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6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5" r:id="rId3"/>
    <p:sldId id="353" r:id="rId4"/>
    <p:sldId id="362" r:id="rId5"/>
    <p:sldId id="363" r:id="rId6"/>
    <p:sldId id="371" r:id="rId7"/>
    <p:sldId id="364" r:id="rId8"/>
    <p:sldId id="373" r:id="rId9"/>
    <p:sldId id="374" r:id="rId10"/>
    <p:sldId id="366" r:id="rId11"/>
    <p:sldId id="367" r:id="rId12"/>
    <p:sldId id="368" r:id="rId13"/>
    <p:sldId id="369" r:id="rId14"/>
    <p:sldId id="370" r:id="rId15"/>
    <p:sldId id="376" r:id="rId16"/>
    <p:sldId id="372" r:id="rId17"/>
    <p:sldId id="377" r:id="rId18"/>
    <p:sldId id="375" r:id="rId19"/>
    <p:sldId id="339" r:id="rId20"/>
  </p:sldIdLst>
  <p:sldSz cx="10058400" cy="7772400"/>
  <p:notesSz cx="7086600" cy="9372600"/>
  <p:embeddedFontLst>
    <p:embeddedFont>
      <p:font typeface="Garamond" panose="02020404030301010803" pitchFamily="18" charset="0"/>
      <p:regular r:id="rId23"/>
      <p:bold r:id="rId24"/>
      <p: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  <p:embeddedFont>
      <p:font typeface="Palatino Linotype" panose="02040502050505030304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508000" indent="-50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1017588" indent="-1031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527175" indent="-155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2036763" indent="-207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000066"/>
    <a:srgbClr val="5252C6"/>
    <a:srgbClr val="333399"/>
    <a:srgbClr val="3366CC"/>
    <a:srgbClr val="800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876" autoAdjust="0"/>
    <p:restoredTop sz="98973" autoAdjust="0"/>
  </p:normalViewPr>
  <p:slideViewPr>
    <p:cSldViewPr>
      <p:cViewPr varScale="1">
        <p:scale>
          <a:sx n="64" d="100"/>
          <a:sy n="64" d="100"/>
        </p:scale>
        <p:origin x="-758" y="-5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117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18" y="-32"/>
      </p:cViewPr>
      <p:guideLst>
        <p:guide orient="horz" pos="2952"/>
        <p:guide pos="22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48057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>
            <a:lvl1pPr algn="r"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03263"/>
            <a:ext cx="4549775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2938"/>
            <a:ext cx="5667375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5" tIns="47023" rIns="94045" bIns="47023" numCol="1" anchor="b" anchorCtr="0" compatLnSpc="1">
            <a:prstTxWarp prst="textNoShape">
              <a:avLst/>
            </a:prstTxWarp>
          </a:bodyPr>
          <a:lstStyle>
            <a:lvl1pPr algn="r" defTabSz="940415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341F84-CAD5-45B8-BBD5-D83CB94E53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260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80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175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271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367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51048" indent="-288865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5459" indent="-231092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7642" indent="-231092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79826" indent="-231092" defTabSz="940415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42009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004193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66376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928560" indent="-231092" defTabSz="9404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BF62D282-D131-449C-8EF5-8A605C91D11A}" type="slidenum">
              <a:rPr lang="en-US" altLang="en-US" smtClean="0">
                <a:latin typeface="Arial" charset="0"/>
              </a:rPr>
              <a:pPr eaLnBrk="1" hangingPunct="1">
                <a:defRPr/>
              </a:pPr>
              <a:t>1</a:t>
            </a:fld>
            <a:endParaRPr lang="en-US" altLang="en-US" dirty="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8BE1A-07AF-464D-B69C-7FD85BF1AC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091705-FF1E-481F-9AF9-740288A24FD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D27C7-4E38-4BC3-8FED-EDFB8A7A2C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AE4B0E-1D5D-4C08-95CD-6A65901D26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FB943A-58BF-470A-936C-FF6195E365D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D61B1B-3F2C-44BB-A107-DEAB4ED1EE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3DD2D-DDA0-4308-B807-27E74815CC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CC597A-2C98-4CA0-9F12-2579C5C9CA3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FFE229-143B-4945-A6CF-D70C41F78B2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813DB-7DD5-463D-9726-D538DDDA17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8D6BB-1380-4463-9C83-B51BC8DE74D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BE851-D6B4-4451-84DA-C8934FD099C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E77257-3F6A-4A1A-A4E6-CE5DC541C5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7B75B0-40E6-4E8E-9552-09B7ABCDF9D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8C98B-A884-4595-997E-6E18EF3A369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86AC0E-7915-4C2F-BC31-F042FF53FC9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History and Technology of the Enigma Cipher Machine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C3CCBC-FB47-44F1-9EAA-B20CD2A30AA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0" y="-11002"/>
            <a:ext cx="10049673" cy="7783402"/>
            <a:chOff x="0" y="-11002"/>
            <a:chExt cx="10049673" cy="7783402"/>
          </a:xfrm>
        </p:grpSpPr>
        <p:sp>
          <p:nvSpPr>
            <p:cNvPr id="40" name="Line 37"/>
            <p:cNvSpPr>
              <a:spLocks noChangeShapeType="1"/>
            </p:cNvSpPr>
            <p:nvPr/>
          </p:nvSpPr>
          <p:spPr bwMode="hidden">
            <a:xfrm>
              <a:off x="0" y="7073677"/>
              <a:ext cx="10049673" cy="0"/>
            </a:xfrm>
            <a:prstGeom prst="line">
              <a:avLst/>
            </a:prstGeom>
            <a:noFill/>
            <a:ln w="15875">
              <a:solidFill>
                <a:srgbClr val="003B7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8"/>
            <p:cNvSpPr>
              <a:spLocks noChangeShapeType="1"/>
            </p:cNvSpPr>
            <p:nvPr/>
          </p:nvSpPr>
          <p:spPr bwMode="hidden">
            <a:xfrm>
              <a:off x="0" y="6365949"/>
              <a:ext cx="10049673" cy="0"/>
            </a:xfrm>
            <a:prstGeom prst="line">
              <a:avLst/>
            </a:prstGeom>
            <a:noFill/>
            <a:ln w="15875">
              <a:solidFill>
                <a:srgbClr val="00378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7"/>
            <p:cNvSpPr>
              <a:spLocks noChangeShapeType="1"/>
            </p:cNvSpPr>
            <p:nvPr userDrawn="1"/>
          </p:nvSpPr>
          <p:spPr bwMode="hidden">
            <a:xfrm>
              <a:off x="0" y="5629309"/>
              <a:ext cx="10049673" cy="0"/>
            </a:xfrm>
            <a:prstGeom prst="line">
              <a:avLst/>
            </a:prstGeom>
            <a:noFill/>
            <a:ln w="15875">
              <a:solidFill>
                <a:srgbClr val="0050B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"/>
            <p:cNvSpPr>
              <a:spLocks/>
            </p:cNvSpPr>
            <p:nvPr/>
          </p:nvSpPr>
          <p:spPr bwMode="hidden">
            <a:xfrm>
              <a:off x="9296400" y="5224463"/>
              <a:ext cx="731520" cy="2547937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9" name="Freeform 8"/>
            <p:cNvSpPr>
              <a:spLocks/>
            </p:cNvSpPr>
            <p:nvPr userDrawn="1"/>
          </p:nvSpPr>
          <p:spPr bwMode="hidden">
            <a:xfrm>
              <a:off x="5562600" y="0"/>
              <a:ext cx="356616" cy="7772400"/>
            </a:xfrm>
            <a:custGeom>
              <a:avLst/>
              <a:gdLst>
                <a:gd name="T0" fmla="*/ 24 w 174"/>
                <a:gd name="T1" fmla="*/ 0 h 4316"/>
                <a:gd name="T2" fmla="*/ 12 w 174"/>
                <a:gd name="T3" fmla="*/ 0 h 4316"/>
                <a:gd name="T4" fmla="*/ 42 w 174"/>
                <a:gd name="T5" fmla="*/ 216 h 4316"/>
                <a:gd name="T6" fmla="*/ 72 w 174"/>
                <a:gd name="T7" fmla="*/ 444 h 4316"/>
                <a:gd name="T8" fmla="*/ 96 w 174"/>
                <a:gd name="T9" fmla="*/ 689 h 4316"/>
                <a:gd name="T10" fmla="*/ 120 w 174"/>
                <a:gd name="T11" fmla="*/ 947 h 4316"/>
                <a:gd name="T12" fmla="*/ 132 w 174"/>
                <a:gd name="T13" fmla="*/ 1211 h 4316"/>
                <a:gd name="T14" fmla="*/ 150 w 174"/>
                <a:gd name="T15" fmla="*/ 1487 h 4316"/>
                <a:gd name="T16" fmla="*/ 156 w 174"/>
                <a:gd name="T17" fmla="*/ 1768 h 4316"/>
                <a:gd name="T18" fmla="*/ 162 w 174"/>
                <a:gd name="T19" fmla="*/ 2062 h 4316"/>
                <a:gd name="T20" fmla="*/ 156 w 174"/>
                <a:gd name="T21" fmla="*/ 2644 h 4316"/>
                <a:gd name="T22" fmla="*/ 126 w 174"/>
                <a:gd name="T23" fmla="*/ 3225 h 4316"/>
                <a:gd name="T24" fmla="*/ 108 w 174"/>
                <a:gd name="T25" fmla="*/ 3507 h 4316"/>
                <a:gd name="T26" fmla="*/ 78 w 174"/>
                <a:gd name="T27" fmla="*/ 3788 h 4316"/>
                <a:gd name="T28" fmla="*/ 42 w 174"/>
                <a:gd name="T29" fmla="*/ 4058 h 4316"/>
                <a:gd name="T30" fmla="*/ 0 w 174"/>
                <a:gd name="T31" fmla="*/ 4316 h 4316"/>
                <a:gd name="T32" fmla="*/ 12 w 174"/>
                <a:gd name="T33" fmla="*/ 4316 h 4316"/>
                <a:gd name="T34" fmla="*/ 54 w 174"/>
                <a:gd name="T35" fmla="*/ 4058 h 4316"/>
                <a:gd name="T36" fmla="*/ 90 w 174"/>
                <a:gd name="T37" fmla="*/ 3782 h 4316"/>
                <a:gd name="T38" fmla="*/ 120 w 174"/>
                <a:gd name="T39" fmla="*/ 3507 h 4316"/>
                <a:gd name="T40" fmla="*/ 138 w 174"/>
                <a:gd name="T41" fmla="*/ 3219 h 4316"/>
                <a:gd name="T42" fmla="*/ 168 w 174"/>
                <a:gd name="T43" fmla="*/ 2638 h 4316"/>
                <a:gd name="T44" fmla="*/ 174 w 174"/>
                <a:gd name="T45" fmla="*/ 2056 h 4316"/>
                <a:gd name="T46" fmla="*/ 168 w 174"/>
                <a:gd name="T47" fmla="*/ 1768 h 4316"/>
                <a:gd name="T48" fmla="*/ 162 w 174"/>
                <a:gd name="T49" fmla="*/ 1487 h 4316"/>
                <a:gd name="T50" fmla="*/ 144 w 174"/>
                <a:gd name="T51" fmla="*/ 1211 h 4316"/>
                <a:gd name="T52" fmla="*/ 132 w 174"/>
                <a:gd name="T53" fmla="*/ 941 h 4316"/>
                <a:gd name="T54" fmla="*/ 108 w 174"/>
                <a:gd name="T55" fmla="*/ 689 h 4316"/>
                <a:gd name="T56" fmla="*/ 84 w 174"/>
                <a:gd name="T57" fmla="*/ 444 h 4316"/>
                <a:gd name="T58" fmla="*/ 54 w 174"/>
                <a:gd name="T59" fmla="*/ 216 h 4316"/>
                <a:gd name="T60" fmla="*/ 24 w 174"/>
                <a:gd name="T61" fmla="*/ 0 h 4316"/>
                <a:gd name="T62" fmla="*/ 24 w 174"/>
                <a:gd name="T63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4316">
                  <a:moveTo>
                    <a:pt x="24" y="0"/>
                  </a:moveTo>
                  <a:lnTo>
                    <a:pt x="12" y="0"/>
                  </a:lnTo>
                  <a:lnTo>
                    <a:pt x="42" y="216"/>
                  </a:lnTo>
                  <a:lnTo>
                    <a:pt x="72" y="444"/>
                  </a:lnTo>
                  <a:lnTo>
                    <a:pt x="96" y="689"/>
                  </a:lnTo>
                  <a:lnTo>
                    <a:pt x="120" y="947"/>
                  </a:lnTo>
                  <a:lnTo>
                    <a:pt x="132" y="1211"/>
                  </a:lnTo>
                  <a:lnTo>
                    <a:pt x="150" y="1487"/>
                  </a:lnTo>
                  <a:lnTo>
                    <a:pt x="156" y="1768"/>
                  </a:lnTo>
                  <a:lnTo>
                    <a:pt x="162" y="2062"/>
                  </a:lnTo>
                  <a:lnTo>
                    <a:pt x="156" y="2644"/>
                  </a:lnTo>
                  <a:lnTo>
                    <a:pt x="126" y="3225"/>
                  </a:lnTo>
                  <a:lnTo>
                    <a:pt x="108" y="3507"/>
                  </a:lnTo>
                  <a:lnTo>
                    <a:pt x="78" y="3788"/>
                  </a:lnTo>
                  <a:lnTo>
                    <a:pt x="42" y="4058"/>
                  </a:lnTo>
                  <a:lnTo>
                    <a:pt x="0" y="4316"/>
                  </a:lnTo>
                  <a:lnTo>
                    <a:pt x="12" y="4316"/>
                  </a:lnTo>
                  <a:lnTo>
                    <a:pt x="54" y="4058"/>
                  </a:lnTo>
                  <a:lnTo>
                    <a:pt x="90" y="3782"/>
                  </a:lnTo>
                  <a:lnTo>
                    <a:pt x="120" y="3507"/>
                  </a:lnTo>
                  <a:lnTo>
                    <a:pt x="138" y="3219"/>
                  </a:lnTo>
                  <a:lnTo>
                    <a:pt x="168" y="2638"/>
                  </a:lnTo>
                  <a:lnTo>
                    <a:pt x="174" y="2056"/>
                  </a:lnTo>
                  <a:lnTo>
                    <a:pt x="168" y="1768"/>
                  </a:lnTo>
                  <a:lnTo>
                    <a:pt x="162" y="1487"/>
                  </a:lnTo>
                  <a:lnTo>
                    <a:pt x="144" y="1211"/>
                  </a:lnTo>
                  <a:lnTo>
                    <a:pt x="132" y="941"/>
                  </a:lnTo>
                  <a:lnTo>
                    <a:pt x="108" y="689"/>
                  </a:lnTo>
                  <a:lnTo>
                    <a:pt x="84" y="444"/>
                  </a:lnTo>
                  <a:lnTo>
                    <a:pt x="54" y="21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" name="Freeform 9"/>
            <p:cNvSpPr>
              <a:spLocks/>
            </p:cNvSpPr>
            <p:nvPr userDrawn="1"/>
          </p:nvSpPr>
          <p:spPr bwMode="hidden">
            <a:xfrm>
              <a:off x="5930899" y="0"/>
              <a:ext cx="708025" cy="7772400"/>
            </a:xfrm>
            <a:custGeom>
              <a:avLst/>
              <a:gdLst>
                <a:gd name="T0" fmla="*/ 329 w 335"/>
                <a:gd name="T1" fmla="*/ 2014 h 4316"/>
                <a:gd name="T2" fmla="*/ 317 w 335"/>
                <a:gd name="T3" fmla="*/ 1726 h 4316"/>
                <a:gd name="T4" fmla="*/ 293 w 335"/>
                <a:gd name="T5" fmla="*/ 1445 h 4316"/>
                <a:gd name="T6" fmla="*/ 263 w 335"/>
                <a:gd name="T7" fmla="*/ 1175 h 4316"/>
                <a:gd name="T8" fmla="*/ 228 w 335"/>
                <a:gd name="T9" fmla="*/ 917 h 4316"/>
                <a:gd name="T10" fmla="*/ 186 w 335"/>
                <a:gd name="T11" fmla="*/ 665 h 4316"/>
                <a:gd name="T12" fmla="*/ 132 w 335"/>
                <a:gd name="T13" fmla="*/ 432 h 4316"/>
                <a:gd name="T14" fmla="*/ 78 w 335"/>
                <a:gd name="T15" fmla="*/ 204 h 4316"/>
                <a:gd name="T16" fmla="*/ 12 w 335"/>
                <a:gd name="T17" fmla="*/ 0 h 4316"/>
                <a:gd name="T18" fmla="*/ 0 w 335"/>
                <a:gd name="T19" fmla="*/ 0 h 4316"/>
                <a:gd name="T20" fmla="*/ 66 w 335"/>
                <a:gd name="T21" fmla="*/ 204 h 4316"/>
                <a:gd name="T22" fmla="*/ 120 w 335"/>
                <a:gd name="T23" fmla="*/ 432 h 4316"/>
                <a:gd name="T24" fmla="*/ 174 w 335"/>
                <a:gd name="T25" fmla="*/ 665 h 4316"/>
                <a:gd name="T26" fmla="*/ 216 w 335"/>
                <a:gd name="T27" fmla="*/ 917 h 4316"/>
                <a:gd name="T28" fmla="*/ 251 w 335"/>
                <a:gd name="T29" fmla="*/ 1175 h 4316"/>
                <a:gd name="T30" fmla="*/ 281 w 335"/>
                <a:gd name="T31" fmla="*/ 1445 h 4316"/>
                <a:gd name="T32" fmla="*/ 305 w 335"/>
                <a:gd name="T33" fmla="*/ 1726 h 4316"/>
                <a:gd name="T34" fmla="*/ 317 w 335"/>
                <a:gd name="T35" fmla="*/ 2014 h 4316"/>
                <a:gd name="T36" fmla="*/ 323 w 335"/>
                <a:gd name="T37" fmla="*/ 2314 h 4316"/>
                <a:gd name="T38" fmla="*/ 317 w 335"/>
                <a:gd name="T39" fmla="*/ 2608 h 4316"/>
                <a:gd name="T40" fmla="*/ 305 w 335"/>
                <a:gd name="T41" fmla="*/ 2907 h 4316"/>
                <a:gd name="T42" fmla="*/ 281 w 335"/>
                <a:gd name="T43" fmla="*/ 3201 h 4316"/>
                <a:gd name="T44" fmla="*/ 257 w 335"/>
                <a:gd name="T45" fmla="*/ 3489 h 4316"/>
                <a:gd name="T46" fmla="*/ 216 w 335"/>
                <a:gd name="T47" fmla="*/ 3777 h 4316"/>
                <a:gd name="T48" fmla="*/ 174 w 335"/>
                <a:gd name="T49" fmla="*/ 4052 h 4316"/>
                <a:gd name="T50" fmla="*/ 120 w 335"/>
                <a:gd name="T51" fmla="*/ 4316 h 4316"/>
                <a:gd name="T52" fmla="*/ 132 w 335"/>
                <a:gd name="T53" fmla="*/ 4316 h 4316"/>
                <a:gd name="T54" fmla="*/ 186 w 335"/>
                <a:gd name="T55" fmla="*/ 4052 h 4316"/>
                <a:gd name="T56" fmla="*/ 228 w 335"/>
                <a:gd name="T57" fmla="*/ 3777 h 4316"/>
                <a:gd name="T58" fmla="*/ 269 w 335"/>
                <a:gd name="T59" fmla="*/ 3489 h 4316"/>
                <a:gd name="T60" fmla="*/ 293 w 335"/>
                <a:gd name="T61" fmla="*/ 3201 h 4316"/>
                <a:gd name="T62" fmla="*/ 317 w 335"/>
                <a:gd name="T63" fmla="*/ 2907 h 4316"/>
                <a:gd name="T64" fmla="*/ 329 w 335"/>
                <a:gd name="T65" fmla="*/ 2608 h 4316"/>
                <a:gd name="T66" fmla="*/ 335 w 335"/>
                <a:gd name="T67" fmla="*/ 2314 h 4316"/>
                <a:gd name="T68" fmla="*/ 329 w 335"/>
                <a:gd name="T69" fmla="*/ 2014 h 4316"/>
                <a:gd name="T70" fmla="*/ 329 w 335"/>
                <a:gd name="T71" fmla="*/ 201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4316">
                  <a:moveTo>
                    <a:pt x="329" y="2014"/>
                  </a:moveTo>
                  <a:lnTo>
                    <a:pt x="317" y="1726"/>
                  </a:lnTo>
                  <a:lnTo>
                    <a:pt x="293" y="1445"/>
                  </a:lnTo>
                  <a:lnTo>
                    <a:pt x="263" y="1175"/>
                  </a:lnTo>
                  <a:lnTo>
                    <a:pt x="228" y="917"/>
                  </a:lnTo>
                  <a:lnTo>
                    <a:pt x="186" y="665"/>
                  </a:lnTo>
                  <a:lnTo>
                    <a:pt x="132" y="432"/>
                  </a:lnTo>
                  <a:lnTo>
                    <a:pt x="78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66" y="204"/>
                  </a:lnTo>
                  <a:lnTo>
                    <a:pt x="120" y="432"/>
                  </a:lnTo>
                  <a:lnTo>
                    <a:pt x="174" y="665"/>
                  </a:lnTo>
                  <a:lnTo>
                    <a:pt x="216" y="917"/>
                  </a:lnTo>
                  <a:lnTo>
                    <a:pt x="251" y="1175"/>
                  </a:lnTo>
                  <a:lnTo>
                    <a:pt x="281" y="1445"/>
                  </a:lnTo>
                  <a:lnTo>
                    <a:pt x="305" y="1726"/>
                  </a:lnTo>
                  <a:lnTo>
                    <a:pt x="317" y="2014"/>
                  </a:lnTo>
                  <a:lnTo>
                    <a:pt x="323" y="2314"/>
                  </a:lnTo>
                  <a:lnTo>
                    <a:pt x="317" y="2608"/>
                  </a:lnTo>
                  <a:lnTo>
                    <a:pt x="305" y="2907"/>
                  </a:lnTo>
                  <a:lnTo>
                    <a:pt x="281" y="3201"/>
                  </a:lnTo>
                  <a:lnTo>
                    <a:pt x="257" y="3489"/>
                  </a:lnTo>
                  <a:lnTo>
                    <a:pt x="216" y="3777"/>
                  </a:lnTo>
                  <a:lnTo>
                    <a:pt x="174" y="4052"/>
                  </a:lnTo>
                  <a:lnTo>
                    <a:pt x="120" y="4316"/>
                  </a:lnTo>
                  <a:lnTo>
                    <a:pt x="132" y="4316"/>
                  </a:lnTo>
                  <a:lnTo>
                    <a:pt x="186" y="4052"/>
                  </a:lnTo>
                  <a:lnTo>
                    <a:pt x="228" y="3777"/>
                  </a:lnTo>
                  <a:lnTo>
                    <a:pt x="269" y="3489"/>
                  </a:lnTo>
                  <a:lnTo>
                    <a:pt x="293" y="3201"/>
                  </a:lnTo>
                  <a:lnTo>
                    <a:pt x="317" y="2907"/>
                  </a:lnTo>
                  <a:lnTo>
                    <a:pt x="329" y="2608"/>
                  </a:lnTo>
                  <a:lnTo>
                    <a:pt x="335" y="2314"/>
                  </a:lnTo>
                  <a:lnTo>
                    <a:pt x="329" y="2014"/>
                  </a:lnTo>
                  <a:lnTo>
                    <a:pt x="329" y="201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" name="Freeform 10"/>
            <p:cNvSpPr>
              <a:spLocks/>
            </p:cNvSpPr>
            <p:nvPr userDrawn="1"/>
          </p:nvSpPr>
          <p:spPr bwMode="hidden">
            <a:xfrm>
              <a:off x="6611112" y="0"/>
              <a:ext cx="746125" cy="7772400"/>
            </a:xfrm>
            <a:custGeom>
              <a:avLst/>
              <a:gdLst>
                <a:gd name="T0" fmla="*/ 413 w 425"/>
                <a:gd name="T1" fmla="*/ 1924 h 4316"/>
                <a:gd name="T2" fmla="*/ 395 w 425"/>
                <a:gd name="T3" fmla="*/ 1690 h 4316"/>
                <a:gd name="T4" fmla="*/ 365 w 425"/>
                <a:gd name="T5" fmla="*/ 1457 h 4316"/>
                <a:gd name="T6" fmla="*/ 329 w 425"/>
                <a:gd name="T7" fmla="*/ 1229 h 4316"/>
                <a:gd name="T8" fmla="*/ 281 w 425"/>
                <a:gd name="T9" fmla="*/ 1001 h 4316"/>
                <a:gd name="T10" fmla="*/ 227 w 425"/>
                <a:gd name="T11" fmla="*/ 761 h 4316"/>
                <a:gd name="T12" fmla="*/ 162 w 425"/>
                <a:gd name="T13" fmla="*/ 522 h 4316"/>
                <a:gd name="T14" fmla="*/ 90 w 425"/>
                <a:gd name="T15" fmla="*/ 270 h 4316"/>
                <a:gd name="T16" fmla="*/ 12 w 425"/>
                <a:gd name="T17" fmla="*/ 0 h 4316"/>
                <a:gd name="T18" fmla="*/ 0 w 425"/>
                <a:gd name="T19" fmla="*/ 0 h 4316"/>
                <a:gd name="T20" fmla="*/ 84 w 425"/>
                <a:gd name="T21" fmla="*/ 270 h 4316"/>
                <a:gd name="T22" fmla="*/ 156 w 425"/>
                <a:gd name="T23" fmla="*/ 522 h 4316"/>
                <a:gd name="T24" fmla="*/ 216 w 425"/>
                <a:gd name="T25" fmla="*/ 767 h 4316"/>
                <a:gd name="T26" fmla="*/ 275 w 425"/>
                <a:gd name="T27" fmla="*/ 1001 h 4316"/>
                <a:gd name="T28" fmla="*/ 317 w 425"/>
                <a:gd name="T29" fmla="*/ 1235 h 4316"/>
                <a:gd name="T30" fmla="*/ 353 w 425"/>
                <a:gd name="T31" fmla="*/ 1463 h 4316"/>
                <a:gd name="T32" fmla="*/ 383 w 425"/>
                <a:gd name="T33" fmla="*/ 1690 h 4316"/>
                <a:gd name="T34" fmla="*/ 401 w 425"/>
                <a:gd name="T35" fmla="*/ 1924 h 4316"/>
                <a:gd name="T36" fmla="*/ 413 w 425"/>
                <a:gd name="T37" fmla="*/ 2188 h 4316"/>
                <a:gd name="T38" fmla="*/ 407 w 425"/>
                <a:gd name="T39" fmla="*/ 2458 h 4316"/>
                <a:gd name="T40" fmla="*/ 395 w 425"/>
                <a:gd name="T41" fmla="*/ 2733 h 4316"/>
                <a:gd name="T42" fmla="*/ 365 w 425"/>
                <a:gd name="T43" fmla="*/ 3021 h 4316"/>
                <a:gd name="T44" fmla="*/ 329 w 425"/>
                <a:gd name="T45" fmla="*/ 3321 h 4316"/>
                <a:gd name="T46" fmla="*/ 275 w 425"/>
                <a:gd name="T47" fmla="*/ 3639 h 4316"/>
                <a:gd name="T48" fmla="*/ 204 w 425"/>
                <a:gd name="T49" fmla="*/ 3968 h 4316"/>
                <a:gd name="T50" fmla="*/ 126 w 425"/>
                <a:gd name="T51" fmla="*/ 4316 h 4316"/>
                <a:gd name="T52" fmla="*/ 138 w 425"/>
                <a:gd name="T53" fmla="*/ 4316 h 4316"/>
                <a:gd name="T54" fmla="*/ 216 w 425"/>
                <a:gd name="T55" fmla="*/ 3968 h 4316"/>
                <a:gd name="T56" fmla="*/ 287 w 425"/>
                <a:gd name="T57" fmla="*/ 3639 h 4316"/>
                <a:gd name="T58" fmla="*/ 341 w 425"/>
                <a:gd name="T59" fmla="*/ 3321 h 4316"/>
                <a:gd name="T60" fmla="*/ 377 w 425"/>
                <a:gd name="T61" fmla="*/ 3021 h 4316"/>
                <a:gd name="T62" fmla="*/ 407 w 425"/>
                <a:gd name="T63" fmla="*/ 2733 h 4316"/>
                <a:gd name="T64" fmla="*/ 419 w 425"/>
                <a:gd name="T65" fmla="*/ 2458 h 4316"/>
                <a:gd name="T66" fmla="*/ 425 w 425"/>
                <a:gd name="T67" fmla="*/ 2188 h 4316"/>
                <a:gd name="T68" fmla="*/ 413 w 425"/>
                <a:gd name="T69" fmla="*/ 1924 h 4316"/>
                <a:gd name="T70" fmla="*/ 413 w 425"/>
                <a:gd name="T71" fmla="*/ 1924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5" h="4316">
                  <a:moveTo>
                    <a:pt x="413" y="1924"/>
                  </a:moveTo>
                  <a:lnTo>
                    <a:pt x="395" y="1690"/>
                  </a:lnTo>
                  <a:lnTo>
                    <a:pt x="365" y="1457"/>
                  </a:lnTo>
                  <a:lnTo>
                    <a:pt x="329" y="1229"/>
                  </a:lnTo>
                  <a:lnTo>
                    <a:pt x="281" y="1001"/>
                  </a:lnTo>
                  <a:lnTo>
                    <a:pt x="227" y="761"/>
                  </a:lnTo>
                  <a:lnTo>
                    <a:pt x="162" y="522"/>
                  </a:lnTo>
                  <a:lnTo>
                    <a:pt x="90" y="27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84" y="270"/>
                  </a:lnTo>
                  <a:lnTo>
                    <a:pt x="156" y="522"/>
                  </a:lnTo>
                  <a:lnTo>
                    <a:pt x="216" y="767"/>
                  </a:lnTo>
                  <a:lnTo>
                    <a:pt x="275" y="1001"/>
                  </a:lnTo>
                  <a:lnTo>
                    <a:pt x="317" y="1235"/>
                  </a:lnTo>
                  <a:lnTo>
                    <a:pt x="353" y="1463"/>
                  </a:lnTo>
                  <a:lnTo>
                    <a:pt x="383" y="1690"/>
                  </a:lnTo>
                  <a:lnTo>
                    <a:pt x="401" y="1924"/>
                  </a:lnTo>
                  <a:lnTo>
                    <a:pt x="413" y="2188"/>
                  </a:lnTo>
                  <a:lnTo>
                    <a:pt x="407" y="2458"/>
                  </a:lnTo>
                  <a:lnTo>
                    <a:pt x="395" y="2733"/>
                  </a:lnTo>
                  <a:lnTo>
                    <a:pt x="365" y="3021"/>
                  </a:lnTo>
                  <a:lnTo>
                    <a:pt x="329" y="3321"/>
                  </a:lnTo>
                  <a:lnTo>
                    <a:pt x="275" y="3639"/>
                  </a:lnTo>
                  <a:lnTo>
                    <a:pt x="204" y="3968"/>
                  </a:lnTo>
                  <a:lnTo>
                    <a:pt x="126" y="4316"/>
                  </a:lnTo>
                  <a:lnTo>
                    <a:pt x="138" y="4316"/>
                  </a:lnTo>
                  <a:lnTo>
                    <a:pt x="216" y="3968"/>
                  </a:lnTo>
                  <a:lnTo>
                    <a:pt x="287" y="3639"/>
                  </a:lnTo>
                  <a:lnTo>
                    <a:pt x="341" y="3321"/>
                  </a:lnTo>
                  <a:lnTo>
                    <a:pt x="377" y="3021"/>
                  </a:lnTo>
                  <a:lnTo>
                    <a:pt x="407" y="2733"/>
                  </a:lnTo>
                  <a:lnTo>
                    <a:pt x="419" y="2458"/>
                  </a:lnTo>
                  <a:lnTo>
                    <a:pt x="425" y="2188"/>
                  </a:lnTo>
                  <a:lnTo>
                    <a:pt x="413" y="1924"/>
                  </a:lnTo>
                  <a:lnTo>
                    <a:pt x="413" y="1924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" name="Freeform 11"/>
            <p:cNvSpPr>
              <a:spLocks/>
            </p:cNvSpPr>
            <p:nvPr userDrawn="1"/>
          </p:nvSpPr>
          <p:spPr bwMode="hidden">
            <a:xfrm>
              <a:off x="7278624" y="0"/>
              <a:ext cx="777240" cy="7772400"/>
            </a:xfrm>
            <a:custGeom>
              <a:avLst/>
              <a:gdLst>
                <a:gd name="T0" fmla="*/ 556 w 556"/>
                <a:gd name="T1" fmla="*/ 2020 h 4316"/>
                <a:gd name="T2" fmla="*/ 538 w 556"/>
                <a:gd name="T3" fmla="*/ 1732 h 4316"/>
                <a:gd name="T4" fmla="*/ 503 w 556"/>
                <a:gd name="T5" fmla="*/ 1445 h 4316"/>
                <a:gd name="T6" fmla="*/ 455 w 556"/>
                <a:gd name="T7" fmla="*/ 1175 h 4316"/>
                <a:gd name="T8" fmla="*/ 395 w 556"/>
                <a:gd name="T9" fmla="*/ 911 h 4316"/>
                <a:gd name="T10" fmla="*/ 317 w 556"/>
                <a:gd name="T11" fmla="*/ 659 h 4316"/>
                <a:gd name="T12" fmla="*/ 228 w 556"/>
                <a:gd name="T13" fmla="*/ 426 h 4316"/>
                <a:gd name="T14" fmla="*/ 126 w 556"/>
                <a:gd name="T15" fmla="*/ 204 h 4316"/>
                <a:gd name="T16" fmla="*/ 12 w 556"/>
                <a:gd name="T17" fmla="*/ 0 h 4316"/>
                <a:gd name="T18" fmla="*/ 0 w 556"/>
                <a:gd name="T19" fmla="*/ 0 h 4316"/>
                <a:gd name="T20" fmla="*/ 114 w 556"/>
                <a:gd name="T21" fmla="*/ 204 h 4316"/>
                <a:gd name="T22" fmla="*/ 216 w 556"/>
                <a:gd name="T23" fmla="*/ 426 h 4316"/>
                <a:gd name="T24" fmla="*/ 305 w 556"/>
                <a:gd name="T25" fmla="*/ 659 h 4316"/>
                <a:gd name="T26" fmla="*/ 383 w 556"/>
                <a:gd name="T27" fmla="*/ 911 h 4316"/>
                <a:gd name="T28" fmla="*/ 443 w 556"/>
                <a:gd name="T29" fmla="*/ 1175 h 4316"/>
                <a:gd name="T30" fmla="*/ 491 w 556"/>
                <a:gd name="T31" fmla="*/ 1445 h 4316"/>
                <a:gd name="T32" fmla="*/ 526 w 556"/>
                <a:gd name="T33" fmla="*/ 1732 h 4316"/>
                <a:gd name="T34" fmla="*/ 544 w 556"/>
                <a:gd name="T35" fmla="*/ 2020 h 4316"/>
                <a:gd name="T36" fmla="*/ 544 w 556"/>
                <a:gd name="T37" fmla="*/ 2326 h 4316"/>
                <a:gd name="T38" fmla="*/ 532 w 556"/>
                <a:gd name="T39" fmla="*/ 2632 h 4316"/>
                <a:gd name="T40" fmla="*/ 503 w 556"/>
                <a:gd name="T41" fmla="*/ 2931 h 4316"/>
                <a:gd name="T42" fmla="*/ 455 w 556"/>
                <a:gd name="T43" fmla="*/ 3225 h 4316"/>
                <a:gd name="T44" fmla="*/ 389 w 556"/>
                <a:gd name="T45" fmla="*/ 3513 h 4316"/>
                <a:gd name="T46" fmla="*/ 311 w 556"/>
                <a:gd name="T47" fmla="*/ 3788 h 4316"/>
                <a:gd name="T48" fmla="*/ 216 w 556"/>
                <a:gd name="T49" fmla="*/ 4058 h 4316"/>
                <a:gd name="T50" fmla="*/ 102 w 556"/>
                <a:gd name="T51" fmla="*/ 4316 h 4316"/>
                <a:gd name="T52" fmla="*/ 114 w 556"/>
                <a:gd name="T53" fmla="*/ 4316 h 4316"/>
                <a:gd name="T54" fmla="*/ 228 w 556"/>
                <a:gd name="T55" fmla="*/ 4058 h 4316"/>
                <a:gd name="T56" fmla="*/ 323 w 556"/>
                <a:gd name="T57" fmla="*/ 3788 h 4316"/>
                <a:gd name="T58" fmla="*/ 401 w 556"/>
                <a:gd name="T59" fmla="*/ 3513 h 4316"/>
                <a:gd name="T60" fmla="*/ 467 w 556"/>
                <a:gd name="T61" fmla="*/ 3225 h 4316"/>
                <a:gd name="T62" fmla="*/ 515 w 556"/>
                <a:gd name="T63" fmla="*/ 2931 h 4316"/>
                <a:gd name="T64" fmla="*/ 544 w 556"/>
                <a:gd name="T65" fmla="*/ 2632 h 4316"/>
                <a:gd name="T66" fmla="*/ 556 w 556"/>
                <a:gd name="T67" fmla="*/ 2326 h 4316"/>
                <a:gd name="T68" fmla="*/ 556 w 556"/>
                <a:gd name="T69" fmla="*/ 2020 h 4316"/>
                <a:gd name="T70" fmla="*/ 556 w 556"/>
                <a:gd name="T71" fmla="*/ 202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56" h="4316">
                  <a:moveTo>
                    <a:pt x="556" y="2020"/>
                  </a:moveTo>
                  <a:lnTo>
                    <a:pt x="538" y="1732"/>
                  </a:lnTo>
                  <a:lnTo>
                    <a:pt x="503" y="1445"/>
                  </a:lnTo>
                  <a:lnTo>
                    <a:pt x="455" y="1175"/>
                  </a:lnTo>
                  <a:lnTo>
                    <a:pt x="395" y="911"/>
                  </a:lnTo>
                  <a:lnTo>
                    <a:pt x="317" y="659"/>
                  </a:lnTo>
                  <a:lnTo>
                    <a:pt x="228" y="426"/>
                  </a:lnTo>
                  <a:lnTo>
                    <a:pt x="126" y="20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14" y="204"/>
                  </a:lnTo>
                  <a:lnTo>
                    <a:pt x="216" y="426"/>
                  </a:lnTo>
                  <a:lnTo>
                    <a:pt x="305" y="659"/>
                  </a:lnTo>
                  <a:lnTo>
                    <a:pt x="383" y="911"/>
                  </a:lnTo>
                  <a:lnTo>
                    <a:pt x="443" y="1175"/>
                  </a:lnTo>
                  <a:lnTo>
                    <a:pt x="491" y="1445"/>
                  </a:lnTo>
                  <a:lnTo>
                    <a:pt x="526" y="1732"/>
                  </a:lnTo>
                  <a:lnTo>
                    <a:pt x="544" y="2020"/>
                  </a:lnTo>
                  <a:lnTo>
                    <a:pt x="544" y="2326"/>
                  </a:lnTo>
                  <a:lnTo>
                    <a:pt x="532" y="2632"/>
                  </a:lnTo>
                  <a:lnTo>
                    <a:pt x="503" y="2931"/>
                  </a:lnTo>
                  <a:lnTo>
                    <a:pt x="455" y="3225"/>
                  </a:lnTo>
                  <a:lnTo>
                    <a:pt x="389" y="3513"/>
                  </a:lnTo>
                  <a:lnTo>
                    <a:pt x="311" y="3788"/>
                  </a:lnTo>
                  <a:lnTo>
                    <a:pt x="216" y="4058"/>
                  </a:lnTo>
                  <a:lnTo>
                    <a:pt x="102" y="4316"/>
                  </a:lnTo>
                  <a:lnTo>
                    <a:pt x="114" y="4316"/>
                  </a:lnTo>
                  <a:lnTo>
                    <a:pt x="228" y="4058"/>
                  </a:lnTo>
                  <a:lnTo>
                    <a:pt x="323" y="3788"/>
                  </a:lnTo>
                  <a:lnTo>
                    <a:pt x="401" y="3513"/>
                  </a:lnTo>
                  <a:lnTo>
                    <a:pt x="467" y="3225"/>
                  </a:lnTo>
                  <a:lnTo>
                    <a:pt x="515" y="2931"/>
                  </a:lnTo>
                  <a:lnTo>
                    <a:pt x="544" y="2632"/>
                  </a:lnTo>
                  <a:lnTo>
                    <a:pt x="556" y="2326"/>
                  </a:lnTo>
                  <a:lnTo>
                    <a:pt x="556" y="2020"/>
                  </a:lnTo>
                  <a:lnTo>
                    <a:pt x="556" y="202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" name="Freeform 12"/>
            <p:cNvSpPr>
              <a:spLocks/>
            </p:cNvSpPr>
            <p:nvPr userDrawn="1"/>
          </p:nvSpPr>
          <p:spPr bwMode="hidden">
            <a:xfrm>
              <a:off x="7918704" y="0"/>
              <a:ext cx="822960" cy="7772400"/>
            </a:xfrm>
            <a:custGeom>
              <a:avLst/>
              <a:gdLst>
                <a:gd name="T0" fmla="*/ 688 w 688"/>
                <a:gd name="T1" fmla="*/ 2086 h 4316"/>
                <a:gd name="T2" fmla="*/ 670 w 688"/>
                <a:gd name="T3" fmla="*/ 1810 h 4316"/>
                <a:gd name="T4" fmla="*/ 634 w 688"/>
                <a:gd name="T5" fmla="*/ 1541 h 4316"/>
                <a:gd name="T6" fmla="*/ 574 w 688"/>
                <a:gd name="T7" fmla="*/ 1271 h 4316"/>
                <a:gd name="T8" fmla="*/ 497 w 688"/>
                <a:gd name="T9" fmla="*/ 1007 h 4316"/>
                <a:gd name="T10" fmla="*/ 401 w 688"/>
                <a:gd name="T11" fmla="*/ 749 h 4316"/>
                <a:gd name="T12" fmla="*/ 293 w 688"/>
                <a:gd name="T13" fmla="*/ 492 h 4316"/>
                <a:gd name="T14" fmla="*/ 162 w 688"/>
                <a:gd name="T15" fmla="*/ 240 h 4316"/>
                <a:gd name="T16" fmla="*/ 12 w 688"/>
                <a:gd name="T17" fmla="*/ 0 h 4316"/>
                <a:gd name="T18" fmla="*/ 0 w 688"/>
                <a:gd name="T19" fmla="*/ 0 h 4316"/>
                <a:gd name="T20" fmla="*/ 150 w 688"/>
                <a:gd name="T21" fmla="*/ 240 h 4316"/>
                <a:gd name="T22" fmla="*/ 281 w 688"/>
                <a:gd name="T23" fmla="*/ 492 h 4316"/>
                <a:gd name="T24" fmla="*/ 389 w 688"/>
                <a:gd name="T25" fmla="*/ 749 h 4316"/>
                <a:gd name="T26" fmla="*/ 485 w 688"/>
                <a:gd name="T27" fmla="*/ 1007 h 4316"/>
                <a:gd name="T28" fmla="*/ 562 w 688"/>
                <a:gd name="T29" fmla="*/ 1271 h 4316"/>
                <a:gd name="T30" fmla="*/ 622 w 688"/>
                <a:gd name="T31" fmla="*/ 1541 h 4316"/>
                <a:gd name="T32" fmla="*/ 658 w 688"/>
                <a:gd name="T33" fmla="*/ 1810 h 4316"/>
                <a:gd name="T34" fmla="*/ 676 w 688"/>
                <a:gd name="T35" fmla="*/ 2086 h 4316"/>
                <a:gd name="T36" fmla="*/ 676 w 688"/>
                <a:gd name="T37" fmla="*/ 2368 h 4316"/>
                <a:gd name="T38" fmla="*/ 658 w 688"/>
                <a:gd name="T39" fmla="*/ 2650 h 4316"/>
                <a:gd name="T40" fmla="*/ 616 w 688"/>
                <a:gd name="T41" fmla="*/ 2931 h 4316"/>
                <a:gd name="T42" fmla="*/ 556 w 688"/>
                <a:gd name="T43" fmla="*/ 3213 h 4316"/>
                <a:gd name="T44" fmla="*/ 473 w 688"/>
                <a:gd name="T45" fmla="*/ 3495 h 4316"/>
                <a:gd name="T46" fmla="*/ 371 w 688"/>
                <a:gd name="T47" fmla="*/ 3777 h 4316"/>
                <a:gd name="T48" fmla="*/ 251 w 688"/>
                <a:gd name="T49" fmla="*/ 4046 h 4316"/>
                <a:gd name="T50" fmla="*/ 114 w 688"/>
                <a:gd name="T51" fmla="*/ 4316 h 4316"/>
                <a:gd name="T52" fmla="*/ 126 w 688"/>
                <a:gd name="T53" fmla="*/ 4316 h 4316"/>
                <a:gd name="T54" fmla="*/ 263 w 688"/>
                <a:gd name="T55" fmla="*/ 4046 h 4316"/>
                <a:gd name="T56" fmla="*/ 383 w 688"/>
                <a:gd name="T57" fmla="*/ 3777 h 4316"/>
                <a:gd name="T58" fmla="*/ 485 w 688"/>
                <a:gd name="T59" fmla="*/ 3495 h 4316"/>
                <a:gd name="T60" fmla="*/ 568 w 688"/>
                <a:gd name="T61" fmla="*/ 3219 h 4316"/>
                <a:gd name="T62" fmla="*/ 628 w 688"/>
                <a:gd name="T63" fmla="*/ 2937 h 4316"/>
                <a:gd name="T64" fmla="*/ 670 w 688"/>
                <a:gd name="T65" fmla="*/ 2656 h 4316"/>
                <a:gd name="T66" fmla="*/ 688 w 688"/>
                <a:gd name="T67" fmla="*/ 2368 h 4316"/>
                <a:gd name="T68" fmla="*/ 688 w 688"/>
                <a:gd name="T69" fmla="*/ 2086 h 4316"/>
                <a:gd name="T70" fmla="*/ 688 w 688"/>
                <a:gd name="T71" fmla="*/ 208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88" h="4316">
                  <a:moveTo>
                    <a:pt x="688" y="2086"/>
                  </a:moveTo>
                  <a:lnTo>
                    <a:pt x="670" y="1810"/>
                  </a:lnTo>
                  <a:lnTo>
                    <a:pt x="634" y="1541"/>
                  </a:lnTo>
                  <a:lnTo>
                    <a:pt x="574" y="1271"/>
                  </a:lnTo>
                  <a:lnTo>
                    <a:pt x="497" y="1007"/>
                  </a:lnTo>
                  <a:lnTo>
                    <a:pt x="401" y="749"/>
                  </a:lnTo>
                  <a:lnTo>
                    <a:pt x="293" y="492"/>
                  </a:lnTo>
                  <a:lnTo>
                    <a:pt x="162" y="24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50" y="240"/>
                  </a:lnTo>
                  <a:lnTo>
                    <a:pt x="281" y="492"/>
                  </a:lnTo>
                  <a:lnTo>
                    <a:pt x="389" y="749"/>
                  </a:lnTo>
                  <a:lnTo>
                    <a:pt x="485" y="1007"/>
                  </a:lnTo>
                  <a:lnTo>
                    <a:pt x="562" y="1271"/>
                  </a:lnTo>
                  <a:lnTo>
                    <a:pt x="622" y="1541"/>
                  </a:lnTo>
                  <a:lnTo>
                    <a:pt x="658" y="1810"/>
                  </a:lnTo>
                  <a:lnTo>
                    <a:pt x="676" y="2086"/>
                  </a:lnTo>
                  <a:lnTo>
                    <a:pt x="676" y="2368"/>
                  </a:lnTo>
                  <a:lnTo>
                    <a:pt x="658" y="2650"/>
                  </a:lnTo>
                  <a:lnTo>
                    <a:pt x="616" y="2931"/>
                  </a:lnTo>
                  <a:lnTo>
                    <a:pt x="556" y="3213"/>
                  </a:lnTo>
                  <a:lnTo>
                    <a:pt x="473" y="3495"/>
                  </a:lnTo>
                  <a:lnTo>
                    <a:pt x="371" y="3777"/>
                  </a:lnTo>
                  <a:lnTo>
                    <a:pt x="251" y="4046"/>
                  </a:lnTo>
                  <a:lnTo>
                    <a:pt x="114" y="4316"/>
                  </a:lnTo>
                  <a:lnTo>
                    <a:pt x="126" y="4316"/>
                  </a:lnTo>
                  <a:lnTo>
                    <a:pt x="263" y="4046"/>
                  </a:lnTo>
                  <a:lnTo>
                    <a:pt x="383" y="3777"/>
                  </a:lnTo>
                  <a:lnTo>
                    <a:pt x="485" y="3495"/>
                  </a:lnTo>
                  <a:lnTo>
                    <a:pt x="568" y="3219"/>
                  </a:lnTo>
                  <a:lnTo>
                    <a:pt x="628" y="2937"/>
                  </a:lnTo>
                  <a:lnTo>
                    <a:pt x="670" y="2656"/>
                  </a:lnTo>
                  <a:lnTo>
                    <a:pt x="688" y="2368"/>
                  </a:lnTo>
                  <a:lnTo>
                    <a:pt x="688" y="2086"/>
                  </a:lnTo>
                  <a:lnTo>
                    <a:pt x="688" y="20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" name="Freeform 13"/>
            <p:cNvSpPr>
              <a:spLocks/>
            </p:cNvSpPr>
            <p:nvPr userDrawn="1"/>
          </p:nvSpPr>
          <p:spPr bwMode="hidden">
            <a:xfrm>
              <a:off x="8513064" y="0"/>
              <a:ext cx="938784" cy="7772400"/>
            </a:xfrm>
            <a:custGeom>
              <a:avLst/>
              <a:gdLst>
                <a:gd name="T0" fmla="*/ 855 w 861"/>
                <a:gd name="T1" fmla="*/ 2128 h 4316"/>
                <a:gd name="T2" fmla="*/ 831 w 861"/>
                <a:gd name="T3" fmla="*/ 1834 h 4316"/>
                <a:gd name="T4" fmla="*/ 808 w 861"/>
                <a:gd name="T5" fmla="*/ 1684 h 4316"/>
                <a:gd name="T6" fmla="*/ 784 w 861"/>
                <a:gd name="T7" fmla="*/ 1541 h 4316"/>
                <a:gd name="T8" fmla="*/ 748 w 861"/>
                <a:gd name="T9" fmla="*/ 1397 h 4316"/>
                <a:gd name="T10" fmla="*/ 712 w 861"/>
                <a:gd name="T11" fmla="*/ 1253 h 4316"/>
                <a:gd name="T12" fmla="*/ 664 w 861"/>
                <a:gd name="T13" fmla="*/ 1115 h 4316"/>
                <a:gd name="T14" fmla="*/ 610 w 861"/>
                <a:gd name="T15" fmla="*/ 977 h 4316"/>
                <a:gd name="T16" fmla="*/ 491 w 861"/>
                <a:gd name="T17" fmla="*/ 719 h 4316"/>
                <a:gd name="T18" fmla="*/ 353 w 861"/>
                <a:gd name="T19" fmla="*/ 468 h 4316"/>
                <a:gd name="T20" fmla="*/ 192 w 861"/>
                <a:gd name="T21" fmla="*/ 228 h 4316"/>
                <a:gd name="T22" fmla="*/ 12 w 861"/>
                <a:gd name="T23" fmla="*/ 0 h 4316"/>
                <a:gd name="T24" fmla="*/ 0 w 861"/>
                <a:gd name="T25" fmla="*/ 0 h 4316"/>
                <a:gd name="T26" fmla="*/ 180 w 861"/>
                <a:gd name="T27" fmla="*/ 228 h 4316"/>
                <a:gd name="T28" fmla="*/ 341 w 861"/>
                <a:gd name="T29" fmla="*/ 468 h 4316"/>
                <a:gd name="T30" fmla="*/ 479 w 861"/>
                <a:gd name="T31" fmla="*/ 719 h 4316"/>
                <a:gd name="T32" fmla="*/ 598 w 861"/>
                <a:gd name="T33" fmla="*/ 983 h 4316"/>
                <a:gd name="T34" fmla="*/ 652 w 861"/>
                <a:gd name="T35" fmla="*/ 1121 h 4316"/>
                <a:gd name="T36" fmla="*/ 700 w 861"/>
                <a:gd name="T37" fmla="*/ 1259 h 4316"/>
                <a:gd name="T38" fmla="*/ 736 w 861"/>
                <a:gd name="T39" fmla="*/ 1403 h 4316"/>
                <a:gd name="T40" fmla="*/ 772 w 861"/>
                <a:gd name="T41" fmla="*/ 1547 h 4316"/>
                <a:gd name="T42" fmla="*/ 802 w 861"/>
                <a:gd name="T43" fmla="*/ 1690 h 4316"/>
                <a:gd name="T44" fmla="*/ 819 w 861"/>
                <a:gd name="T45" fmla="*/ 1834 h 4316"/>
                <a:gd name="T46" fmla="*/ 837 w 861"/>
                <a:gd name="T47" fmla="*/ 1984 h 4316"/>
                <a:gd name="T48" fmla="*/ 843 w 861"/>
                <a:gd name="T49" fmla="*/ 2128 h 4316"/>
                <a:gd name="T50" fmla="*/ 849 w 861"/>
                <a:gd name="T51" fmla="*/ 2278 h 4316"/>
                <a:gd name="T52" fmla="*/ 843 w 861"/>
                <a:gd name="T53" fmla="*/ 2428 h 4316"/>
                <a:gd name="T54" fmla="*/ 831 w 861"/>
                <a:gd name="T55" fmla="*/ 2572 h 4316"/>
                <a:gd name="T56" fmla="*/ 819 w 861"/>
                <a:gd name="T57" fmla="*/ 2721 h 4316"/>
                <a:gd name="T58" fmla="*/ 796 w 861"/>
                <a:gd name="T59" fmla="*/ 2865 h 4316"/>
                <a:gd name="T60" fmla="*/ 766 w 861"/>
                <a:gd name="T61" fmla="*/ 3015 h 4316"/>
                <a:gd name="T62" fmla="*/ 724 w 861"/>
                <a:gd name="T63" fmla="*/ 3159 h 4316"/>
                <a:gd name="T64" fmla="*/ 682 w 861"/>
                <a:gd name="T65" fmla="*/ 3303 h 4316"/>
                <a:gd name="T66" fmla="*/ 586 w 861"/>
                <a:gd name="T67" fmla="*/ 3567 h 4316"/>
                <a:gd name="T68" fmla="*/ 473 w 861"/>
                <a:gd name="T69" fmla="*/ 3824 h 4316"/>
                <a:gd name="T70" fmla="*/ 335 w 861"/>
                <a:gd name="T71" fmla="*/ 4076 h 4316"/>
                <a:gd name="T72" fmla="*/ 180 w 861"/>
                <a:gd name="T73" fmla="*/ 4316 h 4316"/>
                <a:gd name="T74" fmla="*/ 192 w 861"/>
                <a:gd name="T75" fmla="*/ 4316 h 4316"/>
                <a:gd name="T76" fmla="*/ 347 w 861"/>
                <a:gd name="T77" fmla="*/ 4076 h 4316"/>
                <a:gd name="T78" fmla="*/ 485 w 861"/>
                <a:gd name="T79" fmla="*/ 3824 h 4316"/>
                <a:gd name="T80" fmla="*/ 598 w 861"/>
                <a:gd name="T81" fmla="*/ 3573 h 4316"/>
                <a:gd name="T82" fmla="*/ 694 w 861"/>
                <a:gd name="T83" fmla="*/ 3309 h 4316"/>
                <a:gd name="T84" fmla="*/ 736 w 861"/>
                <a:gd name="T85" fmla="*/ 3165 h 4316"/>
                <a:gd name="T86" fmla="*/ 778 w 861"/>
                <a:gd name="T87" fmla="*/ 3021 h 4316"/>
                <a:gd name="T88" fmla="*/ 808 w 861"/>
                <a:gd name="T89" fmla="*/ 2871 h 4316"/>
                <a:gd name="T90" fmla="*/ 831 w 861"/>
                <a:gd name="T91" fmla="*/ 2727 h 4316"/>
                <a:gd name="T92" fmla="*/ 843 w 861"/>
                <a:gd name="T93" fmla="*/ 2578 h 4316"/>
                <a:gd name="T94" fmla="*/ 855 w 861"/>
                <a:gd name="T95" fmla="*/ 2428 h 4316"/>
                <a:gd name="T96" fmla="*/ 861 w 861"/>
                <a:gd name="T97" fmla="*/ 2278 h 4316"/>
                <a:gd name="T98" fmla="*/ 855 w 861"/>
                <a:gd name="T99" fmla="*/ 2128 h 4316"/>
                <a:gd name="T100" fmla="*/ 855 w 861"/>
                <a:gd name="T101" fmla="*/ 212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1" h="4316">
                  <a:moveTo>
                    <a:pt x="855" y="2128"/>
                  </a:moveTo>
                  <a:lnTo>
                    <a:pt x="831" y="1834"/>
                  </a:lnTo>
                  <a:lnTo>
                    <a:pt x="808" y="1684"/>
                  </a:lnTo>
                  <a:lnTo>
                    <a:pt x="784" y="1541"/>
                  </a:lnTo>
                  <a:lnTo>
                    <a:pt x="748" y="1397"/>
                  </a:lnTo>
                  <a:lnTo>
                    <a:pt x="712" y="1253"/>
                  </a:lnTo>
                  <a:lnTo>
                    <a:pt x="664" y="1115"/>
                  </a:lnTo>
                  <a:lnTo>
                    <a:pt x="610" y="977"/>
                  </a:lnTo>
                  <a:lnTo>
                    <a:pt x="491" y="719"/>
                  </a:lnTo>
                  <a:lnTo>
                    <a:pt x="353" y="468"/>
                  </a:lnTo>
                  <a:lnTo>
                    <a:pt x="192" y="22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80" y="228"/>
                  </a:lnTo>
                  <a:lnTo>
                    <a:pt x="341" y="468"/>
                  </a:lnTo>
                  <a:lnTo>
                    <a:pt x="479" y="719"/>
                  </a:lnTo>
                  <a:lnTo>
                    <a:pt x="598" y="983"/>
                  </a:lnTo>
                  <a:lnTo>
                    <a:pt x="652" y="1121"/>
                  </a:lnTo>
                  <a:lnTo>
                    <a:pt x="700" y="1259"/>
                  </a:lnTo>
                  <a:lnTo>
                    <a:pt x="736" y="1403"/>
                  </a:lnTo>
                  <a:lnTo>
                    <a:pt x="772" y="1547"/>
                  </a:lnTo>
                  <a:lnTo>
                    <a:pt x="802" y="1690"/>
                  </a:lnTo>
                  <a:lnTo>
                    <a:pt x="819" y="1834"/>
                  </a:lnTo>
                  <a:lnTo>
                    <a:pt x="837" y="1984"/>
                  </a:lnTo>
                  <a:lnTo>
                    <a:pt x="843" y="2128"/>
                  </a:lnTo>
                  <a:lnTo>
                    <a:pt x="849" y="2278"/>
                  </a:lnTo>
                  <a:lnTo>
                    <a:pt x="843" y="2428"/>
                  </a:lnTo>
                  <a:lnTo>
                    <a:pt x="831" y="2572"/>
                  </a:lnTo>
                  <a:lnTo>
                    <a:pt x="819" y="2721"/>
                  </a:lnTo>
                  <a:lnTo>
                    <a:pt x="796" y="2865"/>
                  </a:lnTo>
                  <a:lnTo>
                    <a:pt x="766" y="3015"/>
                  </a:lnTo>
                  <a:lnTo>
                    <a:pt x="724" y="3159"/>
                  </a:lnTo>
                  <a:lnTo>
                    <a:pt x="682" y="3303"/>
                  </a:lnTo>
                  <a:lnTo>
                    <a:pt x="586" y="3567"/>
                  </a:lnTo>
                  <a:lnTo>
                    <a:pt x="473" y="3824"/>
                  </a:lnTo>
                  <a:lnTo>
                    <a:pt x="335" y="4076"/>
                  </a:lnTo>
                  <a:lnTo>
                    <a:pt x="180" y="4316"/>
                  </a:lnTo>
                  <a:lnTo>
                    <a:pt x="192" y="4316"/>
                  </a:lnTo>
                  <a:lnTo>
                    <a:pt x="347" y="4076"/>
                  </a:lnTo>
                  <a:lnTo>
                    <a:pt x="485" y="3824"/>
                  </a:lnTo>
                  <a:lnTo>
                    <a:pt x="598" y="3573"/>
                  </a:lnTo>
                  <a:lnTo>
                    <a:pt x="694" y="3309"/>
                  </a:lnTo>
                  <a:lnTo>
                    <a:pt x="736" y="3165"/>
                  </a:lnTo>
                  <a:lnTo>
                    <a:pt x="778" y="3021"/>
                  </a:lnTo>
                  <a:lnTo>
                    <a:pt x="808" y="2871"/>
                  </a:lnTo>
                  <a:lnTo>
                    <a:pt x="831" y="2727"/>
                  </a:lnTo>
                  <a:lnTo>
                    <a:pt x="843" y="2578"/>
                  </a:lnTo>
                  <a:lnTo>
                    <a:pt x="855" y="2428"/>
                  </a:lnTo>
                  <a:lnTo>
                    <a:pt x="861" y="2278"/>
                  </a:lnTo>
                  <a:lnTo>
                    <a:pt x="855" y="2128"/>
                  </a:lnTo>
                  <a:lnTo>
                    <a:pt x="855" y="212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5" name="Freeform 14"/>
            <p:cNvSpPr>
              <a:spLocks/>
            </p:cNvSpPr>
            <p:nvPr userDrawn="1"/>
          </p:nvSpPr>
          <p:spPr bwMode="hidden">
            <a:xfrm>
              <a:off x="4187952" y="0"/>
              <a:ext cx="354013" cy="7772400"/>
            </a:xfrm>
            <a:custGeom>
              <a:avLst/>
              <a:gdLst>
                <a:gd name="T0" fmla="*/ 18 w 149"/>
                <a:gd name="T1" fmla="*/ 1942 h 4316"/>
                <a:gd name="T2" fmla="*/ 30 w 149"/>
                <a:gd name="T3" fmla="*/ 1630 h 4316"/>
                <a:gd name="T4" fmla="*/ 42 w 149"/>
                <a:gd name="T5" fmla="*/ 1331 h 4316"/>
                <a:gd name="T6" fmla="*/ 59 w 149"/>
                <a:gd name="T7" fmla="*/ 1055 h 4316"/>
                <a:gd name="T8" fmla="*/ 77 w 149"/>
                <a:gd name="T9" fmla="*/ 791 h 4316"/>
                <a:gd name="T10" fmla="*/ 83 w 149"/>
                <a:gd name="T11" fmla="*/ 671 h 4316"/>
                <a:gd name="T12" fmla="*/ 95 w 149"/>
                <a:gd name="T13" fmla="*/ 557 h 4316"/>
                <a:gd name="T14" fmla="*/ 107 w 149"/>
                <a:gd name="T15" fmla="*/ 444 h 4316"/>
                <a:gd name="T16" fmla="*/ 113 w 149"/>
                <a:gd name="T17" fmla="*/ 342 h 4316"/>
                <a:gd name="T18" fmla="*/ 125 w 149"/>
                <a:gd name="T19" fmla="*/ 246 h 4316"/>
                <a:gd name="T20" fmla="*/ 131 w 149"/>
                <a:gd name="T21" fmla="*/ 156 h 4316"/>
                <a:gd name="T22" fmla="*/ 143 w 149"/>
                <a:gd name="T23" fmla="*/ 72 h 4316"/>
                <a:gd name="T24" fmla="*/ 149 w 149"/>
                <a:gd name="T25" fmla="*/ 0 h 4316"/>
                <a:gd name="T26" fmla="*/ 137 w 149"/>
                <a:gd name="T27" fmla="*/ 0 h 4316"/>
                <a:gd name="T28" fmla="*/ 131 w 149"/>
                <a:gd name="T29" fmla="*/ 72 h 4316"/>
                <a:gd name="T30" fmla="*/ 119 w 149"/>
                <a:gd name="T31" fmla="*/ 156 h 4316"/>
                <a:gd name="T32" fmla="*/ 113 w 149"/>
                <a:gd name="T33" fmla="*/ 246 h 4316"/>
                <a:gd name="T34" fmla="*/ 101 w 149"/>
                <a:gd name="T35" fmla="*/ 342 h 4316"/>
                <a:gd name="T36" fmla="*/ 95 w 149"/>
                <a:gd name="T37" fmla="*/ 444 h 4316"/>
                <a:gd name="T38" fmla="*/ 83 w 149"/>
                <a:gd name="T39" fmla="*/ 557 h 4316"/>
                <a:gd name="T40" fmla="*/ 71 w 149"/>
                <a:gd name="T41" fmla="*/ 671 h 4316"/>
                <a:gd name="T42" fmla="*/ 65 w 149"/>
                <a:gd name="T43" fmla="*/ 791 h 4316"/>
                <a:gd name="T44" fmla="*/ 48 w 149"/>
                <a:gd name="T45" fmla="*/ 1055 h 4316"/>
                <a:gd name="T46" fmla="*/ 30 w 149"/>
                <a:gd name="T47" fmla="*/ 1331 h 4316"/>
                <a:gd name="T48" fmla="*/ 18 w 149"/>
                <a:gd name="T49" fmla="*/ 1630 h 4316"/>
                <a:gd name="T50" fmla="*/ 6 w 149"/>
                <a:gd name="T51" fmla="*/ 1942 h 4316"/>
                <a:gd name="T52" fmla="*/ 0 w 149"/>
                <a:gd name="T53" fmla="*/ 2278 h 4316"/>
                <a:gd name="T54" fmla="*/ 6 w 149"/>
                <a:gd name="T55" fmla="*/ 2602 h 4316"/>
                <a:gd name="T56" fmla="*/ 12 w 149"/>
                <a:gd name="T57" fmla="*/ 2919 h 4316"/>
                <a:gd name="T58" fmla="*/ 24 w 149"/>
                <a:gd name="T59" fmla="*/ 3219 h 4316"/>
                <a:gd name="T60" fmla="*/ 36 w 149"/>
                <a:gd name="T61" fmla="*/ 3513 h 4316"/>
                <a:gd name="T62" fmla="*/ 59 w 149"/>
                <a:gd name="T63" fmla="*/ 3794 h 4316"/>
                <a:gd name="T64" fmla="*/ 89 w 149"/>
                <a:gd name="T65" fmla="*/ 4058 h 4316"/>
                <a:gd name="T66" fmla="*/ 125 w 149"/>
                <a:gd name="T67" fmla="*/ 4316 h 4316"/>
                <a:gd name="T68" fmla="*/ 137 w 149"/>
                <a:gd name="T69" fmla="*/ 4316 h 4316"/>
                <a:gd name="T70" fmla="*/ 101 w 149"/>
                <a:gd name="T71" fmla="*/ 4058 h 4316"/>
                <a:gd name="T72" fmla="*/ 71 w 149"/>
                <a:gd name="T73" fmla="*/ 3794 h 4316"/>
                <a:gd name="T74" fmla="*/ 48 w 149"/>
                <a:gd name="T75" fmla="*/ 3513 h 4316"/>
                <a:gd name="T76" fmla="*/ 36 w 149"/>
                <a:gd name="T77" fmla="*/ 3225 h 4316"/>
                <a:gd name="T78" fmla="*/ 24 w 149"/>
                <a:gd name="T79" fmla="*/ 2919 h 4316"/>
                <a:gd name="T80" fmla="*/ 18 w 149"/>
                <a:gd name="T81" fmla="*/ 2608 h 4316"/>
                <a:gd name="T82" fmla="*/ 12 w 149"/>
                <a:gd name="T83" fmla="*/ 2278 h 4316"/>
                <a:gd name="T84" fmla="*/ 18 w 149"/>
                <a:gd name="T85" fmla="*/ 1942 h 4316"/>
                <a:gd name="T86" fmla="*/ 18 w 149"/>
                <a:gd name="T87" fmla="*/ 194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9" h="4316">
                  <a:moveTo>
                    <a:pt x="18" y="1942"/>
                  </a:moveTo>
                  <a:lnTo>
                    <a:pt x="30" y="1630"/>
                  </a:lnTo>
                  <a:lnTo>
                    <a:pt x="42" y="1331"/>
                  </a:lnTo>
                  <a:lnTo>
                    <a:pt x="59" y="1055"/>
                  </a:lnTo>
                  <a:lnTo>
                    <a:pt x="77" y="791"/>
                  </a:lnTo>
                  <a:lnTo>
                    <a:pt x="83" y="671"/>
                  </a:lnTo>
                  <a:lnTo>
                    <a:pt x="95" y="557"/>
                  </a:lnTo>
                  <a:lnTo>
                    <a:pt x="107" y="444"/>
                  </a:lnTo>
                  <a:lnTo>
                    <a:pt x="113" y="342"/>
                  </a:lnTo>
                  <a:lnTo>
                    <a:pt x="125" y="246"/>
                  </a:lnTo>
                  <a:lnTo>
                    <a:pt x="131" y="156"/>
                  </a:lnTo>
                  <a:lnTo>
                    <a:pt x="143" y="72"/>
                  </a:lnTo>
                  <a:lnTo>
                    <a:pt x="149" y="0"/>
                  </a:lnTo>
                  <a:lnTo>
                    <a:pt x="137" y="0"/>
                  </a:lnTo>
                  <a:lnTo>
                    <a:pt x="131" y="72"/>
                  </a:lnTo>
                  <a:lnTo>
                    <a:pt x="119" y="156"/>
                  </a:lnTo>
                  <a:lnTo>
                    <a:pt x="113" y="246"/>
                  </a:lnTo>
                  <a:lnTo>
                    <a:pt x="101" y="342"/>
                  </a:lnTo>
                  <a:lnTo>
                    <a:pt x="95" y="444"/>
                  </a:lnTo>
                  <a:lnTo>
                    <a:pt x="83" y="557"/>
                  </a:lnTo>
                  <a:lnTo>
                    <a:pt x="71" y="671"/>
                  </a:lnTo>
                  <a:lnTo>
                    <a:pt x="65" y="791"/>
                  </a:lnTo>
                  <a:lnTo>
                    <a:pt x="48" y="1055"/>
                  </a:lnTo>
                  <a:lnTo>
                    <a:pt x="30" y="1331"/>
                  </a:lnTo>
                  <a:lnTo>
                    <a:pt x="18" y="1630"/>
                  </a:lnTo>
                  <a:lnTo>
                    <a:pt x="6" y="1942"/>
                  </a:lnTo>
                  <a:lnTo>
                    <a:pt x="0" y="2278"/>
                  </a:lnTo>
                  <a:lnTo>
                    <a:pt x="6" y="2602"/>
                  </a:lnTo>
                  <a:lnTo>
                    <a:pt x="12" y="2919"/>
                  </a:lnTo>
                  <a:lnTo>
                    <a:pt x="24" y="3219"/>
                  </a:lnTo>
                  <a:lnTo>
                    <a:pt x="36" y="3513"/>
                  </a:lnTo>
                  <a:lnTo>
                    <a:pt x="59" y="3794"/>
                  </a:lnTo>
                  <a:lnTo>
                    <a:pt x="89" y="4058"/>
                  </a:lnTo>
                  <a:lnTo>
                    <a:pt x="125" y="4316"/>
                  </a:lnTo>
                  <a:lnTo>
                    <a:pt x="137" y="4316"/>
                  </a:lnTo>
                  <a:lnTo>
                    <a:pt x="101" y="4058"/>
                  </a:lnTo>
                  <a:lnTo>
                    <a:pt x="71" y="3794"/>
                  </a:lnTo>
                  <a:lnTo>
                    <a:pt x="48" y="3513"/>
                  </a:lnTo>
                  <a:lnTo>
                    <a:pt x="36" y="3225"/>
                  </a:lnTo>
                  <a:lnTo>
                    <a:pt x="24" y="2919"/>
                  </a:lnTo>
                  <a:lnTo>
                    <a:pt x="18" y="2608"/>
                  </a:lnTo>
                  <a:lnTo>
                    <a:pt x="12" y="2278"/>
                  </a:lnTo>
                  <a:lnTo>
                    <a:pt x="18" y="1942"/>
                  </a:lnTo>
                  <a:lnTo>
                    <a:pt x="18" y="194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6" name="Freeform 15"/>
            <p:cNvSpPr>
              <a:spLocks/>
            </p:cNvSpPr>
            <p:nvPr userDrawn="1"/>
          </p:nvSpPr>
          <p:spPr bwMode="hidden">
            <a:xfrm>
              <a:off x="3419856" y="0"/>
              <a:ext cx="475488" cy="7772400"/>
            </a:xfrm>
            <a:custGeom>
              <a:avLst/>
              <a:gdLst>
                <a:gd name="T0" fmla="*/ 18 w 299"/>
                <a:gd name="T1" fmla="*/ 2062 h 4316"/>
                <a:gd name="T2" fmla="*/ 30 w 299"/>
                <a:gd name="T3" fmla="*/ 1750 h 4316"/>
                <a:gd name="T4" fmla="*/ 54 w 299"/>
                <a:gd name="T5" fmla="*/ 1451 h 4316"/>
                <a:gd name="T6" fmla="*/ 84 w 299"/>
                <a:gd name="T7" fmla="*/ 1169 h 4316"/>
                <a:gd name="T8" fmla="*/ 126 w 299"/>
                <a:gd name="T9" fmla="*/ 899 h 4316"/>
                <a:gd name="T10" fmla="*/ 162 w 299"/>
                <a:gd name="T11" fmla="*/ 641 h 4316"/>
                <a:gd name="T12" fmla="*/ 209 w 299"/>
                <a:gd name="T13" fmla="*/ 408 h 4316"/>
                <a:gd name="T14" fmla="*/ 251 w 299"/>
                <a:gd name="T15" fmla="*/ 192 h 4316"/>
                <a:gd name="T16" fmla="*/ 299 w 299"/>
                <a:gd name="T17" fmla="*/ 0 h 4316"/>
                <a:gd name="T18" fmla="*/ 287 w 299"/>
                <a:gd name="T19" fmla="*/ 0 h 4316"/>
                <a:gd name="T20" fmla="*/ 239 w 299"/>
                <a:gd name="T21" fmla="*/ 192 h 4316"/>
                <a:gd name="T22" fmla="*/ 198 w 299"/>
                <a:gd name="T23" fmla="*/ 408 h 4316"/>
                <a:gd name="T24" fmla="*/ 156 w 299"/>
                <a:gd name="T25" fmla="*/ 641 h 4316"/>
                <a:gd name="T26" fmla="*/ 114 w 299"/>
                <a:gd name="T27" fmla="*/ 899 h 4316"/>
                <a:gd name="T28" fmla="*/ 78 w 299"/>
                <a:gd name="T29" fmla="*/ 1169 h 4316"/>
                <a:gd name="T30" fmla="*/ 48 w 299"/>
                <a:gd name="T31" fmla="*/ 1451 h 4316"/>
                <a:gd name="T32" fmla="*/ 24 w 299"/>
                <a:gd name="T33" fmla="*/ 1750 h 4316"/>
                <a:gd name="T34" fmla="*/ 6 w 299"/>
                <a:gd name="T35" fmla="*/ 2062 h 4316"/>
                <a:gd name="T36" fmla="*/ 0 w 299"/>
                <a:gd name="T37" fmla="*/ 2374 h 4316"/>
                <a:gd name="T38" fmla="*/ 12 w 299"/>
                <a:gd name="T39" fmla="*/ 2674 h 4316"/>
                <a:gd name="T40" fmla="*/ 30 w 299"/>
                <a:gd name="T41" fmla="*/ 2973 h 4316"/>
                <a:gd name="T42" fmla="*/ 54 w 299"/>
                <a:gd name="T43" fmla="*/ 3255 h 4316"/>
                <a:gd name="T44" fmla="*/ 96 w 299"/>
                <a:gd name="T45" fmla="*/ 3537 h 4316"/>
                <a:gd name="T46" fmla="*/ 144 w 299"/>
                <a:gd name="T47" fmla="*/ 3806 h 4316"/>
                <a:gd name="T48" fmla="*/ 203 w 299"/>
                <a:gd name="T49" fmla="*/ 4064 h 4316"/>
                <a:gd name="T50" fmla="*/ 275 w 299"/>
                <a:gd name="T51" fmla="*/ 4316 h 4316"/>
                <a:gd name="T52" fmla="*/ 287 w 299"/>
                <a:gd name="T53" fmla="*/ 4316 h 4316"/>
                <a:gd name="T54" fmla="*/ 215 w 299"/>
                <a:gd name="T55" fmla="*/ 4064 h 4316"/>
                <a:gd name="T56" fmla="*/ 156 w 299"/>
                <a:gd name="T57" fmla="*/ 3806 h 4316"/>
                <a:gd name="T58" fmla="*/ 108 w 299"/>
                <a:gd name="T59" fmla="*/ 3537 h 4316"/>
                <a:gd name="T60" fmla="*/ 66 w 299"/>
                <a:gd name="T61" fmla="*/ 3261 h 4316"/>
                <a:gd name="T62" fmla="*/ 42 w 299"/>
                <a:gd name="T63" fmla="*/ 2973 h 4316"/>
                <a:gd name="T64" fmla="*/ 24 w 299"/>
                <a:gd name="T65" fmla="*/ 2680 h 4316"/>
                <a:gd name="T66" fmla="*/ 12 w 299"/>
                <a:gd name="T67" fmla="*/ 2374 h 4316"/>
                <a:gd name="T68" fmla="*/ 18 w 299"/>
                <a:gd name="T69" fmla="*/ 2062 h 4316"/>
                <a:gd name="T70" fmla="*/ 18 w 299"/>
                <a:gd name="T71" fmla="*/ 2062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9" h="4316">
                  <a:moveTo>
                    <a:pt x="18" y="2062"/>
                  </a:moveTo>
                  <a:lnTo>
                    <a:pt x="30" y="1750"/>
                  </a:lnTo>
                  <a:lnTo>
                    <a:pt x="54" y="1451"/>
                  </a:lnTo>
                  <a:lnTo>
                    <a:pt x="84" y="1169"/>
                  </a:lnTo>
                  <a:lnTo>
                    <a:pt x="126" y="899"/>
                  </a:lnTo>
                  <a:lnTo>
                    <a:pt x="162" y="641"/>
                  </a:lnTo>
                  <a:lnTo>
                    <a:pt x="209" y="408"/>
                  </a:lnTo>
                  <a:lnTo>
                    <a:pt x="251" y="192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39" y="192"/>
                  </a:lnTo>
                  <a:lnTo>
                    <a:pt x="198" y="408"/>
                  </a:lnTo>
                  <a:lnTo>
                    <a:pt x="156" y="641"/>
                  </a:lnTo>
                  <a:lnTo>
                    <a:pt x="114" y="899"/>
                  </a:lnTo>
                  <a:lnTo>
                    <a:pt x="78" y="1169"/>
                  </a:lnTo>
                  <a:lnTo>
                    <a:pt x="48" y="1451"/>
                  </a:lnTo>
                  <a:lnTo>
                    <a:pt x="24" y="1750"/>
                  </a:lnTo>
                  <a:lnTo>
                    <a:pt x="6" y="2062"/>
                  </a:lnTo>
                  <a:lnTo>
                    <a:pt x="0" y="2374"/>
                  </a:lnTo>
                  <a:lnTo>
                    <a:pt x="12" y="2674"/>
                  </a:lnTo>
                  <a:lnTo>
                    <a:pt x="30" y="2973"/>
                  </a:lnTo>
                  <a:lnTo>
                    <a:pt x="54" y="3255"/>
                  </a:lnTo>
                  <a:lnTo>
                    <a:pt x="96" y="3537"/>
                  </a:lnTo>
                  <a:lnTo>
                    <a:pt x="144" y="3806"/>
                  </a:lnTo>
                  <a:lnTo>
                    <a:pt x="203" y="4064"/>
                  </a:lnTo>
                  <a:lnTo>
                    <a:pt x="275" y="4316"/>
                  </a:lnTo>
                  <a:lnTo>
                    <a:pt x="287" y="4316"/>
                  </a:lnTo>
                  <a:lnTo>
                    <a:pt x="215" y="4064"/>
                  </a:lnTo>
                  <a:lnTo>
                    <a:pt x="156" y="3806"/>
                  </a:lnTo>
                  <a:lnTo>
                    <a:pt x="108" y="3537"/>
                  </a:lnTo>
                  <a:lnTo>
                    <a:pt x="66" y="3261"/>
                  </a:lnTo>
                  <a:lnTo>
                    <a:pt x="42" y="2973"/>
                  </a:lnTo>
                  <a:lnTo>
                    <a:pt x="24" y="2680"/>
                  </a:lnTo>
                  <a:lnTo>
                    <a:pt x="12" y="2374"/>
                  </a:lnTo>
                  <a:lnTo>
                    <a:pt x="18" y="2062"/>
                  </a:lnTo>
                  <a:lnTo>
                    <a:pt x="18" y="2062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" name="Freeform 16"/>
            <p:cNvSpPr>
              <a:spLocks/>
            </p:cNvSpPr>
            <p:nvPr userDrawn="1"/>
          </p:nvSpPr>
          <p:spPr bwMode="hidden">
            <a:xfrm>
              <a:off x="2651760" y="0"/>
              <a:ext cx="694944" cy="7772400"/>
            </a:xfrm>
            <a:custGeom>
              <a:avLst/>
              <a:gdLst>
                <a:gd name="T0" fmla="*/ 424 w 424"/>
                <a:gd name="T1" fmla="*/ 0 h 4316"/>
                <a:gd name="T2" fmla="*/ 412 w 424"/>
                <a:gd name="T3" fmla="*/ 0 h 4316"/>
                <a:gd name="T4" fmla="*/ 316 w 424"/>
                <a:gd name="T5" fmla="*/ 222 h 4316"/>
                <a:gd name="T6" fmla="*/ 239 w 424"/>
                <a:gd name="T7" fmla="*/ 462 h 4316"/>
                <a:gd name="T8" fmla="*/ 167 w 424"/>
                <a:gd name="T9" fmla="*/ 707 h 4316"/>
                <a:gd name="T10" fmla="*/ 107 w 424"/>
                <a:gd name="T11" fmla="*/ 971 h 4316"/>
                <a:gd name="T12" fmla="*/ 65 w 424"/>
                <a:gd name="T13" fmla="*/ 1247 h 4316"/>
                <a:gd name="T14" fmla="*/ 29 w 424"/>
                <a:gd name="T15" fmla="*/ 1529 h 4316"/>
                <a:gd name="T16" fmla="*/ 6 w 424"/>
                <a:gd name="T17" fmla="*/ 1822 h 4316"/>
                <a:gd name="T18" fmla="*/ 0 w 424"/>
                <a:gd name="T19" fmla="*/ 2122 h 4316"/>
                <a:gd name="T20" fmla="*/ 6 w 424"/>
                <a:gd name="T21" fmla="*/ 2404 h 4316"/>
                <a:gd name="T22" fmla="*/ 24 w 424"/>
                <a:gd name="T23" fmla="*/ 2686 h 4316"/>
                <a:gd name="T24" fmla="*/ 47 w 424"/>
                <a:gd name="T25" fmla="*/ 2961 h 4316"/>
                <a:gd name="T26" fmla="*/ 89 w 424"/>
                <a:gd name="T27" fmla="*/ 3243 h 4316"/>
                <a:gd name="T28" fmla="*/ 137 w 424"/>
                <a:gd name="T29" fmla="*/ 3519 h 4316"/>
                <a:gd name="T30" fmla="*/ 197 w 424"/>
                <a:gd name="T31" fmla="*/ 3788 h 4316"/>
                <a:gd name="T32" fmla="*/ 269 w 424"/>
                <a:gd name="T33" fmla="*/ 4058 h 4316"/>
                <a:gd name="T34" fmla="*/ 346 w 424"/>
                <a:gd name="T35" fmla="*/ 4316 h 4316"/>
                <a:gd name="T36" fmla="*/ 358 w 424"/>
                <a:gd name="T37" fmla="*/ 4316 h 4316"/>
                <a:gd name="T38" fmla="*/ 281 w 424"/>
                <a:gd name="T39" fmla="*/ 4058 h 4316"/>
                <a:gd name="T40" fmla="*/ 209 w 424"/>
                <a:gd name="T41" fmla="*/ 3788 h 4316"/>
                <a:gd name="T42" fmla="*/ 149 w 424"/>
                <a:gd name="T43" fmla="*/ 3519 h 4316"/>
                <a:gd name="T44" fmla="*/ 101 w 424"/>
                <a:gd name="T45" fmla="*/ 3243 h 4316"/>
                <a:gd name="T46" fmla="*/ 59 w 424"/>
                <a:gd name="T47" fmla="*/ 2961 h 4316"/>
                <a:gd name="T48" fmla="*/ 35 w 424"/>
                <a:gd name="T49" fmla="*/ 2686 h 4316"/>
                <a:gd name="T50" fmla="*/ 18 w 424"/>
                <a:gd name="T51" fmla="*/ 2404 h 4316"/>
                <a:gd name="T52" fmla="*/ 12 w 424"/>
                <a:gd name="T53" fmla="*/ 2122 h 4316"/>
                <a:gd name="T54" fmla="*/ 18 w 424"/>
                <a:gd name="T55" fmla="*/ 1822 h 4316"/>
                <a:gd name="T56" fmla="*/ 41 w 424"/>
                <a:gd name="T57" fmla="*/ 1529 h 4316"/>
                <a:gd name="T58" fmla="*/ 71 w 424"/>
                <a:gd name="T59" fmla="*/ 1247 h 4316"/>
                <a:gd name="T60" fmla="*/ 119 w 424"/>
                <a:gd name="T61" fmla="*/ 971 h 4316"/>
                <a:gd name="T62" fmla="*/ 179 w 424"/>
                <a:gd name="T63" fmla="*/ 707 h 4316"/>
                <a:gd name="T64" fmla="*/ 245 w 424"/>
                <a:gd name="T65" fmla="*/ 462 h 4316"/>
                <a:gd name="T66" fmla="*/ 328 w 424"/>
                <a:gd name="T67" fmla="*/ 222 h 4316"/>
                <a:gd name="T68" fmla="*/ 424 w 424"/>
                <a:gd name="T69" fmla="*/ 0 h 4316"/>
                <a:gd name="T70" fmla="*/ 424 w 424"/>
                <a:gd name="T71" fmla="*/ 0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4" h="4316">
                  <a:moveTo>
                    <a:pt x="424" y="0"/>
                  </a:moveTo>
                  <a:lnTo>
                    <a:pt x="412" y="0"/>
                  </a:lnTo>
                  <a:lnTo>
                    <a:pt x="316" y="222"/>
                  </a:lnTo>
                  <a:lnTo>
                    <a:pt x="239" y="462"/>
                  </a:lnTo>
                  <a:lnTo>
                    <a:pt x="167" y="707"/>
                  </a:lnTo>
                  <a:lnTo>
                    <a:pt x="107" y="971"/>
                  </a:lnTo>
                  <a:lnTo>
                    <a:pt x="65" y="1247"/>
                  </a:lnTo>
                  <a:lnTo>
                    <a:pt x="29" y="1529"/>
                  </a:lnTo>
                  <a:lnTo>
                    <a:pt x="6" y="1822"/>
                  </a:lnTo>
                  <a:lnTo>
                    <a:pt x="0" y="2122"/>
                  </a:lnTo>
                  <a:lnTo>
                    <a:pt x="6" y="2404"/>
                  </a:lnTo>
                  <a:lnTo>
                    <a:pt x="24" y="2686"/>
                  </a:lnTo>
                  <a:lnTo>
                    <a:pt x="47" y="2961"/>
                  </a:lnTo>
                  <a:lnTo>
                    <a:pt x="89" y="3243"/>
                  </a:lnTo>
                  <a:lnTo>
                    <a:pt x="137" y="3519"/>
                  </a:lnTo>
                  <a:lnTo>
                    <a:pt x="197" y="3788"/>
                  </a:lnTo>
                  <a:lnTo>
                    <a:pt x="269" y="4058"/>
                  </a:lnTo>
                  <a:lnTo>
                    <a:pt x="346" y="4316"/>
                  </a:lnTo>
                  <a:lnTo>
                    <a:pt x="358" y="4316"/>
                  </a:lnTo>
                  <a:lnTo>
                    <a:pt x="281" y="4058"/>
                  </a:lnTo>
                  <a:lnTo>
                    <a:pt x="209" y="3788"/>
                  </a:lnTo>
                  <a:lnTo>
                    <a:pt x="149" y="3519"/>
                  </a:lnTo>
                  <a:lnTo>
                    <a:pt x="101" y="3243"/>
                  </a:lnTo>
                  <a:lnTo>
                    <a:pt x="59" y="2961"/>
                  </a:lnTo>
                  <a:lnTo>
                    <a:pt x="35" y="2686"/>
                  </a:lnTo>
                  <a:lnTo>
                    <a:pt x="18" y="2404"/>
                  </a:lnTo>
                  <a:lnTo>
                    <a:pt x="12" y="2122"/>
                  </a:lnTo>
                  <a:lnTo>
                    <a:pt x="18" y="1822"/>
                  </a:lnTo>
                  <a:lnTo>
                    <a:pt x="41" y="1529"/>
                  </a:lnTo>
                  <a:lnTo>
                    <a:pt x="71" y="1247"/>
                  </a:lnTo>
                  <a:lnTo>
                    <a:pt x="119" y="971"/>
                  </a:lnTo>
                  <a:lnTo>
                    <a:pt x="179" y="707"/>
                  </a:lnTo>
                  <a:lnTo>
                    <a:pt x="245" y="462"/>
                  </a:lnTo>
                  <a:lnTo>
                    <a:pt x="328" y="222"/>
                  </a:lnTo>
                  <a:lnTo>
                    <a:pt x="424" y="0"/>
                  </a:lnTo>
                  <a:lnTo>
                    <a:pt x="42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8" name="Freeform 17"/>
            <p:cNvSpPr>
              <a:spLocks/>
            </p:cNvSpPr>
            <p:nvPr userDrawn="1"/>
          </p:nvSpPr>
          <p:spPr bwMode="hidden">
            <a:xfrm>
              <a:off x="1920240" y="0"/>
              <a:ext cx="786384" cy="7772400"/>
            </a:xfrm>
            <a:custGeom>
              <a:avLst/>
              <a:gdLst>
                <a:gd name="T0" fmla="*/ 12 w 574"/>
                <a:gd name="T1" fmla="*/ 2146 h 4316"/>
                <a:gd name="T2" fmla="*/ 24 w 574"/>
                <a:gd name="T3" fmla="*/ 1846 h 4316"/>
                <a:gd name="T4" fmla="*/ 54 w 574"/>
                <a:gd name="T5" fmla="*/ 1559 h 4316"/>
                <a:gd name="T6" fmla="*/ 96 w 574"/>
                <a:gd name="T7" fmla="*/ 1277 h 4316"/>
                <a:gd name="T8" fmla="*/ 162 w 574"/>
                <a:gd name="T9" fmla="*/ 1001 h 4316"/>
                <a:gd name="T10" fmla="*/ 239 w 574"/>
                <a:gd name="T11" fmla="*/ 731 h 4316"/>
                <a:gd name="T12" fmla="*/ 335 w 574"/>
                <a:gd name="T13" fmla="*/ 480 h 4316"/>
                <a:gd name="T14" fmla="*/ 449 w 574"/>
                <a:gd name="T15" fmla="*/ 234 h 4316"/>
                <a:gd name="T16" fmla="*/ 574 w 574"/>
                <a:gd name="T17" fmla="*/ 0 h 4316"/>
                <a:gd name="T18" fmla="*/ 562 w 574"/>
                <a:gd name="T19" fmla="*/ 0 h 4316"/>
                <a:gd name="T20" fmla="*/ 437 w 574"/>
                <a:gd name="T21" fmla="*/ 234 h 4316"/>
                <a:gd name="T22" fmla="*/ 323 w 574"/>
                <a:gd name="T23" fmla="*/ 480 h 4316"/>
                <a:gd name="T24" fmla="*/ 227 w 574"/>
                <a:gd name="T25" fmla="*/ 737 h 4316"/>
                <a:gd name="T26" fmla="*/ 150 w 574"/>
                <a:gd name="T27" fmla="*/ 1001 h 4316"/>
                <a:gd name="T28" fmla="*/ 84 w 574"/>
                <a:gd name="T29" fmla="*/ 1277 h 4316"/>
                <a:gd name="T30" fmla="*/ 42 w 574"/>
                <a:gd name="T31" fmla="*/ 1559 h 4316"/>
                <a:gd name="T32" fmla="*/ 12 w 574"/>
                <a:gd name="T33" fmla="*/ 1852 h 4316"/>
                <a:gd name="T34" fmla="*/ 0 w 574"/>
                <a:gd name="T35" fmla="*/ 2146 h 4316"/>
                <a:gd name="T36" fmla="*/ 6 w 574"/>
                <a:gd name="T37" fmla="*/ 2434 h 4316"/>
                <a:gd name="T38" fmla="*/ 30 w 574"/>
                <a:gd name="T39" fmla="*/ 2715 h 4316"/>
                <a:gd name="T40" fmla="*/ 66 w 574"/>
                <a:gd name="T41" fmla="*/ 2997 h 4316"/>
                <a:gd name="T42" fmla="*/ 120 w 574"/>
                <a:gd name="T43" fmla="*/ 3273 h 4316"/>
                <a:gd name="T44" fmla="*/ 191 w 574"/>
                <a:gd name="T45" fmla="*/ 3549 h 4316"/>
                <a:gd name="T46" fmla="*/ 275 w 574"/>
                <a:gd name="T47" fmla="*/ 3812 h 4316"/>
                <a:gd name="T48" fmla="*/ 371 w 574"/>
                <a:gd name="T49" fmla="*/ 4070 h 4316"/>
                <a:gd name="T50" fmla="*/ 484 w 574"/>
                <a:gd name="T51" fmla="*/ 4316 h 4316"/>
                <a:gd name="T52" fmla="*/ 496 w 574"/>
                <a:gd name="T53" fmla="*/ 4316 h 4316"/>
                <a:gd name="T54" fmla="*/ 383 w 574"/>
                <a:gd name="T55" fmla="*/ 4070 h 4316"/>
                <a:gd name="T56" fmla="*/ 287 w 574"/>
                <a:gd name="T57" fmla="*/ 3812 h 4316"/>
                <a:gd name="T58" fmla="*/ 203 w 574"/>
                <a:gd name="T59" fmla="*/ 3549 h 4316"/>
                <a:gd name="T60" fmla="*/ 132 w 574"/>
                <a:gd name="T61" fmla="*/ 3273 h 4316"/>
                <a:gd name="T62" fmla="*/ 78 w 574"/>
                <a:gd name="T63" fmla="*/ 2997 h 4316"/>
                <a:gd name="T64" fmla="*/ 42 w 574"/>
                <a:gd name="T65" fmla="*/ 2715 h 4316"/>
                <a:gd name="T66" fmla="*/ 18 w 574"/>
                <a:gd name="T67" fmla="*/ 2434 h 4316"/>
                <a:gd name="T68" fmla="*/ 12 w 574"/>
                <a:gd name="T69" fmla="*/ 2146 h 4316"/>
                <a:gd name="T70" fmla="*/ 12 w 574"/>
                <a:gd name="T71" fmla="*/ 214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4" h="4316">
                  <a:moveTo>
                    <a:pt x="12" y="2146"/>
                  </a:moveTo>
                  <a:lnTo>
                    <a:pt x="24" y="1846"/>
                  </a:lnTo>
                  <a:lnTo>
                    <a:pt x="54" y="1559"/>
                  </a:lnTo>
                  <a:lnTo>
                    <a:pt x="96" y="1277"/>
                  </a:lnTo>
                  <a:lnTo>
                    <a:pt x="162" y="1001"/>
                  </a:lnTo>
                  <a:lnTo>
                    <a:pt x="239" y="731"/>
                  </a:lnTo>
                  <a:lnTo>
                    <a:pt x="335" y="480"/>
                  </a:lnTo>
                  <a:lnTo>
                    <a:pt x="449" y="234"/>
                  </a:lnTo>
                  <a:lnTo>
                    <a:pt x="574" y="0"/>
                  </a:lnTo>
                  <a:lnTo>
                    <a:pt x="562" y="0"/>
                  </a:lnTo>
                  <a:lnTo>
                    <a:pt x="437" y="234"/>
                  </a:lnTo>
                  <a:lnTo>
                    <a:pt x="323" y="480"/>
                  </a:lnTo>
                  <a:lnTo>
                    <a:pt x="227" y="737"/>
                  </a:lnTo>
                  <a:lnTo>
                    <a:pt x="150" y="1001"/>
                  </a:lnTo>
                  <a:lnTo>
                    <a:pt x="84" y="1277"/>
                  </a:lnTo>
                  <a:lnTo>
                    <a:pt x="42" y="1559"/>
                  </a:lnTo>
                  <a:lnTo>
                    <a:pt x="12" y="1852"/>
                  </a:lnTo>
                  <a:lnTo>
                    <a:pt x="0" y="2146"/>
                  </a:lnTo>
                  <a:lnTo>
                    <a:pt x="6" y="2434"/>
                  </a:lnTo>
                  <a:lnTo>
                    <a:pt x="30" y="2715"/>
                  </a:lnTo>
                  <a:lnTo>
                    <a:pt x="66" y="2997"/>
                  </a:lnTo>
                  <a:lnTo>
                    <a:pt x="120" y="3273"/>
                  </a:lnTo>
                  <a:lnTo>
                    <a:pt x="191" y="3549"/>
                  </a:lnTo>
                  <a:lnTo>
                    <a:pt x="275" y="3812"/>
                  </a:lnTo>
                  <a:lnTo>
                    <a:pt x="371" y="4070"/>
                  </a:lnTo>
                  <a:lnTo>
                    <a:pt x="484" y="4316"/>
                  </a:lnTo>
                  <a:lnTo>
                    <a:pt x="496" y="4316"/>
                  </a:lnTo>
                  <a:lnTo>
                    <a:pt x="383" y="4070"/>
                  </a:lnTo>
                  <a:lnTo>
                    <a:pt x="287" y="3812"/>
                  </a:lnTo>
                  <a:lnTo>
                    <a:pt x="203" y="3549"/>
                  </a:lnTo>
                  <a:lnTo>
                    <a:pt x="132" y="3273"/>
                  </a:lnTo>
                  <a:lnTo>
                    <a:pt x="78" y="2997"/>
                  </a:lnTo>
                  <a:lnTo>
                    <a:pt x="42" y="2715"/>
                  </a:lnTo>
                  <a:lnTo>
                    <a:pt x="18" y="2434"/>
                  </a:lnTo>
                  <a:lnTo>
                    <a:pt x="12" y="2146"/>
                  </a:lnTo>
                  <a:lnTo>
                    <a:pt x="12" y="214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9" name="Freeform 18"/>
            <p:cNvSpPr>
              <a:spLocks/>
            </p:cNvSpPr>
            <p:nvPr userDrawn="1"/>
          </p:nvSpPr>
          <p:spPr bwMode="hidden">
            <a:xfrm>
              <a:off x="1188720" y="0"/>
              <a:ext cx="1005840" cy="7772400"/>
            </a:xfrm>
            <a:custGeom>
              <a:avLst/>
              <a:gdLst>
                <a:gd name="T0" fmla="*/ 12 w 735"/>
                <a:gd name="T1" fmla="*/ 2098 h 4316"/>
                <a:gd name="T2" fmla="*/ 29 w 735"/>
                <a:gd name="T3" fmla="*/ 1798 h 4316"/>
                <a:gd name="T4" fmla="*/ 71 w 735"/>
                <a:gd name="T5" fmla="*/ 1505 h 4316"/>
                <a:gd name="T6" fmla="*/ 131 w 735"/>
                <a:gd name="T7" fmla="*/ 1223 h 4316"/>
                <a:gd name="T8" fmla="*/ 215 w 735"/>
                <a:gd name="T9" fmla="*/ 941 h 4316"/>
                <a:gd name="T10" fmla="*/ 316 w 735"/>
                <a:gd name="T11" fmla="*/ 689 h 4316"/>
                <a:gd name="T12" fmla="*/ 442 w 735"/>
                <a:gd name="T13" fmla="*/ 444 h 4316"/>
                <a:gd name="T14" fmla="*/ 580 w 735"/>
                <a:gd name="T15" fmla="*/ 216 h 4316"/>
                <a:gd name="T16" fmla="*/ 735 w 735"/>
                <a:gd name="T17" fmla="*/ 0 h 4316"/>
                <a:gd name="T18" fmla="*/ 723 w 735"/>
                <a:gd name="T19" fmla="*/ 0 h 4316"/>
                <a:gd name="T20" fmla="*/ 568 w 735"/>
                <a:gd name="T21" fmla="*/ 210 h 4316"/>
                <a:gd name="T22" fmla="*/ 430 w 735"/>
                <a:gd name="T23" fmla="*/ 438 h 4316"/>
                <a:gd name="T24" fmla="*/ 311 w 735"/>
                <a:gd name="T25" fmla="*/ 683 h 4316"/>
                <a:gd name="T26" fmla="*/ 209 w 735"/>
                <a:gd name="T27" fmla="*/ 941 h 4316"/>
                <a:gd name="T28" fmla="*/ 125 w 735"/>
                <a:gd name="T29" fmla="*/ 1217 h 4316"/>
                <a:gd name="T30" fmla="*/ 59 w 735"/>
                <a:gd name="T31" fmla="*/ 1505 h 4316"/>
                <a:gd name="T32" fmla="*/ 18 w 735"/>
                <a:gd name="T33" fmla="*/ 1798 h 4316"/>
                <a:gd name="T34" fmla="*/ 0 w 735"/>
                <a:gd name="T35" fmla="*/ 2098 h 4316"/>
                <a:gd name="T36" fmla="*/ 6 w 735"/>
                <a:gd name="T37" fmla="*/ 2404 h 4316"/>
                <a:gd name="T38" fmla="*/ 29 w 735"/>
                <a:gd name="T39" fmla="*/ 2709 h 4316"/>
                <a:gd name="T40" fmla="*/ 77 w 735"/>
                <a:gd name="T41" fmla="*/ 3015 h 4316"/>
                <a:gd name="T42" fmla="*/ 149 w 735"/>
                <a:gd name="T43" fmla="*/ 3315 h 4316"/>
                <a:gd name="T44" fmla="*/ 227 w 735"/>
                <a:gd name="T45" fmla="*/ 3573 h 4316"/>
                <a:gd name="T46" fmla="*/ 316 w 735"/>
                <a:gd name="T47" fmla="*/ 3824 h 4316"/>
                <a:gd name="T48" fmla="*/ 424 w 735"/>
                <a:gd name="T49" fmla="*/ 4076 h 4316"/>
                <a:gd name="T50" fmla="*/ 544 w 735"/>
                <a:gd name="T51" fmla="*/ 4316 h 4316"/>
                <a:gd name="T52" fmla="*/ 556 w 735"/>
                <a:gd name="T53" fmla="*/ 4316 h 4316"/>
                <a:gd name="T54" fmla="*/ 436 w 735"/>
                <a:gd name="T55" fmla="*/ 4076 h 4316"/>
                <a:gd name="T56" fmla="*/ 328 w 735"/>
                <a:gd name="T57" fmla="*/ 3824 h 4316"/>
                <a:gd name="T58" fmla="*/ 239 w 735"/>
                <a:gd name="T59" fmla="*/ 3573 h 4316"/>
                <a:gd name="T60" fmla="*/ 161 w 735"/>
                <a:gd name="T61" fmla="*/ 3315 h 4316"/>
                <a:gd name="T62" fmla="*/ 89 w 735"/>
                <a:gd name="T63" fmla="*/ 3015 h 4316"/>
                <a:gd name="T64" fmla="*/ 41 w 735"/>
                <a:gd name="T65" fmla="*/ 2709 h 4316"/>
                <a:gd name="T66" fmla="*/ 18 w 735"/>
                <a:gd name="T67" fmla="*/ 2404 h 4316"/>
                <a:gd name="T68" fmla="*/ 12 w 735"/>
                <a:gd name="T69" fmla="*/ 2098 h 4316"/>
                <a:gd name="T70" fmla="*/ 12 w 735"/>
                <a:gd name="T71" fmla="*/ 209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5" h="4316">
                  <a:moveTo>
                    <a:pt x="12" y="2098"/>
                  </a:moveTo>
                  <a:lnTo>
                    <a:pt x="29" y="1798"/>
                  </a:lnTo>
                  <a:lnTo>
                    <a:pt x="71" y="1505"/>
                  </a:lnTo>
                  <a:lnTo>
                    <a:pt x="131" y="1223"/>
                  </a:lnTo>
                  <a:lnTo>
                    <a:pt x="215" y="941"/>
                  </a:lnTo>
                  <a:lnTo>
                    <a:pt x="316" y="689"/>
                  </a:lnTo>
                  <a:lnTo>
                    <a:pt x="442" y="444"/>
                  </a:lnTo>
                  <a:lnTo>
                    <a:pt x="580" y="216"/>
                  </a:lnTo>
                  <a:lnTo>
                    <a:pt x="735" y="0"/>
                  </a:lnTo>
                  <a:lnTo>
                    <a:pt x="723" y="0"/>
                  </a:lnTo>
                  <a:lnTo>
                    <a:pt x="568" y="210"/>
                  </a:lnTo>
                  <a:lnTo>
                    <a:pt x="430" y="438"/>
                  </a:lnTo>
                  <a:lnTo>
                    <a:pt x="311" y="683"/>
                  </a:lnTo>
                  <a:lnTo>
                    <a:pt x="209" y="941"/>
                  </a:lnTo>
                  <a:lnTo>
                    <a:pt x="125" y="1217"/>
                  </a:lnTo>
                  <a:lnTo>
                    <a:pt x="59" y="1505"/>
                  </a:lnTo>
                  <a:lnTo>
                    <a:pt x="18" y="1798"/>
                  </a:lnTo>
                  <a:lnTo>
                    <a:pt x="0" y="2098"/>
                  </a:lnTo>
                  <a:lnTo>
                    <a:pt x="6" y="2404"/>
                  </a:lnTo>
                  <a:lnTo>
                    <a:pt x="29" y="2709"/>
                  </a:lnTo>
                  <a:lnTo>
                    <a:pt x="77" y="3015"/>
                  </a:lnTo>
                  <a:lnTo>
                    <a:pt x="149" y="3315"/>
                  </a:lnTo>
                  <a:lnTo>
                    <a:pt x="227" y="3573"/>
                  </a:lnTo>
                  <a:lnTo>
                    <a:pt x="316" y="3824"/>
                  </a:lnTo>
                  <a:lnTo>
                    <a:pt x="424" y="4076"/>
                  </a:lnTo>
                  <a:lnTo>
                    <a:pt x="544" y="4316"/>
                  </a:lnTo>
                  <a:lnTo>
                    <a:pt x="556" y="4316"/>
                  </a:lnTo>
                  <a:lnTo>
                    <a:pt x="436" y="4076"/>
                  </a:lnTo>
                  <a:lnTo>
                    <a:pt x="328" y="3824"/>
                  </a:lnTo>
                  <a:lnTo>
                    <a:pt x="239" y="3573"/>
                  </a:lnTo>
                  <a:lnTo>
                    <a:pt x="161" y="3315"/>
                  </a:lnTo>
                  <a:lnTo>
                    <a:pt x="89" y="3015"/>
                  </a:lnTo>
                  <a:lnTo>
                    <a:pt x="41" y="2709"/>
                  </a:lnTo>
                  <a:lnTo>
                    <a:pt x="18" y="2404"/>
                  </a:lnTo>
                  <a:lnTo>
                    <a:pt x="12" y="2098"/>
                  </a:lnTo>
                  <a:lnTo>
                    <a:pt x="12" y="209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" name="Freeform 19"/>
            <p:cNvSpPr>
              <a:spLocks/>
            </p:cNvSpPr>
            <p:nvPr userDrawn="1"/>
          </p:nvSpPr>
          <p:spPr bwMode="hidden">
            <a:xfrm>
              <a:off x="420624" y="0"/>
              <a:ext cx="1234440" cy="7772400"/>
            </a:xfrm>
            <a:custGeom>
              <a:avLst/>
              <a:gdLst>
                <a:gd name="T0" fmla="*/ 18 w 837"/>
                <a:gd name="T1" fmla="*/ 1948 h 4316"/>
                <a:gd name="T2" fmla="*/ 48 w 837"/>
                <a:gd name="T3" fmla="*/ 1708 h 4316"/>
                <a:gd name="T4" fmla="*/ 96 w 837"/>
                <a:gd name="T5" fmla="*/ 1475 h 4316"/>
                <a:gd name="T6" fmla="*/ 161 w 837"/>
                <a:gd name="T7" fmla="*/ 1235 h 4316"/>
                <a:gd name="T8" fmla="*/ 251 w 837"/>
                <a:gd name="T9" fmla="*/ 995 h 4316"/>
                <a:gd name="T10" fmla="*/ 365 w 837"/>
                <a:gd name="T11" fmla="*/ 755 h 4316"/>
                <a:gd name="T12" fmla="*/ 496 w 837"/>
                <a:gd name="T13" fmla="*/ 510 h 4316"/>
                <a:gd name="T14" fmla="*/ 658 w 837"/>
                <a:gd name="T15" fmla="*/ 258 h 4316"/>
                <a:gd name="T16" fmla="*/ 741 w 837"/>
                <a:gd name="T17" fmla="*/ 132 h 4316"/>
                <a:gd name="T18" fmla="*/ 837 w 837"/>
                <a:gd name="T19" fmla="*/ 0 h 4316"/>
                <a:gd name="T20" fmla="*/ 825 w 837"/>
                <a:gd name="T21" fmla="*/ 0 h 4316"/>
                <a:gd name="T22" fmla="*/ 729 w 837"/>
                <a:gd name="T23" fmla="*/ 132 h 4316"/>
                <a:gd name="T24" fmla="*/ 640 w 837"/>
                <a:gd name="T25" fmla="*/ 258 h 4316"/>
                <a:gd name="T26" fmla="*/ 562 w 837"/>
                <a:gd name="T27" fmla="*/ 384 h 4316"/>
                <a:gd name="T28" fmla="*/ 484 w 837"/>
                <a:gd name="T29" fmla="*/ 510 h 4316"/>
                <a:gd name="T30" fmla="*/ 353 w 837"/>
                <a:gd name="T31" fmla="*/ 755 h 4316"/>
                <a:gd name="T32" fmla="*/ 239 w 837"/>
                <a:gd name="T33" fmla="*/ 995 h 4316"/>
                <a:gd name="T34" fmla="*/ 150 w 837"/>
                <a:gd name="T35" fmla="*/ 1235 h 4316"/>
                <a:gd name="T36" fmla="*/ 84 w 837"/>
                <a:gd name="T37" fmla="*/ 1469 h 4316"/>
                <a:gd name="T38" fmla="*/ 36 w 837"/>
                <a:gd name="T39" fmla="*/ 1702 h 4316"/>
                <a:gd name="T40" fmla="*/ 6 w 837"/>
                <a:gd name="T41" fmla="*/ 1942 h 4316"/>
                <a:gd name="T42" fmla="*/ 0 w 837"/>
                <a:gd name="T43" fmla="*/ 2200 h 4316"/>
                <a:gd name="T44" fmla="*/ 12 w 837"/>
                <a:gd name="T45" fmla="*/ 2470 h 4316"/>
                <a:gd name="T46" fmla="*/ 48 w 837"/>
                <a:gd name="T47" fmla="*/ 2739 h 4316"/>
                <a:gd name="T48" fmla="*/ 114 w 837"/>
                <a:gd name="T49" fmla="*/ 3027 h 4316"/>
                <a:gd name="T50" fmla="*/ 150 w 837"/>
                <a:gd name="T51" fmla="*/ 3171 h 4316"/>
                <a:gd name="T52" fmla="*/ 197 w 837"/>
                <a:gd name="T53" fmla="*/ 3321 h 4316"/>
                <a:gd name="T54" fmla="*/ 245 w 837"/>
                <a:gd name="T55" fmla="*/ 3477 h 4316"/>
                <a:gd name="T56" fmla="*/ 305 w 837"/>
                <a:gd name="T57" fmla="*/ 3639 h 4316"/>
                <a:gd name="T58" fmla="*/ 365 w 837"/>
                <a:gd name="T59" fmla="*/ 3800 h 4316"/>
                <a:gd name="T60" fmla="*/ 437 w 837"/>
                <a:gd name="T61" fmla="*/ 3968 h 4316"/>
                <a:gd name="T62" fmla="*/ 508 w 837"/>
                <a:gd name="T63" fmla="*/ 4136 h 4316"/>
                <a:gd name="T64" fmla="*/ 592 w 837"/>
                <a:gd name="T65" fmla="*/ 4316 h 4316"/>
                <a:gd name="T66" fmla="*/ 604 w 837"/>
                <a:gd name="T67" fmla="*/ 4316 h 4316"/>
                <a:gd name="T68" fmla="*/ 520 w 837"/>
                <a:gd name="T69" fmla="*/ 4136 h 4316"/>
                <a:gd name="T70" fmla="*/ 448 w 837"/>
                <a:gd name="T71" fmla="*/ 3968 h 4316"/>
                <a:gd name="T72" fmla="*/ 377 w 837"/>
                <a:gd name="T73" fmla="*/ 3800 h 4316"/>
                <a:gd name="T74" fmla="*/ 317 w 837"/>
                <a:gd name="T75" fmla="*/ 3639 h 4316"/>
                <a:gd name="T76" fmla="*/ 257 w 837"/>
                <a:gd name="T77" fmla="*/ 3477 h 4316"/>
                <a:gd name="T78" fmla="*/ 209 w 837"/>
                <a:gd name="T79" fmla="*/ 3327 h 4316"/>
                <a:gd name="T80" fmla="*/ 161 w 837"/>
                <a:gd name="T81" fmla="*/ 3171 h 4316"/>
                <a:gd name="T82" fmla="*/ 126 w 837"/>
                <a:gd name="T83" fmla="*/ 3027 h 4316"/>
                <a:gd name="T84" fmla="*/ 60 w 837"/>
                <a:gd name="T85" fmla="*/ 2739 h 4316"/>
                <a:gd name="T86" fmla="*/ 24 w 837"/>
                <a:gd name="T87" fmla="*/ 2470 h 4316"/>
                <a:gd name="T88" fmla="*/ 12 w 837"/>
                <a:gd name="T89" fmla="*/ 2206 h 4316"/>
                <a:gd name="T90" fmla="*/ 18 w 837"/>
                <a:gd name="T91" fmla="*/ 1948 h 4316"/>
                <a:gd name="T92" fmla="*/ 18 w 837"/>
                <a:gd name="T93" fmla="*/ 1948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37" h="4316">
                  <a:moveTo>
                    <a:pt x="18" y="1948"/>
                  </a:moveTo>
                  <a:lnTo>
                    <a:pt x="48" y="1708"/>
                  </a:lnTo>
                  <a:lnTo>
                    <a:pt x="96" y="1475"/>
                  </a:lnTo>
                  <a:lnTo>
                    <a:pt x="161" y="1235"/>
                  </a:lnTo>
                  <a:lnTo>
                    <a:pt x="251" y="995"/>
                  </a:lnTo>
                  <a:lnTo>
                    <a:pt x="365" y="755"/>
                  </a:lnTo>
                  <a:lnTo>
                    <a:pt x="496" y="510"/>
                  </a:lnTo>
                  <a:lnTo>
                    <a:pt x="658" y="258"/>
                  </a:lnTo>
                  <a:lnTo>
                    <a:pt x="741" y="132"/>
                  </a:lnTo>
                  <a:lnTo>
                    <a:pt x="837" y="0"/>
                  </a:lnTo>
                  <a:lnTo>
                    <a:pt x="825" y="0"/>
                  </a:lnTo>
                  <a:lnTo>
                    <a:pt x="729" y="132"/>
                  </a:lnTo>
                  <a:lnTo>
                    <a:pt x="640" y="258"/>
                  </a:lnTo>
                  <a:lnTo>
                    <a:pt x="562" y="384"/>
                  </a:lnTo>
                  <a:lnTo>
                    <a:pt x="484" y="510"/>
                  </a:lnTo>
                  <a:lnTo>
                    <a:pt x="353" y="755"/>
                  </a:lnTo>
                  <a:lnTo>
                    <a:pt x="239" y="995"/>
                  </a:lnTo>
                  <a:lnTo>
                    <a:pt x="150" y="1235"/>
                  </a:lnTo>
                  <a:lnTo>
                    <a:pt x="84" y="1469"/>
                  </a:lnTo>
                  <a:lnTo>
                    <a:pt x="36" y="1702"/>
                  </a:lnTo>
                  <a:lnTo>
                    <a:pt x="6" y="1942"/>
                  </a:lnTo>
                  <a:lnTo>
                    <a:pt x="0" y="2200"/>
                  </a:lnTo>
                  <a:lnTo>
                    <a:pt x="12" y="2470"/>
                  </a:lnTo>
                  <a:lnTo>
                    <a:pt x="48" y="2739"/>
                  </a:lnTo>
                  <a:lnTo>
                    <a:pt x="114" y="3027"/>
                  </a:lnTo>
                  <a:lnTo>
                    <a:pt x="150" y="3171"/>
                  </a:lnTo>
                  <a:lnTo>
                    <a:pt x="197" y="3321"/>
                  </a:lnTo>
                  <a:lnTo>
                    <a:pt x="245" y="3477"/>
                  </a:lnTo>
                  <a:lnTo>
                    <a:pt x="305" y="3639"/>
                  </a:lnTo>
                  <a:lnTo>
                    <a:pt x="365" y="3800"/>
                  </a:lnTo>
                  <a:lnTo>
                    <a:pt x="437" y="3968"/>
                  </a:lnTo>
                  <a:lnTo>
                    <a:pt x="508" y="4136"/>
                  </a:lnTo>
                  <a:lnTo>
                    <a:pt x="592" y="4316"/>
                  </a:lnTo>
                  <a:lnTo>
                    <a:pt x="604" y="4316"/>
                  </a:lnTo>
                  <a:lnTo>
                    <a:pt x="520" y="4136"/>
                  </a:lnTo>
                  <a:lnTo>
                    <a:pt x="448" y="3968"/>
                  </a:lnTo>
                  <a:lnTo>
                    <a:pt x="377" y="3800"/>
                  </a:lnTo>
                  <a:lnTo>
                    <a:pt x="317" y="3639"/>
                  </a:lnTo>
                  <a:lnTo>
                    <a:pt x="257" y="3477"/>
                  </a:lnTo>
                  <a:lnTo>
                    <a:pt x="209" y="3327"/>
                  </a:lnTo>
                  <a:lnTo>
                    <a:pt x="161" y="3171"/>
                  </a:lnTo>
                  <a:lnTo>
                    <a:pt x="126" y="3027"/>
                  </a:lnTo>
                  <a:lnTo>
                    <a:pt x="60" y="2739"/>
                  </a:lnTo>
                  <a:lnTo>
                    <a:pt x="24" y="2470"/>
                  </a:lnTo>
                  <a:lnTo>
                    <a:pt x="12" y="2206"/>
                  </a:lnTo>
                  <a:lnTo>
                    <a:pt x="18" y="1948"/>
                  </a:lnTo>
                  <a:lnTo>
                    <a:pt x="18" y="194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hidden">
            <a:xfrm>
              <a:off x="7938" y="5334000"/>
              <a:ext cx="731520" cy="2438400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90000">
                  <a:schemeClr val="bg2">
                    <a:lumMod val="96000"/>
                    <a:lumOff val="4000"/>
                  </a:schemeClr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hidden">
            <a:xfrm>
              <a:off x="0" y="495049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29"/>
            <p:cNvSpPr>
              <a:spLocks noChangeShapeType="1"/>
            </p:cNvSpPr>
            <p:nvPr/>
          </p:nvSpPr>
          <p:spPr bwMode="hidden">
            <a:xfrm>
              <a:off x="0" y="4242765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32"/>
            <p:cNvSpPr>
              <a:spLocks noChangeShapeType="1"/>
            </p:cNvSpPr>
            <p:nvPr/>
          </p:nvSpPr>
          <p:spPr bwMode="hidden">
            <a:xfrm>
              <a:off x="0" y="1411854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33"/>
            <p:cNvSpPr>
              <a:spLocks noChangeShapeType="1"/>
            </p:cNvSpPr>
            <p:nvPr/>
          </p:nvSpPr>
          <p:spPr bwMode="hidden">
            <a:xfrm>
              <a:off x="0" y="353503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hidden">
            <a:xfrm>
              <a:off x="0" y="2827309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35"/>
            <p:cNvSpPr>
              <a:spLocks noChangeShapeType="1"/>
            </p:cNvSpPr>
            <p:nvPr/>
          </p:nvSpPr>
          <p:spPr bwMode="hidden">
            <a:xfrm>
              <a:off x="0" y="2119581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6"/>
            <p:cNvSpPr>
              <a:spLocks noChangeShapeType="1"/>
            </p:cNvSpPr>
            <p:nvPr/>
          </p:nvSpPr>
          <p:spPr bwMode="hidden">
            <a:xfrm>
              <a:off x="0" y="705927"/>
              <a:ext cx="10049673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33"/>
            <p:cNvSpPr>
              <a:spLocks noChangeShapeType="1"/>
            </p:cNvSpPr>
            <p:nvPr userDrawn="1"/>
          </p:nvSpPr>
          <p:spPr bwMode="hidden">
            <a:xfrm rot="16200000" flipV="1">
              <a:off x="1143000" y="3849163"/>
              <a:ext cx="7772400" cy="5207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238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5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813560"/>
            <a:ext cx="9052560" cy="5134822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12579-96C7-4912-885F-EA9064AAAE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8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69532" y="314857"/>
            <a:ext cx="2388870" cy="6633527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2" y="314857"/>
            <a:ext cx="6998970" cy="6633527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032A8-3612-4472-92BF-E525637230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6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8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2920" y="1813563"/>
            <a:ext cx="9052560" cy="5134822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endParaRPr lang="en-US" noProof="0" dirty="0" smtClean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01BDC-FE67-49DE-AEFF-FA889B275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</p:spTree>
    <p:extLst>
      <p:ext uri="{BB962C8B-B14F-4D97-AF65-F5344CB8AC3E}">
        <p14:creationId xmlns:p14="http://schemas.microsoft.com/office/powerpoint/2010/main" val="317483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8"/>
          <p:cNvCxnSpPr>
            <a:cxnSpLocks noChangeShapeType="1"/>
          </p:cNvCxnSpPr>
          <p:nvPr userDrawn="1"/>
        </p:nvCxnSpPr>
        <p:spPr bwMode="auto">
          <a:xfrm>
            <a:off x="503238" y="173038"/>
            <a:ext cx="0" cy="1468437"/>
          </a:xfrm>
          <a:prstGeom prst="line">
            <a:avLst/>
          </a:prstGeom>
          <a:noFill/>
          <a:ln w="6350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9"/>
          <p:cNvCxnSpPr>
            <a:cxnSpLocks noChangeShapeType="1"/>
          </p:cNvCxnSpPr>
          <p:nvPr userDrawn="1"/>
        </p:nvCxnSpPr>
        <p:spPr bwMode="auto">
          <a:xfrm>
            <a:off x="250825" y="1122363"/>
            <a:ext cx="9472613" cy="0"/>
          </a:xfrm>
          <a:prstGeom prst="line">
            <a:avLst/>
          </a:prstGeom>
          <a:noFill/>
          <a:ln w="63500" algn="ctr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345440"/>
            <a:ext cx="9220200" cy="86000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640840"/>
            <a:ext cx="9304020" cy="5786120"/>
          </a:xfrm>
          <a:prstGeom prst="rect">
            <a:avLst/>
          </a:prstGeom>
        </p:spPr>
        <p:txBody>
          <a:bodyPr lIns="101882" tIns="50941" rIns="101882" bIns="50941"/>
          <a:lstStyle>
            <a:lvl1pPr eaLnBrk="1" hangingPunct="1">
              <a:spcBef>
                <a:spcPts val="1337"/>
              </a:spcBef>
              <a:defRPr/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Cipher Cylinder M-94: A Centennial Celebration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3FB3-8DD8-4CFF-9C83-2C0F7BAEC3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  <a:prstGeom prst="rect">
            <a:avLst/>
          </a:prstGeom>
        </p:spPr>
        <p:txBody>
          <a:bodyPr lIns="101882" tIns="50941" rIns="101882" bIns="50941"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8"/>
            <a:ext cx="8549640" cy="1700212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5497-B46C-4DD1-92B7-8AD253046D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9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5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3482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3482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41B24-2BE9-4DD5-9C72-BC374A5FA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9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2" y="1739795"/>
            <a:ext cx="4444207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2" y="2464859"/>
            <a:ext cx="4444207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0" y="1739795"/>
            <a:ext cx="4445953" cy="725064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0" y="2464859"/>
            <a:ext cx="4445953" cy="447812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D2B4-E49C-47AD-84C3-C0E249788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54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4855"/>
            <a:ext cx="9555480" cy="807825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B59F8-E6A0-46BD-89C7-6D63351B28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</a:t>
            </a:r>
            <a:r>
              <a:rPr lang="en-US" err="1"/>
              <a:t>Machinezzzzzzzzzzzzzzzzzzz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18FC-B12C-4078-9D4C-A7047A998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</p:spTree>
    <p:extLst>
      <p:ext uri="{BB962C8B-B14F-4D97-AF65-F5344CB8AC3E}">
        <p14:creationId xmlns:p14="http://schemas.microsoft.com/office/powerpoint/2010/main" val="224979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3" y="309457"/>
            <a:ext cx="3309144" cy="131699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7" y="309460"/>
            <a:ext cx="5622926" cy="6633528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3" y="1626450"/>
            <a:ext cx="3309144" cy="5316538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5A220-3D2F-466F-B73A-72F8C988E4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4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0"/>
          </p:nvPr>
        </p:nvSpPr>
        <p:spPr>
          <a:xfrm>
            <a:off x="84138" y="7513638"/>
            <a:ext cx="6202362" cy="258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History and Technology of the Enigma Cipher Machine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7938" y="7513638"/>
            <a:ext cx="2346325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B8999-DF7F-47A3-8E7F-4AC6822576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4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5264" r:id="rId1"/>
    <p:sldLayoutId id="2147485265" r:id="rId2"/>
    <p:sldLayoutId id="2147485266" r:id="rId3"/>
    <p:sldLayoutId id="2147485267" r:id="rId4"/>
    <p:sldLayoutId id="2147485268" r:id="rId5"/>
    <p:sldLayoutId id="2147485269" r:id="rId6"/>
    <p:sldLayoutId id="2147485270" r:id="rId7"/>
    <p:sldLayoutId id="2147485271" r:id="rId8"/>
    <p:sldLayoutId id="2147485272" r:id="rId9"/>
    <p:sldLayoutId id="2147485273" r:id="rId10"/>
    <p:sldLayoutId id="2147485274" r:id="rId11"/>
    <p:sldLayoutId id="214748527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0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§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27088" indent="-3175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110000"/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73175" indent="-254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782763" indent="-254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292350" indent="-2540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95400" y="762000"/>
            <a:ext cx="7239000" cy="1600200"/>
          </a:xfrm>
          <a:prstGeom prst="rect">
            <a:avLst/>
          </a:prstGeom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mtClean="0">
                <a:effectLst/>
                <a:latin typeface="Georgia" panose="02040502050405020303" pitchFamily="18" charset="0"/>
              </a:rPr>
              <a:t>Cryptology</a:t>
            </a:r>
            <a:r>
              <a:rPr lang="en-US" sz="3600" dirty="0" smtClean="0">
                <a:effectLst/>
                <a:latin typeface="Georgia" panose="02040502050405020303" pitchFamily="18" charset="0"/>
              </a:rPr>
              <a:t>: </a:t>
            </a:r>
            <a:r>
              <a:rPr lang="en-US" sz="3200" dirty="0" smtClean="0">
                <a:effectLst/>
                <a:latin typeface="Georgia" panose="02040502050405020303" pitchFamily="18" charset="0"/>
              </a:rPr>
              <a:t/>
            </a:r>
            <a:br>
              <a:rPr lang="en-US" sz="3200" dirty="0" smtClean="0">
                <a:effectLst/>
                <a:latin typeface="Georgia" panose="02040502050405020303" pitchFamily="18" charset="0"/>
              </a:rPr>
            </a:br>
            <a:r>
              <a:rPr lang="en-US" sz="2800" dirty="0">
                <a:effectLst/>
                <a:latin typeface="Georgia" panose="02040502050405020303" pitchFamily="18" charset="0"/>
              </a:rPr>
              <a:t>t</a:t>
            </a:r>
            <a:r>
              <a:rPr lang="en-US" sz="2800" dirty="0" smtClean="0">
                <a:effectLst/>
                <a:latin typeface="Georgia" panose="02040502050405020303" pitchFamily="18" charset="0"/>
              </a:rPr>
              <a:t>he Secret Battlefield of the Civil War </a:t>
            </a:r>
            <a:br>
              <a:rPr lang="en-US" sz="2800" dirty="0" smtClean="0">
                <a:effectLst/>
                <a:latin typeface="Georgia" panose="02040502050405020303" pitchFamily="18" charset="0"/>
              </a:rPr>
            </a:br>
            <a:r>
              <a:rPr lang="en-US" sz="400" dirty="0" smtClean="0">
                <a:effectLst/>
                <a:latin typeface="Georgia" panose="02040502050405020303" pitchFamily="18" charset="0"/>
              </a:rPr>
              <a:t> </a:t>
            </a:r>
            <a:endParaRPr lang="en-US" sz="400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5295900"/>
            <a:ext cx="100584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None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endParaRPr lang="en-US" sz="2400" kern="0" dirty="0">
              <a:effectLst/>
              <a:latin typeface="Garamond" pitchFamily="18" charset="0"/>
            </a:endParaRPr>
          </a:p>
          <a:p>
            <a:pPr eaLnBrk="1" hangingPunct="1">
              <a:defRPr/>
            </a:pPr>
            <a:r>
              <a:rPr lang="en-US" sz="1800" kern="0" dirty="0" smtClean="0">
                <a:effectLst/>
                <a:latin typeface="Georgia" panose="02040502050405020303" pitchFamily="18" charset="0"/>
              </a:rPr>
              <a:t>June 27, 2020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259638" y="6537325"/>
            <a:ext cx="25892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altLang="en-US" sz="1000">
                <a:latin typeface="Palatino Linotype" pitchFamily="18" charset="0"/>
              </a:rPr>
              <a:t>Copyright © 2022  </a:t>
            </a:r>
          </a:p>
          <a:p>
            <a:pPr algn="ctr" eaLnBrk="1" hangingPunct="1">
              <a:spcAft>
                <a:spcPts val="200"/>
              </a:spcAft>
            </a:pPr>
            <a:r>
              <a:rPr lang="en-US" altLang="en-US" sz="1000">
                <a:solidFill>
                  <a:srgbClr val="FFCC00"/>
                </a:solidFill>
                <a:latin typeface="Palatino Linotype" pitchFamily="18" charset="0"/>
                <a:hlinkClick r:id="rId3"/>
              </a:rPr>
              <a:t>CC Attribution 4.0 International</a:t>
            </a:r>
            <a:endParaRPr lang="en-US" altLang="en-US" sz="1000">
              <a:solidFill>
                <a:srgbClr val="FFCC00"/>
              </a:solidFill>
              <a:latin typeface="Palatino Linotype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955675" y="6842125"/>
            <a:ext cx="2701925" cy="727075"/>
          </a:xfrm>
          <a:prstGeom prst="rect">
            <a:avLst/>
          </a:prstGeom>
        </p:spPr>
        <p:txBody>
          <a:bodyPr/>
          <a:lstStyle>
            <a:lvl1pPr marL="382015" indent="-38201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827698" indent="-3183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10000"/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273382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782734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292087" indent="-25467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801440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3310793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820145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4329498" indent="-254676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800" kern="0" dirty="0" smtClean="0">
                <a:effectLst/>
                <a:latin typeface="Georgia" panose="02040502050405020303" pitchFamily="18" charset="0"/>
              </a:rPr>
              <a:t>Ralph Simpson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" kern="0" dirty="0" smtClean="0">
                <a:latin typeface="Georgia" panose="02040502050405020303" pitchFamily="18" charset="0"/>
              </a:rPr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1400" kern="0" dirty="0" smtClean="0">
                <a:effectLst/>
                <a:latin typeface="Georgia" panose="02040502050405020303" pitchFamily="18" charset="0"/>
              </a:rPr>
              <a:t>Ralph@CipherHistory.com</a:t>
            </a:r>
          </a:p>
          <a:p>
            <a:pPr eaLnBrk="1" hangingPunct="1">
              <a:defRPr/>
            </a:pPr>
            <a:endParaRPr lang="en-US" sz="2000" kern="0" dirty="0" smtClean="0">
              <a:latin typeface="Garamond" pitchFamily="18" charset="0"/>
            </a:endParaRPr>
          </a:p>
          <a:p>
            <a:pPr eaLnBrk="1" hangingPunct="1">
              <a:defRPr/>
            </a:pPr>
            <a:endParaRPr lang="en-US" sz="2000" kern="0" dirty="0">
              <a:latin typeface="Garamond" pitchFamily="18" charset="0"/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31013"/>
            <a:ext cx="7397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259638" y="7016750"/>
            <a:ext cx="2589212" cy="5540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US" altLang="en-US" sz="1000">
                <a:latin typeface="Palatino Linotype" pitchFamily="18" charset="0"/>
              </a:rPr>
              <a:t>All images and cipher devices in this presentation are from the collection of CipherHistory.com, unless otherwise noted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02" y="2819400"/>
            <a:ext cx="464599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Union </a:t>
            </a:r>
            <a:r>
              <a:rPr lang="en-US" sz="3200" dirty="0" err="1" smtClean="0"/>
              <a:t>Vigenère</a:t>
            </a:r>
            <a:r>
              <a:rPr lang="en-US" sz="3200" dirty="0" smtClean="0"/>
              <a:t> Cipher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876800" y="1492250"/>
            <a:ext cx="4953000" cy="4375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“A.J.M.” is Albert J. Myers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err="1">
                <a:latin typeface="+mj-lt"/>
                <a:cs typeface="Arial" charset="0"/>
              </a:rPr>
              <a:t>Vigenère</a:t>
            </a:r>
            <a:r>
              <a:rPr lang="en-US" sz="2200" b="1" dirty="0">
                <a:latin typeface="+mj-lt"/>
                <a:cs typeface="Arial" charset="0"/>
              </a:rPr>
              <a:t> disk directly encodes wigwag signals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“8” and “1” used because they can be read in any orientation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“2” not used because it could be confused if partly obscured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4 bit code gives 30 characters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Wigwag was relatively effective and secure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762000" y="5567363"/>
            <a:ext cx="38862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Union Cipher Disk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57625" cy="3821113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" y="5970588"/>
            <a:ext cx="93726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err="1">
                <a:latin typeface="+mj-lt"/>
                <a:cs typeface="Arial" charset="0"/>
              </a:rPr>
              <a:t>Vigen</a:t>
            </a:r>
            <a:r>
              <a:rPr lang="en-US" sz="2200" b="1" dirty="0" err="1">
                <a:cs typeface="Arial" charset="0"/>
              </a:rPr>
              <a:t>è</a:t>
            </a:r>
            <a:r>
              <a:rPr lang="en-US" sz="2200" b="1" dirty="0" err="1">
                <a:latin typeface="+mj-lt"/>
                <a:cs typeface="Arial" charset="0"/>
              </a:rPr>
              <a:t>re</a:t>
            </a:r>
            <a:r>
              <a:rPr lang="en-US" sz="2200" b="1" dirty="0">
                <a:latin typeface="+mj-lt"/>
                <a:cs typeface="Arial" charset="0"/>
              </a:rPr>
              <a:t> disk was also used for telegraphy and courier messages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10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Confederate </a:t>
            </a:r>
            <a:r>
              <a:rPr lang="en-US" sz="3200" dirty="0" err="1" smtClean="0"/>
              <a:t>Vigenère</a:t>
            </a:r>
            <a:r>
              <a:rPr lang="en-US" sz="3200" dirty="0" smtClean="0"/>
              <a:t> Cipher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14400" y="2514600"/>
            <a:ext cx="5410200" cy="4037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57mm or 2.25in. diameter, designed by Francis </a:t>
            </a:r>
            <a:r>
              <a:rPr lang="en-US" sz="2200" b="1" dirty="0" err="1">
                <a:latin typeface="+mj-lt"/>
                <a:cs typeface="Arial" charset="0"/>
              </a:rPr>
              <a:t>LeBarre</a:t>
            </a:r>
            <a:r>
              <a:rPr lang="en-US" sz="2200" b="1" dirty="0">
                <a:latin typeface="+mj-lt"/>
                <a:cs typeface="Arial" charset="0"/>
              </a:rPr>
              <a:t> in 1862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Only 5 known to exist: 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One in Smithsonian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Two in Museum of the Confederacy in Richmond, VA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Two in private hands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This one, serial # XIIII, sold in 2014 for $18,000 (one that got away!)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24200" y="13335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  “CSA S.S.” means Confederate States of America, Secret Service</a:t>
            </a:r>
          </a:p>
        </p:txBody>
      </p:sp>
      <p:pic>
        <p:nvPicPr>
          <p:cNvPr id="24581" name="Picture 2" descr="C:\Users\ralph\Desktop\Websites\Cipher Stuff\CivilWar\labarre-front-cowanau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314450"/>
            <a:ext cx="2971800" cy="29718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4" descr="C:\Users\ralph\Desktop\Websites\Cipher Stuff\CivilWar\labarre-back-cowanauc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419600"/>
            <a:ext cx="2971800" cy="29718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11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Confederate </a:t>
            </a:r>
            <a:r>
              <a:rPr lang="en-US" sz="3200" dirty="0" err="1" smtClean="0"/>
              <a:t>Vigenère</a:t>
            </a:r>
            <a:r>
              <a:rPr lang="en-US" sz="3200" dirty="0" smtClean="0"/>
              <a:t> Cipher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62000" y="4724400"/>
            <a:ext cx="9144000" cy="2503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“Fred Flintstone” cipher wheel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Only one known to exist, in National Cryptologic Museum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err="1">
                <a:latin typeface="+mj-lt"/>
                <a:cs typeface="Arial" charset="0"/>
              </a:rPr>
              <a:t>Vigenère</a:t>
            </a:r>
            <a:r>
              <a:rPr lang="en-US" sz="2200" b="1" dirty="0">
                <a:latin typeface="+mj-lt"/>
                <a:cs typeface="Arial" charset="0"/>
              </a:rPr>
              <a:t> table with 2 pointers to find intersection point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Appears to be a solution in search of a problem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Highlights the lack of knowledge of cryptology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1878013" y="2635250"/>
            <a:ext cx="16271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Confederate cipher wheel at NCM</a:t>
            </a:r>
          </a:p>
        </p:txBody>
      </p:sp>
      <p:pic>
        <p:nvPicPr>
          <p:cNvPr id="25605" name="Picture 3" descr="C:\Users\ralph\Desktop\Websites\Cipher Stuff\CivilWar\confederatewheel-nsamuseum-simp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368425"/>
            <a:ext cx="5643562" cy="31273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12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Civil War Codebreaking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3888" y="1600200"/>
            <a:ext cx="9144000" cy="5591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Both sides of the Civil War intercepted messages and  broke enemy codes 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Union was more consistent and secure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South only used 4 keywords throughout the war, and changed them only after proof of compromise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Complete Victory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Manchester Bluff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Come Retribution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In God we Trust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First break by North was during Battle of Shiloh in April, 1862; solution published in the New York Herald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Confederates changed keyword to Manchester Bluff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13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Union Codebreaking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3888" y="1447800"/>
            <a:ext cx="94345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After the war, a Confederate crypto officer on Gen. Joseph Johnston’s staff wrote: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2227263"/>
            <a:ext cx="74676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000" b="1" dirty="0">
                <a:latin typeface="+mj-lt"/>
                <a:cs typeface="Arial" charset="0"/>
              </a:rPr>
              <a:t>“Col. E [Benjamin S. </a:t>
            </a:r>
            <a:r>
              <a:rPr lang="en-US" sz="2000" b="1" dirty="0" err="1">
                <a:latin typeface="+mj-lt"/>
                <a:cs typeface="Arial" charset="0"/>
              </a:rPr>
              <a:t>Ewell</a:t>
            </a:r>
            <a:r>
              <a:rPr lang="en-US" sz="2000" b="1" dirty="0">
                <a:latin typeface="+mj-lt"/>
                <a:cs typeface="Arial" charset="0"/>
              </a:rPr>
              <a:t>] taught me the cipher &amp; the password, or keyword, to read the dispatches. . . The system was only to put the most important words of a message into cipher - &amp; occasionally an unimportant one to mislead - so as to prevent detection. I may of course now mention the keyword then in use. It was “Manchester Bluff.”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4652963"/>
            <a:ext cx="9372600" cy="2662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During Battle of Vicksburg, Johnston sent message by courier for reinforcements, but cipher was mangled. 12 hours later courier returns to resend message, but it was too late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South lost Vicksburg and Union found cipher messages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July 1863 Confederates changed keyword to “Come Retribution”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In the final weeks of the war, it was changed to “In God we Trust”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14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Confederate Codebreaking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3888" y="1447800"/>
            <a:ext cx="9144000" cy="1625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Confederates were not as successful as the North, but were known to break some Union </a:t>
            </a:r>
            <a:r>
              <a:rPr lang="en-US" sz="2200" b="1" dirty="0" err="1">
                <a:latin typeface="+mj-lt"/>
                <a:cs typeface="Arial" charset="0"/>
              </a:rPr>
              <a:t>Vigenère</a:t>
            </a:r>
            <a:r>
              <a:rPr lang="en-US" sz="2200" b="1" dirty="0">
                <a:latin typeface="+mj-lt"/>
                <a:cs typeface="Arial" charset="0"/>
              </a:rPr>
              <a:t> ciphers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At Battle of Petersburg, Robert E. Lee gave his commanders the encrypted wigwag flag alphabet used by the Union Army</a:t>
            </a:r>
          </a:p>
        </p:txBody>
      </p:sp>
      <p:pic>
        <p:nvPicPr>
          <p:cNvPr id="28676" name="Picture 2" descr="American Civil War Pictures. Richmond, Virginia. Ruins of Arsenal (Pratt's castle in distance background). Date Created/Published: 1865 Apr. Picture of the Civil War provided by LOC. Original medium: 1 negative : glass, stereograph, wet collodi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>
            <a:fillRect/>
          </a:stretch>
        </p:blipFill>
        <p:spPr bwMode="auto">
          <a:xfrm>
            <a:off x="3802063" y="3314700"/>
            <a:ext cx="5875337" cy="39243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1524000" y="6184900"/>
            <a:ext cx="22098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Confederate Capital </a:t>
            </a:r>
          </a:p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Richmond, VA</a:t>
            </a:r>
          </a:p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April 1865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888" y="3200400"/>
            <a:ext cx="3109912" cy="23034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The South still lost Petersburg and Richmond, leading to their surrender on April 9, 1865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15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Value of Signal Corps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419600" y="1371600"/>
            <a:ext cx="5348288" cy="5729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Most soldiers knew the role of the Signal Corps but did not understand their value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Union General George Meade place great value on the Signal Corps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Meade known for winning the Battle of Gettysburg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When he moved his headquarters location, he delayed the move until the telegraphers were operational at the new location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Aptly, NSA headquarters at Ft. Meade is named for General Meade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pic>
        <p:nvPicPr>
          <p:cNvPr id="29700" name="Picture 2" descr="https://images.findagrave.com/photos/2015/364/702_1451601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r="4437"/>
          <a:stretch>
            <a:fillRect/>
          </a:stretch>
        </p:blipFill>
        <p:spPr bwMode="auto">
          <a:xfrm>
            <a:off x="838200" y="1295400"/>
            <a:ext cx="3381375" cy="60960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4267200" y="6996113"/>
            <a:ext cx="32004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Major General George Meade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16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Other Ciphers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3888" y="4543425"/>
            <a:ext cx="8672512" cy="3000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Confederate President Jefferson Davis used a dictionary as his code book, not a very strong cipher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Anson Stager took over from Albert Myers as Chief Signals Officer and mainly used transposition ciphers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Despite this being a weak cipher, it was not broken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Intercepted messages were published in newspapers with rewards offered, but they were never decoded</a:t>
            </a:r>
          </a:p>
        </p:txBody>
      </p:sp>
      <p:pic>
        <p:nvPicPr>
          <p:cNvPr id="30724" name="Picture 2" descr="File:President-Jefferson-Davis (cropped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 r="14838"/>
          <a:stretch>
            <a:fillRect/>
          </a:stretch>
        </p:blipFill>
        <p:spPr bwMode="auto">
          <a:xfrm>
            <a:off x="1066800" y="1295400"/>
            <a:ext cx="2393950" cy="31718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4" descr="General-Anson-Stag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>
            <a:fillRect/>
          </a:stretch>
        </p:blipFill>
        <p:spPr bwMode="auto">
          <a:xfrm>
            <a:off x="6772275" y="1295400"/>
            <a:ext cx="2600325" cy="317182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479800" y="1600200"/>
            <a:ext cx="1752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Jefferson Davis</a:t>
            </a:r>
          </a:p>
          <a:p>
            <a:pPr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President of the </a:t>
            </a:r>
          </a:p>
          <a:p>
            <a:pPr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Confederacy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4953000" y="3517900"/>
            <a:ext cx="17526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Anson Stager</a:t>
            </a:r>
          </a:p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co-founder, Western Union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17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533400"/>
            <a:ext cx="9220200" cy="6302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Lessons Learned… or Not!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23888" y="1627188"/>
            <a:ext cx="9144000" cy="2143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New invention of telegraphy transformed battlefield strategy 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Information, collaboration, intervention in war by government leaders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Current cipher technology was 400 years old and inadequate when many messages are intercepted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888" y="4637088"/>
            <a:ext cx="9144000" cy="2482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New invention of radio and telephone transformed war strategy to include air force, navy, and army at all levels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Information, collaboration, intervention in war by government leaders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Cipher technology was the same as in the Civil War, but now with more known methods of cryptanalysis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048125"/>
            <a:ext cx="44751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r>
              <a:rPr lang="en-US" sz="2800" b="1" dirty="0">
                <a:solidFill>
                  <a:srgbClr val="FFCC00"/>
                </a:solidFill>
                <a:latin typeface="+mj-lt"/>
                <a:cs typeface="Arial" charset="0"/>
              </a:rPr>
              <a:t>What happened in WW1?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18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1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03238" y="457200"/>
            <a:ext cx="9220200" cy="685800"/>
          </a:xfrm>
          <a:prstGeom prst="rect">
            <a:avLst/>
          </a:prstGeom>
        </p:spPr>
        <p:txBody>
          <a:bodyPr lIns="101882" tIns="50941" rIns="101882" bIns="50941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/>
              <a:t>Download this Presentation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7600" y="1381125"/>
            <a:ext cx="8018463" cy="933450"/>
          </a:xfrm>
          <a:prstGeom prst="rect">
            <a:avLst/>
          </a:prstGeom>
        </p:spPr>
        <p:txBody>
          <a:bodyPr lIns="101882" tIns="50941" rIns="101882" bIns="50941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sz="2200" b="1" dirty="0">
                <a:latin typeface="+mj-lt"/>
                <a:cs typeface="Arial" charset="0"/>
              </a:rPr>
              <a:t>Slides</a:t>
            </a:r>
            <a:r>
              <a:rPr lang="en-US" sz="2200" b="1">
                <a:latin typeface="+mj-lt"/>
                <a:cs typeface="Arial" charset="0"/>
              </a:rPr>
              <a:t>: </a:t>
            </a:r>
            <a:r>
              <a:rPr lang="en-US" sz="2200" b="1" smtClean="0">
                <a:latin typeface="+mj-lt"/>
                <a:cs typeface="Arial" charset="0"/>
              </a:rPr>
              <a:t>CipherHistory.com/slides/civilwar.pptx</a:t>
            </a:r>
            <a:endParaRPr lang="en-US" sz="2200" b="1" dirty="0">
              <a:latin typeface="+mj-lt"/>
              <a:cs typeface="Arial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2200" b="1" dirty="0">
                <a:latin typeface="+mj-lt"/>
                <a:cs typeface="+mn-cs"/>
              </a:rPr>
              <a:t>Article: CipherHistory.com/civilwar.html</a:t>
            </a:r>
          </a:p>
        </p:txBody>
      </p:sp>
      <p:pic>
        <p:nvPicPr>
          <p:cNvPr id="3277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514600"/>
            <a:ext cx="6211887" cy="4800600"/>
          </a:xfrm>
          <a:prstGeom prst="rect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19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9220200" cy="6715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Cryptology in the Civil War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92188" y="1825625"/>
            <a:ext cx="8610600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Not much is written about cryptology in the Civil War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No new crypto technology 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+mj-lt"/>
              <a:cs typeface="Arial" charset="0"/>
            </a:endParaRPr>
          </a:p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endParaRPr lang="en-US" sz="2200" b="1" dirty="0">
              <a:latin typeface="+mj-lt"/>
              <a:cs typeface="Arial" charset="0"/>
            </a:endParaRP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Beginning of crypto warfare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Birth of US Signal Corps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Battles were won and lost based on crypto or cryptanalysis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Lessons learned 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Lessons not learned, mistakes repeated in WW1</a:t>
            </a:r>
          </a:p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048000"/>
            <a:ext cx="70977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r>
              <a:rPr lang="en-US" sz="2800" b="1" dirty="0">
                <a:solidFill>
                  <a:srgbClr val="FFCC00"/>
                </a:solidFill>
                <a:latin typeface="+mj-lt"/>
                <a:cs typeface="Arial" charset="0"/>
              </a:rPr>
              <a:t>Why should we study Civil War crypto?  </a:t>
            </a:r>
          </a:p>
        </p:txBody>
      </p:sp>
      <p:sp>
        <p:nvSpPr>
          <p:cNvPr id="15365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2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5366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5367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71513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Civil War Crypto Landscape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85800" y="1898650"/>
            <a:ext cx="9144000" cy="4554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Most widely used crypto: 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err="1">
                <a:latin typeface="+mj-lt"/>
                <a:cs typeface="Arial" charset="0"/>
              </a:rPr>
              <a:t>Vigenère</a:t>
            </a:r>
            <a:r>
              <a:rPr lang="en-US" sz="2200" b="1" dirty="0">
                <a:latin typeface="+mj-lt"/>
                <a:cs typeface="Arial" charset="0"/>
              </a:rPr>
              <a:t> cipher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Transposition and substitution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Code books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Dictionary and other books as code book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Steganography (messages hidden in pocket watches, cigars, invisible ink, </a:t>
            </a:r>
            <a:r>
              <a:rPr lang="en-US" sz="2200" b="1" dirty="0" err="1">
                <a:latin typeface="+mj-lt"/>
                <a:cs typeface="Arial" charset="0"/>
              </a:rPr>
              <a:t>Cardano</a:t>
            </a:r>
            <a:r>
              <a:rPr lang="en-US" sz="2200" b="1" dirty="0">
                <a:latin typeface="+mj-lt"/>
                <a:cs typeface="Arial" charset="0"/>
              </a:rPr>
              <a:t> grille, etc.)</a:t>
            </a:r>
            <a:endParaRPr lang="en-US" sz="2200" b="1" dirty="0">
              <a:solidFill>
                <a:srgbClr val="FFCC00"/>
              </a:solidFill>
              <a:latin typeface="+mj-lt"/>
              <a:cs typeface="Arial" charset="0"/>
            </a:endParaRP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Crypto was 400+ years old and worked in the days of couriers on horseback, but was now seriously compromised by the new technology of telegraphy</a:t>
            </a: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3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New Message Technology in Civil War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23875" y="4370388"/>
            <a:ext cx="9458325" cy="30210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Civil War - first major war to use telegraphy, revolutionized warfare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Generals have more control over battlefield strategy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Messages received immediately over long distances</a:t>
            </a:r>
          </a:p>
          <a:p>
            <a:pPr marL="739775" lvl="1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Union sent 6.5 million messages over 15,000 miles wires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Wigwag signal flags invented – digital aerial telegraphy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For the first time, many messages were intercepted by the enemy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1371600"/>
            <a:ext cx="7550150" cy="289560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04800" y="2249488"/>
            <a:ext cx="1560513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Union Military Telegraph Construction Corps</a:t>
            </a:r>
          </a:p>
          <a:p>
            <a:pPr algn="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April, 1864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4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Birth of the US Signal Corps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28600" y="1684338"/>
            <a:ext cx="6019800" cy="5929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Albert J. Myers paid for medical school by working as a telegrapher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 Doctoral thesis - sign language for deaf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Joined US Army in 1854 as surgeon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Invented “wigwag” digital aerial signaling 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Wigwag used single flag as 1 or 2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Lt. Col. Robert E. Lee headed the committee approving wigwag and Myers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Myers was first Chief Signal Officer and headed new Signal Corps in 1860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Second in command for Signal Corps was Lt. Edward Alexander, from Georgia</a:t>
            </a:r>
          </a:p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1752600"/>
            <a:ext cx="3514725" cy="48323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6248400" y="6629400"/>
            <a:ext cx="35814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Gen. Albert J. Myers,  US Signal Corps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5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Wigwag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715000" y="2314575"/>
            <a:ext cx="4267200" cy="4375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Single flag waved left or right for 1 or 2, “wig or wag”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Four digits represents all letters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Simple signaling, visible for up to 15 miles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Lanterns used at night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Digital system allowed for encrypting signal</a:t>
            </a:r>
          </a:p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685800" y="6889750"/>
            <a:ext cx="4953000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Union wigwag platform near Antietam, Sept. 1862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4953000" cy="5441950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6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Birth of the Confederate Signal Corps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" y="1420813"/>
            <a:ext cx="5638800" cy="6427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Lt. Alexander was assistant to Myers,  joined South for Civil War 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Became Capt. and Chief Signals Officer for South in June 1861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Direct competitor to his old boss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Alexander quickly trained South in the wigwag system invented by Myers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Also used spies in Washington DC and personally went in hot air balloons to find enemy positions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Climbed poles to tap into telegraph messages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Promoted to Lt. Col. by end of 1861, General in Feb. 1863</a:t>
            </a:r>
          </a:p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172200" y="6248400"/>
            <a:ext cx="3505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Capt. Edward Alexander, Chief Signals Officer, Confederate Signal Corps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57363"/>
            <a:ext cx="3362325" cy="4486275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7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70643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First use of Wigwag by South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09600" y="1166813"/>
            <a:ext cx="4800600" cy="3159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Confederate Wigwag signals used in first land battle, First Battle of Bull Run, July 21, 1861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North outnumbered South, 35,000 to 20,000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Wigwag warned of Union flanking move, turning Union rout to Confederate victory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6715125" y="4319588"/>
            <a:ext cx="1905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CC00"/>
                </a:solidFill>
                <a:latin typeface="Arial" pitchFamily="34" charset="0"/>
              </a:rPr>
              <a:t>Bull Run Battlefield</a:t>
            </a: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/>
          <a:stretch>
            <a:fillRect/>
          </a:stretch>
        </p:blipFill>
        <p:spPr bwMode="auto">
          <a:xfrm>
            <a:off x="3581400" y="4695825"/>
            <a:ext cx="6192838" cy="2776538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4" descr="https://upload.wikimedia.org/wikipedia/commons/a/a7/Bullru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295400"/>
            <a:ext cx="4229100" cy="3011488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09600" y="4344988"/>
            <a:ext cx="2895600" cy="2303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Wigwag changed outcome of first battle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North immediately started wigwag signaling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8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3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57200"/>
            <a:ext cx="92202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Signal Corps – North vs South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533400" y="1528763"/>
            <a:ext cx="9296400" cy="949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+mj-lt"/>
              <a:cs typeface="Arial" charset="0"/>
            </a:endParaRPr>
          </a:p>
          <a:p>
            <a:pPr>
              <a:spcBef>
                <a:spcPts val="1400"/>
              </a:spcBef>
              <a:buClr>
                <a:srgbClr val="FFC000"/>
              </a:buClr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501775"/>
            <a:ext cx="9296400" cy="55911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The South had a quicker start, at First Battle of Bull Run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Myers was embroiled in politics with US Military Telegraphers Corps, headed by Anson Stager, co-founder of Western Union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US MTC was civilian organization, reporting to Sec. of War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Myers relieved of duty in Nov. 1863, reinstated after war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By the end of the war, the Union Signal Corps had 3,000 men, the South had half that number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Abraham Lincoln made extensive use of telegraph, changing generals often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Jefferson Davis left war strategy to Robert E. Lee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>
                <a:latin typeface="+mj-lt"/>
                <a:cs typeface="Arial" charset="0"/>
              </a:rPr>
              <a:t>Both Myers and Alexander would attain the rank of General</a:t>
            </a:r>
          </a:p>
          <a:p>
            <a:pPr marL="231775" indent="-231775">
              <a:spcBef>
                <a:spcPts val="1400"/>
              </a:spcBef>
              <a:buClr>
                <a:srgbClr val="FFC000"/>
              </a:buClr>
              <a:buFont typeface="Wingdings" panose="05000000000000000000" pitchFamily="2" charset="2"/>
              <a:buChar char="§"/>
              <a:defRPr/>
            </a:pPr>
            <a:endParaRPr lang="en-US" sz="2200" b="1" dirty="0">
              <a:latin typeface="+mj-lt"/>
              <a:cs typeface="Arial" charset="0"/>
            </a:endParaRP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9220200" y="7497762"/>
            <a:ext cx="60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pPr algn="r"/>
            <a:r>
              <a:rPr lang="en-US" altLang="en-US" sz="1200" b="1" dirty="0">
                <a:solidFill>
                  <a:srgbClr val="FFCC00"/>
                </a:solidFill>
                <a:latin typeface="Palatino Linotype" panose="02040502050505030304" pitchFamily="18" charset="0"/>
              </a:rPr>
              <a:t> </a:t>
            </a:r>
            <a:fld id="{FB877F77-FD16-40EC-8BC7-BE957D49985E}" type="slidenum">
              <a:rPr lang="en-US" altLang="en-US" sz="1200" b="1">
                <a:solidFill>
                  <a:srgbClr val="FFCC00"/>
                </a:solidFill>
                <a:latin typeface="Palatino Linotype" panose="02040502050505030304" pitchFamily="18" charset="0"/>
              </a:rPr>
              <a:pPr algn="r"/>
              <a:t>9</a:t>
            </a:fld>
            <a:endParaRPr lang="en-US" altLang="en-US" sz="1200" b="1" dirty="0">
              <a:solidFill>
                <a:srgbClr val="FFCC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Rectangle 41"/>
          <p:cNvSpPr txBox="1">
            <a:spLocks noChangeArrowheads="1"/>
          </p:cNvSpPr>
          <p:nvPr/>
        </p:nvSpPr>
        <p:spPr bwMode="auto">
          <a:xfrm>
            <a:off x="96838" y="7497763"/>
            <a:ext cx="419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/>
          <a:p>
            <a:r>
              <a:rPr lang="en-US" altLang="en-US" sz="1100" b="1" dirty="0">
                <a:solidFill>
                  <a:srgbClr val="FFCC00"/>
                </a:solidFill>
                <a:latin typeface="Georgia" pitchFamily="18" charset="0"/>
              </a:rPr>
              <a:t>Cryptology: the Secret Battlefield of the Civil War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6750" y="7497763"/>
            <a:ext cx="39052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1100" b="1" dirty="0">
                <a:latin typeface="Georgia" pitchFamily="18" charset="0"/>
              </a:rPr>
              <a:t>Copyright  </a:t>
            </a:r>
            <a:r>
              <a:rPr lang="en-US" altLang="en-US" sz="1200" b="1" dirty="0">
                <a:latin typeface="Georgia" pitchFamily="18" charset="0"/>
              </a:rPr>
              <a:t>©</a:t>
            </a:r>
            <a:r>
              <a:rPr lang="en-US" altLang="en-US" sz="1100" b="1" dirty="0">
                <a:latin typeface="Georgia" pitchFamily="18" charset="0"/>
              </a:rPr>
              <a:t> </a:t>
            </a:r>
            <a:r>
              <a:rPr lang="en-US" altLang="en-US" sz="1000" b="1" dirty="0">
                <a:latin typeface="Georgia" pitchFamily="18" charset="0"/>
              </a:rPr>
              <a:t> </a:t>
            </a:r>
            <a:r>
              <a:rPr lang="en-US" altLang="en-US" sz="1200" b="1" dirty="0" smtClean="0">
                <a:latin typeface="Palatino Linotype" panose="02040502050505030304" pitchFamily="18" charset="0"/>
              </a:rPr>
              <a:t>2020  </a:t>
            </a:r>
            <a:r>
              <a:rPr lang="en-US" altLang="en-US" sz="1100" b="1" dirty="0">
                <a:latin typeface="Georgia" pitchFamily="18" charset="0"/>
              </a:rPr>
              <a:t>CipherHistory.com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206361</TotalTime>
  <Words>1845</Words>
  <Application>Microsoft Office PowerPoint</Application>
  <PresentationFormat>Custom</PresentationFormat>
  <Paragraphs>245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Garamond</vt:lpstr>
      <vt:lpstr>Wingdings</vt:lpstr>
      <vt:lpstr>Georgia</vt:lpstr>
      <vt:lpstr>Verdana</vt:lpstr>
      <vt:lpstr>Palatino Linotype</vt:lpstr>
      <vt:lpstr>Globe</vt:lpstr>
      <vt:lpstr>Cryptology:  the Secret Battlefield of the Civil War   </vt:lpstr>
      <vt:lpstr>Cryptology in the Civil War</vt:lpstr>
      <vt:lpstr>Civil War Crypto Landscape</vt:lpstr>
      <vt:lpstr>New Message Technology in Civil War</vt:lpstr>
      <vt:lpstr>Birth of the US Signal Corps</vt:lpstr>
      <vt:lpstr>Wigwag</vt:lpstr>
      <vt:lpstr>Birth of the Confederate Signal Corps</vt:lpstr>
      <vt:lpstr>First use of Wigwag by South</vt:lpstr>
      <vt:lpstr>Signal Corps – North vs South</vt:lpstr>
      <vt:lpstr>Union Vigenère Cipher</vt:lpstr>
      <vt:lpstr>Confederate Vigenère Cipher</vt:lpstr>
      <vt:lpstr>Confederate Vigenère Cipher</vt:lpstr>
      <vt:lpstr>Civil War Codebreaking</vt:lpstr>
      <vt:lpstr>Union Codebreaking</vt:lpstr>
      <vt:lpstr>Confederate Codebreaking</vt:lpstr>
      <vt:lpstr>Value of Signal Corps</vt:lpstr>
      <vt:lpstr>Other Ciphers</vt:lpstr>
      <vt:lpstr>Lessons Learned… or Not!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Technology and History of the Enigma Cipher Machine</dc:title>
  <dc:creator>Ralph</dc:creator>
  <cp:lastModifiedBy>Ralph Simpson</cp:lastModifiedBy>
  <cp:revision>1036</cp:revision>
  <cp:lastPrinted>2017-10-18T15:13:36Z</cp:lastPrinted>
  <dcterms:created xsi:type="dcterms:W3CDTF">2008-04-25T19:30:27Z</dcterms:created>
  <dcterms:modified xsi:type="dcterms:W3CDTF">2022-12-25T21:29:45Z</dcterms:modified>
</cp:coreProperties>
</file>