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5" r:id="rId1"/>
  </p:sldMasterIdLst>
  <p:notesMasterIdLst>
    <p:notesMasterId r:id="rId34"/>
  </p:notesMasterIdLst>
  <p:handoutMasterIdLst>
    <p:handoutMasterId r:id="rId35"/>
  </p:handoutMasterIdLst>
  <p:sldIdLst>
    <p:sldId id="256" r:id="rId2"/>
    <p:sldId id="305" r:id="rId3"/>
    <p:sldId id="307" r:id="rId4"/>
    <p:sldId id="308" r:id="rId5"/>
    <p:sldId id="309" r:id="rId6"/>
    <p:sldId id="348" r:id="rId7"/>
    <p:sldId id="347" r:id="rId8"/>
    <p:sldId id="310" r:id="rId9"/>
    <p:sldId id="346" r:id="rId10"/>
    <p:sldId id="327" r:id="rId11"/>
    <p:sldId id="312" r:id="rId12"/>
    <p:sldId id="314" r:id="rId13"/>
    <p:sldId id="316" r:id="rId14"/>
    <p:sldId id="317" r:id="rId15"/>
    <p:sldId id="320" r:id="rId16"/>
    <p:sldId id="349" r:id="rId17"/>
    <p:sldId id="342" r:id="rId18"/>
    <p:sldId id="343" r:id="rId19"/>
    <p:sldId id="345" r:id="rId20"/>
    <p:sldId id="344" r:id="rId21"/>
    <p:sldId id="336" r:id="rId22"/>
    <p:sldId id="323" r:id="rId23"/>
    <p:sldId id="340" r:id="rId24"/>
    <p:sldId id="325" r:id="rId25"/>
    <p:sldId id="329" r:id="rId26"/>
    <p:sldId id="330" r:id="rId27"/>
    <p:sldId id="339" r:id="rId28"/>
    <p:sldId id="331" r:id="rId29"/>
    <p:sldId id="332" r:id="rId30"/>
    <p:sldId id="333" r:id="rId31"/>
    <p:sldId id="334" r:id="rId32"/>
    <p:sldId id="341" r:id="rId33"/>
  </p:sldIdLst>
  <p:sldSz cx="10058400" cy="7772400"/>
  <p:notesSz cx="9372600" cy="7086600"/>
  <p:embeddedFontLst>
    <p:embeddedFont>
      <p:font typeface="Palatino Linotype" panose="02040502050505030304" pitchFamily="18" charset="0"/>
      <p:regular r:id="rId36"/>
      <p:bold r:id="rId37"/>
      <p:italic r:id="rId38"/>
      <p:boldItalic r:id="rId39"/>
    </p:embeddedFont>
    <p:embeddedFont>
      <p:font typeface="Arial Black" panose="020B0A04020102020204" pitchFamily="34" charset="0"/>
      <p:bold r:id="rId40"/>
    </p:embeddedFont>
    <p:embeddedFont>
      <p:font typeface="Georgia" panose="02040502050405020303" pitchFamily="18" charset="0"/>
      <p:regular r:id="rId41"/>
      <p:bold r:id="rId42"/>
      <p:italic r:id="rId43"/>
      <p:boldItalic r:id="rId44"/>
    </p:embeddedFont>
    <p:embeddedFont>
      <p:font typeface="Garamond" panose="02020404030301010803" pitchFamily="18" charset="0"/>
      <p:regular r:id="rId45"/>
      <p:bold r:id="rId46"/>
      <p:italic r:id="rId47"/>
    </p:embeddedFont>
    <p:embeddedFont>
      <p:font typeface="Stencil" panose="040409050D0802020404" pitchFamily="82" charset="0"/>
      <p:regular r:id="rId48"/>
    </p:embeddedFont>
    <p:embeddedFont>
      <p:font typeface="Bahnschrift Light Condensed" panose="020B0502040204020203" pitchFamily="34" charset="0"/>
      <p:regular r:id="rId49"/>
    </p:embeddedFont>
    <p:embeddedFont>
      <p:font typeface="Verdana" panose="020B0604030504040204" pitchFamily="34" charset="0"/>
      <p:regular r:id="rId50"/>
      <p:bold r:id="rId51"/>
      <p:italic r:id="rId52"/>
      <p:boldItalic r:id="rId53"/>
    </p:embeddedFont>
  </p:embeddedFont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CC"/>
    <a:srgbClr val="FFCC99"/>
    <a:srgbClr val="000066"/>
    <a:srgbClr val="FF9900"/>
    <a:srgbClr val="5252C6"/>
    <a:srgbClr val="3333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1" autoAdjust="0"/>
    <p:restoredTop sz="98989" autoAdjust="0"/>
  </p:normalViewPr>
  <p:slideViewPr>
    <p:cSldViewPr>
      <p:cViewPr varScale="1">
        <p:scale>
          <a:sx n="64" d="100"/>
          <a:sy n="64" d="100"/>
        </p:scale>
        <p:origin x="-1046" y="-38"/>
      </p:cViewPr>
      <p:guideLst>
        <p:guide orient="horz" pos="2448"/>
        <p:guide pos="3168"/>
      </p:guideLst>
    </p:cSldViewPr>
  </p:slideViewPr>
  <p:outlineViewPr>
    <p:cViewPr>
      <p:scale>
        <a:sx n="33" d="100"/>
        <a:sy n="33" d="100"/>
      </p:scale>
      <p:origin x="0" y="269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1636" y="-50"/>
      </p:cViewPr>
      <p:guideLst>
        <p:guide orient="horz" pos="2232"/>
        <p:guide pos="295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7" name="Rectangle 5"/>
          <p:cNvSpPr>
            <a:spLocks noGrp="1" noChangeArrowheads="1"/>
          </p:cNvSpPr>
          <p:nvPr>
            <p:ph type="sldNum" sz="quarter" idx="3"/>
          </p:nvPr>
        </p:nvSpPr>
        <p:spPr bwMode="auto">
          <a:xfrm>
            <a:off x="5310188"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algn="r" defTabSz="940415" eaLnBrk="1" hangingPunct="1">
              <a:defRPr sz="1200">
                <a:latin typeface="Arial" charset="0"/>
                <a:cs typeface="+mn-cs"/>
              </a:defRPr>
            </a:lvl1pPr>
          </a:lstStyle>
          <a:p>
            <a:pPr>
              <a:defRPr/>
            </a:pPr>
            <a:fld id="{C8DDCD05-8031-46C5-B303-569153FED84E}" type="slidenum">
              <a:rPr lang="en-US"/>
              <a:pPr>
                <a:defRPr/>
              </a:pPr>
              <a:t>‹#›</a:t>
            </a:fld>
            <a:endParaRPr lang="en-US" dirty="0"/>
          </a:p>
        </p:txBody>
      </p:sp>
    </p:spTree>
    <p:extLst>
      <p:ext uri="{BB962C8B-B14F-4D97-AF65-F5344CB8AC3E}">
        <p14:creationId xmlns:p14="http://schemas.microsoft.com/office/powerpoint/2010/main" val="267594271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defTabSz="940415" eaLnBrk="1" hangingPunct="1">
              <a:defRPr sz="1200">
                <a:latin typeface="Arial" charset="0"/>
                <a:cs typeface="+mn-cs"/>
              </a:defRPr>
            </a:lvl1pPr>
          </a:lstStyle>
          <a:p>
            <a:pPr>
              <a:defRPr/>
            </a:pPr>
            <a:r>
              <a:rPr lang="en-US"/>
              <a:t>The History and Technology of the Enigma Cipher Machine</a:t>
            </a:r>
          </a:p>
        </p:txBody>
      </p:sp>
      <p:sp>
        <p:nvSpPr>
          <p:cNvPr id="124931" name="Rectangle 3"/>
          <p:cNvSpPr>
            <a:spLocks noGrp="1" noChangeArrowheads="1"/>
          </p:cNvSpPr>
          <p:nvPr>
            <p:ph type="dt" idx="1"/>
          </p:nvPr>
        </p:nvSpPr>
        <p:spPr bwMode="auto">
          <a:xfrm>
            <a:off x="5310188" y="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algn="r" defTabSz="940415" eaLnBrk="1" hangingPunct="1">
              <a:defRPr sz="1200">
                <a:latin typeface="Arial" charset="0"/>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2967038" y="531813"/>
            <a:ext cx="3438525" cy="26574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p:cNvSpPr>
            <a:spLocks noGrp="1" noChangeArrowheads="1"/>
          </p:cNvSpPr>
          <p:nvPr>
            <p:ph type="body" sz="quarter" idx="3"/>
          </p:nvPr>
        </p:nvSpPr>
        <p:spPr bwMode="auto">
          <a:xfrm>
            <a:off x="938213" y="3367088"/>
            <a:ext cx="74961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4934" name="Rectangle 6"/>
          <p:cNvSpPr>
            <a:spLocks noGrp="1" noChangeArrowheads="1"/>
          </p:cNvSpPr>
          <p:nvPr>
            <p:ph type="ftr" sz="quarter" idx="4"/>
          </p:nvPr>
        </p:nvSpPr>
        <p:spPr bwMode="auto">
          <a:xfrm>
            <a:off x="0"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defTabSz="940415"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5310188"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algn="r" defTabSz="940415" eaLnBrk="1" hangingPunct="1">
              <a:defRPr sz="1200">
                <a:latin typeface="Arial" charset="0"/>
                <a:cs typeface="+mn-cs"/>
              </a:defRPr>
            </a:lvl1pPr>
          </a:lstStyle>
          <a:p>
            <a:pPr>
              <a:defRPr/>
            </a:pPr>
            <a:fld id="{75CBE6DB-D140-447A-9517-EB5709CA2C09}" type="slidenum">
              <a:rPr lang="en-US"/>
              <a:pPr>
                <a:defRPr/>
              </a:pPr>
              <a:t>‹#›</a:t>
            </a:fld>
            <a:endParaRPr lang="en-US" dirty="0"/>
          </a:p>
        </p:txBody>
      </p:sp>
    </p:spTree>
    <p:extLst>
      <p:ext uri="{BB962C8B-B14F-4D97-AF65-F5344CB8AC3E}">
        <p14:creationId xmlns:p14="http://schemas.microsoft.com/office/powerpoint/2010/main" val="278335878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08000" algn="l" rtl="0" eaLnBrk="0" fontAlgn="base" hangingPunct="0">
      <a:spcBef>
        <a:spcPct val="30000"/>
      </a:spcBef>
      <a:spcAft>
        <a:spcPct val="0"/>
      </a:spcAft>
      <a:defRPr sz="1300" kern="1200">
        <a:solidFill>
          <a:schemeClr val="tx1"/>
        </a:solidFill>
        <a:latin typeface="Arial" charset="0"/>
        <a:ea typeface="+mn-ea"/>
        <a:cs typeface="+mn-cs"/>
      </a:defRPr>
    </a:lvl2pPr>
    <a:lvl3pPr marL="1017588" algn="l" rtl="0" eaLnBrk="0" fontAlgn="base" hangingPunct="0">
      <a:spcBef>
        <a:spcPct val="30000"/>
      </a:spcBef>
      <a:spcAft>
        <a:spcPct val="0"/>
      </a:spcAft>
      <a:defRPr sz="1300" kern="1200">
        <a:solidFill>
          <a:schemeClr val="tx1"/>
        </a:solidFill>
        <a:latin typeface="Arial" charset="0"/>
        <a:ea typeface="+mn-ea"/>
        <a:cs typeface="+mn-cs"/>
      </a:defRPr>
    </a:lvl3pPr>
    <a:lvl4pPr marL="1527175" algn="l" rtl="0" eaLnBrk="0" fontAlgn="base" hangingPunct="0">
      <a:spcBef>
        <a:spcPct val="30000"/>
      </a:spcBef>
      <a:spcAft>
        <a:spcPct val="0"/>
      </a:spcAft>
      <a:defRPr sz="1300" kern="1200">
        <a:solidFill>
          <a:schemeClr val="tx1"/>
        </a:solidFill>
        <a:latin typeface="Arial" charset="0"/>
        <a:ea typeface="+mn-ea"/>
        <a:cs typeface="+mn-cs"/>
      </a:defRPr>
    </a:lvl4pPr>
    <a:lvl5pPr marL="2036763" algn="l" rtl="0" eaLnBrk="0" fontAlgn="base" hangingPunct="0">
      <a:spcBef>
        <a:spcPct val="30000"/>
      </a:spcBef>
      <a:spcAft>
        <a:spcPct val="0"/>
      </a:spcAft>
      <a:defRPr sz="1300" kern="1200">
        <a:solidFill>
          <a:schemeClr val="tx1"/>
        </a:solidFill>
        <a:latin typeface="Arial" charset="0"/>
        <a:ea typeface="+mn-ea"/>
        <a:cs typeface="+mn-cs"/>
      </a:defRPr>
    </a:lvl5pPr>
    <a:lvl6pPr marL="2546764" algn="l" defTabSz="1018705" rtl="0" eaLnBrk="1" latinLnBrk="0" hangingPunct="1">
      <a:defRPr sz="1300" kern="1200">
        <a:solidFill>
          <a:schemeClr val="tx1"/>
        </a:solidFill>
        <a:latin typeface="+mn-lt"/>
        <a:ea typeface="+mn-ea"/>
        <a:cs typeface="+mn-cs"/>
      </a:defRPr>
    </a:lvl6pPr>
    <a:lvl7pPr marL="3056116" algn="l" defTabSz="1018705" rtl="0" eaLnBrk="1" latinLnBrk="0" hangingPunct="1">
      <a:defRPr sz="1300" kern="1200">
        <a:solidFill>
          <a:schemeClr val="tx1"/>
        </a:solidFill>
        <a:latin typeface="+mn-lt"/>
        <a:ea typeface="+mn-ea"/>
        <a:cs typeface="+mn-cs"/>
      </a:defRPr>
    </a:lvl7pPr>
    <a:lvl8pPr marL="3565469" algn="l" defTabSz="1018705" rtl="0" eaLnBrk="1" latinLnBrk="0" hangingPunct="1">
      <a:defRPr sz="1300" kern="1200">
        <a:solidFill>
          <a:schemeClr val="tx1"/>
        </a:solidFill>
        <a:latin typeface="+mn-lt"/>
        <a:ea typeface="+mn-ea"/>
        <a:cs typeface="+mn-cs"/>
      </a:defRPr>
    </a:lvl8pPr>
    <a:lvl9pPr marL="4074821" algn="l" defTabSz="101870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40415" eaLnBrk="0" hangingPunct="0">
              <a:defRPr>
                <a:solidFill>
                  <a:schemeClr val="tx1"/>
                </a:solidFill>
                <a:latin typeface="Verdana" pitchFamily="34" charset="0"/>
              </a:defRPr>
            </a:lvl1pPr>
            <a:lvl2pPr marL="751048" indent="-288865" defTabSz="940415" eaLnBrk="0" hangingPunct="0">
              <a:defRPr>
                <a:solidFill>
                  <a:schemeClr val="tx1"/>
                </a:solidFill>
                <a:latin typeface="Verdana" pitchFamily="34" charset="0"/>
              </a:defRPr>
            </a:lvl2pPr>
            <a:lvl3pPr marL="1155459" indent="-231092" defTabSz="940415" eaLnBrk="0" hangingPunct="0">
              <a:defRPr>
                <a:solidFill>
                  <a:schemeClr val="tx1"/>
                </a:solidFill>
                <a:latin typeface="Verdana" pitchFamily="34" charset="0"/>
              </a:defRPr>
            </a:lvl3pPr>
            <a:lvl4pPr marL="1617642" indent="-231092" defTabSz="940415" eaLnBrk="0" hangingPunct="0">
              <a:defRPr>
                <a:solidFill>
                  <a:schemeClr val="tx1"/>
                </a:solidFill>
                <a:latin typeface="Verdana" pitchFamily="34" charset="0"/>
              </a:defRPr>
            </a:lvl4pPr>
            <a:lvl5pPr marL="2079826" indent="-231092" defTabSz="940415" eaLnBrk="0" hangingPunct="0">
              <a:defRPr>
                <a:solidFill>
                  <a:schemeClr val="tx1"/>
                </a:solidFill>
                <a:latin typeface="Verdana" pitchFamily="34" charset="0"/>
              </a:defRPr>
            </a:lvl5pPr>
            <a:lvl6pPr marL="2542009" indent="-231092" defTabSz="940415" eaLnBrk="0" fontAlgn="base" hangingPunct="0">
              <a:spcBef>
                <a:spcPct val="0"/>
              </a:spcBef>
              <a:spcAft>
                <a:spcPct val="0"/>
              </a:spcAft>
              <a:defRPr>
                <a:solidFill>
                  <a:schemeClr val="tx1"/>
                </a:solidFill>
                <a:latin typeface="Verdana" pitchFamily="34" charset="0"/>
              </a:defRPr>
            </a:lvl6pPr>
            <a:lvl7pPr marL="3004193" indent="-231092" defTabSz="940415" eaLnBrk="0" fontAlgn="base" hangingPunct="0">
              <a:spcBef>
                <a:spcPct val="0"/>
              </a:spcBef>
              <a:spcAft>
                <a:spcPct val="0"/>
              </a:spcAft>
              <a:defRPr>
                <a:solidFill>
                  <a:schemeClr val="tx1"/>
                </a:solidFill>
                <a:latin typeface="Verdana" pitchFamily="34" charset="0"/>
              </a:defRPr>
            </a:lvl7pPr>
            <a:lvl8pPr marL="3466376" indent="-231092" defTabSz="940415" eaLnBrk="0" fontAlgn="base" hangingPunct="0">
              <a:spcBef>
                <a:spcPct val="0"/>
              </a:spcBef>
              <a:spcAft>
                <a:spcPct val="0"/>
              </a:spcAft>
              <a:defRPr>
                <a:solidFill>
                  <a:schemeClr val="tx1"/>
                </a:solidFill>
                <a:latin typeface="Verdana" pitchFamily="34" charset="0"/>
              </a:defRPr>
            </a:lvl8pPr>
            <a:lvl9pPr marL="3928560" indent="-231092" defTabSz="940415" eaLnBrk="0" fontAlgn="base" hangingPunct="0">
              <a:spcBef>
                <a:spcPct val="0"/>
              </a:spcBef>
              <a:spcAft>
                <a:spcPct val="0"/>
              </a:spcAft>
              <a:defRPr>
                <a:solidFill>
                  <a:schemeClr val="tx1"/>
                </a:solidFill>
                <a:latin typeface="Verdana" pitchFamily="34" charset="0"/>
              </a:defRPr>
            </a:lvl9pPr>
          </a:lstStyle>
          <a:p>
            <a:pPr eaLnBrk="1" hangingPunct="1">
              <a:defRPr/>
            </a:pPr>
            <a:fld id="{0CA237F0-B51E-4314-B9EB-65D376D23107}" type="slidenum">
              <a:rPr lang="en-US" altLang="en-US" smtClean="0">
                <a:latin typeface="Arial" charset="0"/>
              </a:rPr>
              <a:pPr eaLnBrk="1" hangingPunct="1">
                <a:defRPr/>
              </a:pPr>
              <a:t>1</a:t>
            </a:fld>
            <a:endParaRPr lang="en-US" altLang="en-US" dirty="0"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2"/>
          <p:cNvSpPr>
            <a:spLocks noChangeArrowheads="1"/>
          </p:cNvSpPr>
          <p:nvPr/>
        </p:nvSpPr>
        <p:spPr bwMode="auto">
          <a:xfrm>
            <a:off x="723900" y="3390900"/>
            <a:ext cx="80581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000" b="1" u="sng" dirty="0"/>
              <a:t>Cracking the Enigma: the Secret Battlefield of WW2</a:t>
            </a:r>
          </a:p>
          <a:p>
            <a:pPr eaLnBrk="1" hangingPunct="1"/>
            <a:r>
              <a:rPr lang="en-US" altLang="en-US" sz="1000" dirty="0"/>
              <a:t>WW1 was the first war to use radio, which was an enormous strategic advantage, but every </a:t>
            </a:r>
            <a:r>
              <a:rPr lang="en-US" altLang="en-US" sz="1000" dirty="0" smtClean="0"/>
              <a:t>country now </a:t>
            </a:r>
            <a:r>
              <a:rPr lang="en-US" altLang="en-US" sz="1000" dirty="0"/>
              <a:t>had their secret messages broken by the enemy! The weakness of existing manual ciphers highlighted the need for more advanced machine ciphers. The Enigma machine was invented during WW1 and was the first cipher device to use electricity. Radio was directly responsible for the </a:t>
            </a:r>
            <a:r>
              <a:rPr lang="en-US" altLang="en-US" sz="1000" dirty="0" smtClean="0"/>
              <a:t>resulting birth </a:t>
            </a:r>
            <a:r>
              <a:rPr lang="en-US" altLang="en-US" sz="1000" dirty="0"/>
              <a:t>of crypto warfare.</a:t>
            </a:r>
          </a:p>
          <a:p>
            <a:pPr eaLnBrk="1" hangingPunct="1"/>
            <a:endParaRPr lang="en-US" altLang="en-US" sz="1000" dirty="0"/>
          </a:p>
          <a:p>
            <a:pPr eaLnBrk="1" hangingPunct="1"/>
            <a:r>
              <a:rPr lang="en-US" altLang="en-US" sz="1000" dirty="0"/>
              <a:t>The Nazis used the Enigma in WW2 and had the utmost confidence in the secrecy of their messages, despite evidence of enemy codebreaking. The story of Allied codebreaking during WW2 is a story of innovation, intrigue, and deception. The success of cracking the Enigma was kept secret for 41 years, until 1974, despite tens of thousands of people working on the effort in the UK and US. This secrecy is especially incredible for us living in the age of the internet, WikiLeaks and Edward Snowden. Over 35,000 Enigma machines were manufactured, but only 380 exist today.</a:t>
            </a:r>
            <a:br>
              <a:rPr lang="en-US" altLang="en-US" sz="1000" dirty="0"/>
            </a:br>
            <a:endParaRPr lang="en-US" altLang="en-US" sz="1000" dirty="0"/>
          </a:p>
          <a:p>
            <a:pPr eaLnBrk="1" hangingPunct="1"/>
            <a:r>
              <a:rPr lang="en-US" altLang="en-US" sz="1000" b="1" u="sng" dirty="0"/>
              <a:t>Ralph </a:t>
            </a:r>
            <a:r>
              <a:rPr lang="en-US" altLang="en-US" sz="1000" b="1" u="sng" dirty="0" smtClean="0"/>
              <a:t>Simpson Bio</a:t>
            </a:r>
            <a:endParaRPr lang="en-US" altLang="en-US" sz="1000" dirty="0"/>
          </a:p>
          <a:p>
            <a:pPr eaLnBrk="1" hangingPunct="1"/>
            <a:r>
              <a:rPr lang="en-US" altLang="en-US" sz="1000" dirty="0"/>
              <a:t>Ralph Simpson worked in the computer industry for 32 years, working for IBM and Cisco Systems. </a:t>
            </a:r>
            <a:r>
              <a:rPr lang="en-US" altLang="en-US" sz="1000" dirty="0" smtClean="0"/>
              <a:t>He started as a systems engineer for large mainframe </a:t>
            </a:r>
            <a:r>
              <a:rPr lang="en-US" altLang="en-US" sz="1000" dirty="0" err="1" smtClean="0"/>
              <a:t>computerss</a:t>
            </a:r>
            <a:r>
              <a:rPr lang="en-US" altLang="en-US" sz="1000" dirty="0" smtClean="0"/>
              <a:t> and held a variety of technical and management roles, including authoring an IBM Technical Manual on redundant systems.  He retired as Senior Director for Service Strategy at Cisco Systems, with responsibility for 2,500 engineers.</a:t>
            </a:r>
            <a:endParaRPr lang="en-US" altLang="en-US" sz="1000" dirty="0"/>
          </a:p>
          <a:p>
            <a:pPr eaLnBrk="1" hangingPunct="1"/>
            <a:endParaRPr lang="en-US" altLang="en-US" sz="1000" dirty="0" smtClean="0"/>
          </a:p>
          <a:p>
            <a:pPr eaLnBrk="1" hangingPunct="1"/>
            <a:r>
              <a:rPr lang="en-US" altLang="en-US" sz="1000" dirty="0" smtClean="0"/>
              <a:t>Ralph</a:t>
            </a:r>
            <a:r>
              <a:rPr lang="en-US" altLang="en-US" sz="1000" dirty="0"/>
              <a:t> is now retired and volunteers at History San Jose and the Computer History Museum. He wrote a book on cipher history called, </a:t>
            </a:r>
            <a:r>
              <a:rPr lang="en-US" altLang="en-US" sz="1000" u="sng" dirty="0"/>
              <a:t>Crypto Wars: 2000 Years of Cipher Evolution</a:t>
            </a:r>
            <a:r>
              <a:rPr lang="en-US" altLang="en-US" sz="1000" dirty="0"/>
              <a:t>. He is also an avid collector of cipher machines, which you can see on his website, CipherHistory.com. Ralph lives in San Jose in a restored Victorian house, which is home to his Cipher History Museum and a very understanding wife.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err="1" smtClean="0"/>
              <a:t>Plugboard</a:t>
            </a:r>
            <a:r>
              <a:rPr lang="en-US" altLang="en-US" dirty="0" smtClean="0"/>
              <a:t> gives 47 bits of key space compared to the 29 bits for the rest of the machine. So the German military addition of the </a:t>
            </a:r>
            <a:r>
              <a:rPr lang="en-US" altLang="en-US" dirty="0" err="1" smtClean="0"/>
              <a:t>plugboard</a:t>
            </a:r>
            <a:r>
              <a:rPr lang="en-US" altLang="en-US" dirty="0" smtClean="0"/>
              <a:t> added tremendous strength compared to the commercial Enigma. </a:t>
            </a:r>
          </a:p>
          <a:p>
            <a:endParaRPr lang="en-US" altLang="en-US" dirty="0"/>
          </a:p>
          <a:p>
            <a:r>
              <a:rPr lang="en-US" altLang="en-US" dirty="0" smtClean="0"/>
              <a:t>Despite the large key space of 47 bits, by itself the </a:t>
            </a:r>
            <a:r>
              <a:rPr lang="en-US" altLang="en-US" dirty="0" err="1" smtClean="0"/>
              <a:t>plugboard</a:t>
            </a:r>
            <a:r>
              <a:rPr lang="en-US" altLang="en-US" dirty="0" smtClean="0"/>
              <a:t> is quite easy to break, just like a NY Times cryptogram. But when added to the rotors, the </a:t>
            </a:r>
            <a:r>
              <a:rPr lang="en-US" altLang="en-US" dirty="0" err="1" smtClean="0"/>
              <a:t>plugboard</a:t>
            </a:r>
            <a:r>
              <a:rPr lang="en-US" altLang="en-US" dirty="0" smtClean="0"/>
              <a:t> settings become randomized, making the total </a:t>
            </a:r>
            <a:r>
              <a:rPr lang="en-US" altLang="en-US" dirty="0" err="1" smtClean="0"/>
              <a:t>keyspace</a:t>
            </a:r>
            <a:r>
              <a:rPr lang="en-US" altLang="en-US" dirty="0" smtClean="0"/>
              <a:t> unbreakable by brute force during WW2. The solution provided by Marian Rejewski was to separate the </a:t>
            </a:r>
            <a:r>
              <a:rPr lang="en-US" altLang="en-US" dirty="0" err="1" smtClean="0"/>
              <a:t>plugboard</a:t>
            </a:r>
            <a:r>
              <a:rPr lang="en-US" altLang="en-US" dirty="0" smtClean="0"/>
              <a:t> and the rotors, and solving for the rotors only. Once the rotors are solved, the </a:t>
            </a:r>
            <a:r>
              <a:rPr lang="en-US" altLang="en-US" dirty="0" err="1" smtClean="0"/>
              <a:t>plugboard</a:t>
            </a:r>
            <a:r>
              <a:rPr lang="en-US" altLang="en-US" dirty="0" smtClean="0"/>
              <a:t> is manually and easily broken, just like that NY Times cryptogram.</a:t>
            </a:r>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3ADEDC3F-AB40-4090-8A75-67B8003E7316}"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62737CDF-4B4A-4DB9-9EED-4C2D5EAC8EE5}"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7FA04077-D4F2-426D-835B-3472D4BE774A}"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431112F2-0211-40C7-9A88-E6C51B58AD7F}"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The British bombe operated at a speed of 50 rpm, later improved to 120 rpm.</a:t>
            </a:r>
          </a:p>
          <a:p>
            <a:r>
              <a:rPr lang="en-US" altLang="en-US" smtClean="0"/>
              <a:t>The US bombe operated at 1725 rpm.</a:t>
            </a:r>
          </a:p>
          <a:p>
            <a:r>
              <a:rPr lang="en-US" altLang="en-US" smtClean="0"/>
              <a:t>It took about 20 min. to test all the combinations of a 3 rotor setting for the British Bombe.</a:t>
            </a:r>
          </a:p>
          <a:p>
            <a:r>
              <a:rPr lang="en-US" altLang="en-US" smtClean="0"/>
              <a:t>It took about 20 min. to test all the combinations of a 4 rotor setting for the US Bombe.</a:t>
            </a:r>
          </a:p>
          <a:p>
            <a:r>
              <a:rPr lang="en-US" altLang="en-US" smtClean="0"/>
              <a:t>The US Bombe could test a 3 rotor setting in 50 seconds.</a:t>
            </a:r>
          </a:p>
        </p:txBody>
      </p:sp>
      <p:sp>
        <p:nvSpPr>
          <p:cNvPr id="4" name="Header Placeholder 3"/>
          <p:cNvSpPr>
            <a:spLocks noGrp="1"/>
          </p:cNvSpPr>
          <p:nvPr>
            <p:ph type="hdr" sz="quarter"/>
          </p:nvPr>
        </p:nvSpPr>
        <p:spPr/>
        <p:txBody>
          <a:bodyPr/>
          <a:lstStyle/>
          <a:p>
            <a:pPr>
              <a:defRPr/>
            </a:pPr>
            <a:r>
              <a:rPr lang="en-US"/>
              <a:t>The History and Technology of the Enigma Cipher Machine</a:t>
            </a:r>
          </a:p>
        </p:txBody>
      </p:sp>
      <p:sp>
        <p:nvSpPr>
          <p:cNvPr id="51205" name="Slide Number Placeholder 4"/>
          <p:cNvSpPr>
            <a:spLocks noGrp="1"/>
          </p:cNvSpPr>
          <p:nvPr>
            <p:ph type="sldNum" sz="quarter" idx="5"/>
          </p:nvPr>
        </p:nvSpPr>
        <p:spPr>
          <a:noFill/>
        </p:spPr>
        <p:txBody>
          <a:bodyPr/>
          <a:lstStyle>
            <a:lvl1pPr defTabSz="939800" eaLnBrk="0" hangingPunct="0">
              <a:spcBef>
                <a:spcPct val="30000"/>
              </a:spcBef>
              <a:defRPr sz="1300">
                <a:solidFill>
                  <a:schemeClr val="tx1"/>
                </a:solidFill>
                <a:latin typeface="Arial" charset="0"/>
              </a:defRPr>
            </a:lvl1pPr>
            <a:lvl2pPr marL="742950" indent="-285750" defTabSz="939800" eaLnBrk="0" hangingPunct="0">
              <a:spcBef>
                <a:spcPct val="30000"/>
              </a:spcBef>
              <a:defRPr sz="1300">
                <a:solidFill>
                  <a:schemeClr val="tx1"/>
                </a:solidFill>
                <a:latin typeface="Arial" charset="0"/>
              </a:defRPr>
            </a:lvl2pPr>
            <a:lvl3pPr marL="1143000" indent="-228600" defTabSz="939800" eaLnBrk="0" hangingPunct="0">
              <a:spcBef>
                <a:spcPct val="30000"/>
              </a:spcBef>
              <a:defRPr sz="1300">
                <a:solidFill>
                  <a:schemeClr val="tx1"/>
                </a:solidFill>
                <a:latin typeface="Arial" charset="0"/>
              </a:defRPr>
            </a:lvl3pPr>
            <a:lvl4pPr marL="1600200" indent="-228600" defTabSz="939800" eaLnBrk="0" hangingPunct="0">
              <a:spcBef>
                <a:spcPct val="30000"/>
              </a:spcBef>
              <a:defRPr sz="1300">
                <a:solidFill>
                  <a:schemeClr val="tx1"/>
                </a:solidFill>
                <a:latin typeface="Arial" charset="0"/>
              </a:defRPr>
            </a:lvl4pPr>
            <a:lvl5pPr marL="2057400" indent="-228600" defTabSz="939800" eaLnBrk="0" hangingPunct="0">
              <a:spcBef>
                <a:spcPct val="30000"/>
              </a:spcBef>
              <a:defRPr sz="1300">
                <a:solidFill>
                  <a:schemeClr val="tx1"/>
                </a:solidFill>
                <a:latin typeface="Arial" charset="0"/>
              </a:defRPr>
            </a:lvl5pPr>
            <a:lvl6pPr marL="2514600" indent="-228600" defTabSz="939800" eaLnBrk="0" fontAlgn="base" hangingPunct="0">
              <a:spcBef>
                <a:spcPct val="30000"/>
              </a:spcBef>
              <a:spcAft>
                <a:spcPct val="0"/>
              </a:spcAft>
              <a:defRPr sz="1300">
                <a:solidFill>
                  <a:schemeClr val="tx1"/>
                </a:solidFill>
                <a:latin typeface="Arial" charset="0"/>
              </a:defRPr>
            </a:lvl6pPr>
            <a:lvl7pPr marL="2971800" indent="-228600" defTabSz="939800" eaLnBrk="0" fontAlgn="base" hangingPunct="0">
              <a:spcBef>
                <a:spcPct val="30000"/>
              </a:spcBef>
              <a:spcAft>
                <a:spcPct val="0"/>
              </a:spcAft>
              <a:defRPr sz="1300">
                <a:solidFill>
                  <a:schemeClr val="tx1"/>
                </a:solidFill>
                <a:latin typeface="Arial" charset="0"/>
              </a:defRPr>
            </a:lvl7pPr>
            <a:lvl8pPr marL="3429000" indent="-228600" defTabSz="939800" eaLnBrk="0" fontAlgn="base" hangingPunct="0">
              <a:spcBef>
                <a:spcPct val="30000"/>
              </a:spcBef>
              <a:spcAft>
                <a:spcPct val="0"/>
              </a:spcAft>
              <a:defRPr sz="1300">
                <a:solidFill>
                  <a:schemeClr val="tx1"/>
                </a:solidFill>
                <a:latin typeface="Arial" charset="0"/>
              </a:defRPr>
            </a:lvl8pPr>
            <a:lvl9pPr marL="3886200" indent="-228600" defTabSz="939800"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5D667F12-0C3C-495B-A0C0-733596826079}" type="slidenum">
              <a:rPr lang="en-US" altLang="en-US" sz="1200" smtClean="0">
                <a:cs typeface="Arial" charset="0"/>
              </a:rPr>
              <a:pPr eaLnBrk="1" hangingPunct="1">
                <a:spcBef>
                  <a:spcPct val="0"/>
                </a:spcBef>
              </a:pPr>
              <a:t>15</a:t>
            </a:fld>
            <a:endParaRPr lang="en-US" altLang="en-US" sz="1200"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The British bombe operated at a speed of 50 rpm, later improved to 120 rpm.</a:t>
            </a:r>
          </a:p>
          <a:p>
            <a:r>
              <a:rPr lang="en-US" altLang="en-US" smtClean="0"/>
              <a:t>The US bombe operated at 1725 rpm.</a:t>
            </a:r>
          </a:p>
          <a:p>
            <a:r>
              <a:rPr lang="en-US" altLang="en-US" smtClean="0"/>
              <a:t>It took about 20 min. to test all the combinations of a 3 rotor setting for the British Bombe.</a:t>
            </a:r>
          </a:p>
          <a:p>
            <a:r>
              <a:rPr lang="en-US" altLang="en-US" smtClean="0"/>
              <a:t>It took about 20 min. to test all the combinations of a 4 rotor setting for the US Bombe.</a:t>
            </a:r>
          </a:p>
          <a:p>
            <a:r>
              <a:rPr lang="en-US" altLang="en-US" smtClean="0"/>
              <a:t>The US Bombe could test a 3 rotor setting in 50 seconds.</a:t>
            </a:r>
          </a:p>
        </p:txBody>
      </p:sp>
      <p:sp>
        <p:nvSpPr>
          <p:cNvPr id="4" name="Header Placeholder 3"/>
          <p:cNvSpPr>
            <a:spLocks noGrp="1"/>
          </p:cNvSpPr>
          <p:nvPr>
            <p:ph type="hdr" sz="quarter"/>
          </p:nvPr>
        </p:nvSpPr>
        <p:spPr/>
        <p:txBody>
          <a:bodyPr/>
          <a:lstStyle/>
          <a:p>
            <a:pPr>
              <a:defRPr/>
            </a:pPr>
            <a:r>
              <a:rPr lang="en-US"/>
              <a:t>The History and Technology of the Enigma Cipher Machine</a:t>
            </a:r>
          </a:p>
        </p:txBody>
      </p:sp>
      <p:sp>
        <p:nvSpPr>
          <p:cNvPr id="51205" name="Slide Number Placeholder 4"/>
          <p:cNvSpPr>
            <a:spLocks noGrp="1"/>
          </p:cNvSpPr>
          <p:nvPr>
            <p:ph type="sldNum" sz="quarter" idx="5"/>
          </p:nvPr>
        </p:nvSpPr>
        <p:spPr>
          <a:noFill/>
        </p:spPr>
        <p:txBody>
          <a:bodyPr/>
          <a:lstStyle>
            <a:lvl1pPr defTabSz="939800" eaLnBrk="0" hangingPunct="0">
              <a:spcBef>
                <a:spcPct val="30000"/>
              </a:spcBef>
              <a:defRPr sz="1300">
                <a:solidFill>
                  <a:schemeClr val="tx1"/>
                </a:solidFill>
                <a:latin typeface="Arial" charset="0"/>
              </a:defRPr>
            </a:lvl1pPr>
            <a:lvl2pPr marL="742950" indent="-285750" defTabSz="939800" eaLnBrk="0" hangingPunct="0">
              <a:spcBef>
                <a:spcPct val="30000"/>
              </a:spcBef>
              <a:defRPr sz="1300">
                <a:solidFill>
                  <a:schemeClr val="tx1"/>
                </a:solidFill>
                <a:latin typeface="Arial" charset="0"/>
              </a:defRPr>
            </a:lvl2pPr>
            <a:lvl3pPr marL="1143000" indent="-228600" defTabSz="939800" eaLnBrk="0" hangingPunct="0">
              <a:spcBef>
                <a:spcPct val="30000"/>
              </a:spcBef>
              <a:defRPr sz="1300">
                <a:solidFill>
                  <a:schemeClr val="tx1"/>
                </a:solidFill>
                <a:latin typeface="Arial" charset="0"/>
              </a:defRPr>
            </a:lvl3pPr>
            <a:lvl4pPr marL="1600200" indent="-228600" defTabSz="939800" eaLnBrk="0" hangingPunct="0">
              <a:spcBef>
                <a:spcPct val="30000"/>
              </a:spcBef>
              <a:defRPr sz="1300">
                <a:solidFill>
                  <a:schemeClr val="tx1"/>
                </a:solidFill>
                <a:latin typeface="Arial" charset="0"/>
              </a:defRPr>
            </a:lvl4pPr>
            <a:lvl5pPr marL="2057400" indent="-228600" defTabSz="939800" eaLnBrk="0" hangingPunct="0">
              <a:spcBef>
                <a:spcPct val="30000"/>
              </a:spcBef>
              <a:defRPr sz="1300">
                <a:solidFill>
                  <a:schemeClr val="tx1"/>
                </a:solidFill>
                <a:latin typeface="Arial" charset="0"/>
              </a:defRPr>
            </a:lvl5pPr>
            <a:lvl6pPr marL="2514600" indent="-228600" defTabSz="939800" eaLnBrk="0" fontAlgn="base" hangingPunct="0">
              <a:spcBef>
                <a:spcPct val="30000"/>
              </a:spcBef>
              <a:spcAft>
                <a:spcPct val="0"/>
              </a:spcAft>
              <a:defRPr sz="1300">
                <a:solidFill>
                  <a:schemeClr val="tx1"/>
                </a:solidFill>
                <a:latin typeface="Arial" charset="0"/>
              </a:defRPr>
            </a:lvl6pPr>
            <a:lvl7pPr marL="2971800" indent="-228600" defTabSz="939800" eaLnBrk="0" fontAlgn="base" hangingPunct="0">
              <a:spcBef>
                <a:spcPct val="30000"/>
              </a:spcBef>
              <a:spcAft>
                <a:spcPct val="0"/>
              </a:spcAft>
              <a:defRPr sz="1300">
                <a:solidFill>
                  <a:schemeClr val="tx1"/>
                </a:solidFill>
                <a:latin typeface="Arial" charset="0"/>
              </a:defRPr>
            </a:lvl7pPr>
            <a:lvl8pPr marL="3429000" indent="-228600" defTabSz="939800" eaLnBrk="0" fontAlgn="base" hangingPunct="0">
              <a:spcBef>
                <a:spcPct val="30000"/>
              </a:spcBef>
              <a:spcAft>
                <a:spcPct val="0"/>
              </a:spcAft>
              <a:defRPr sz="1300">
                <a:solidFill>
                  <a:schemeClr val="tx1"/>
                </a:solidFill>
                <a:latin typeface="Arial" charset="0"/>
              </a:defRPr>
            </a:lvl8pPr>
            <a:lvl9pPr marL="3886200" indent="-228600" defTabSz="939800"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5D667F12-0C3C-495B-A0C0-733596826079}" type="slidenum">
              <a:rPr lang="en-US" altLang="en-US" sz="1200" smtClean="0">
                <a:cs typeface="Arial" charset="0"/>
              </a:rPr>
              <a:pPr eaLnBrk="1" hangingPunct="1">
                <a:spcBef>
                  <a:spcPct val="0"/>
                </a:spcBef>
              </a:pPr>
              <a:t>16</a:t>
            </a:fld>
            <a:endParaRPr lang="en-US" altLang="en-US" sz="1200"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FEBA44C5-5864-4F03-86F0-4705FCCAC132}"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57E95E8E-604C-45F6-8BF0-458C5869816D}"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9B78C075-1B27-4218-87AF-8F3678CB8FC1}"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D942E6D8-7C6E-4850-A1F5-2619594D01E3}"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12A77618-FEDA-47B6-AC7C-FD2ADDAAC788}"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2C4D2135-5DB4-4C0B-8448-48A4A7FA2367}"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BC05D280-3082-4A0A-84F6-3F4A6168E4E0}"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BD9BF115-1422-4AEC-A39D-13C2D54398D1}"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44B08F32-3270-4595-BFD7-860702FC5D05}"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02CBE01B-2F80-4ECD-90D6-449E53D9A777}"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911CE3E4-1D66-46E5-853F-7B63105B3CD0}"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8" name="Group 37"/>
          <p:cNvGrpSpPr/>
          <p:nvPr userDrawn="1"/>
        </p:nvGrpSpPr>
        <p:grpSpPr>
          <a:xfrm>
            <a:off x="0" y="-11002"/>
            <a:ext cx="10049673" cy="7783402"/>
            <a:chOff x="0" y="-11002"/>
            <a:chExt cx="10049673" cy="7783402"/>
          </a:xfrm>
        </p:grpSpPr>
        <p:sp>
          <p:nvSpPr>
            <p:cNvPr id="3"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10"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1"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2"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3"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4"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5"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6"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7"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8"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9"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0"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1"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2"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30"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2637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2"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0"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a:t>
            </a:fld>
            <a:endParaRPr lang="en-US" dirty="0"/>
          </a:p>
        </p:txBody>
      </p:sp>
    </p:spTree>
    <p:extLst>
      <p:ext uri="{BB962C8B-B14F-4D97-AF65-F5344CB8AC3E}">
        <p14:creationId xmlns:p14="http://schemas.microsoft.com/office/powerpoint/2010/main" val="341708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9"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17"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2"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578EF0A7-96AC-4B22-9C12-2333585FFB95}" type="slidenum">
              <a:rPr lang="en-US"/>
              <a:pPr>
                <a:defRPr/>
              </a:pPr>
              <a:t>‹#›</a:t>
            </a:fld>
            <a:endParaRPr lang="en-US" dirty="0"/>
          </a:p>
        </p:txBody>
      </p:sp>
    </p:spTree>
    <p:extLst>
      <p:ext uri="{BB962C8B-B14F-4D97-AF65-F5344CB8AC3E}">
        <p14:creationId xmlns:p14="http://schemas.microsoft.com/office/powerpoint/2010/main" val="202650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3"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24"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1"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1E23152F-4E14-4090-B756-4449E2614CBD}" type="slidenum">
              <a:rPr lang="en-US"/>
              <a:pPr>
                <a:defRPr/>
              </a:pPr>
              <a:t>‹#›</a:t>
            </a:fld>
            <a:endParaRPr lang="en-US" dirty="0"/>
          </a:p>
        </p:txBody>
      </p:sp>
    </p:spTree>
    <p:extLst>
      <p:ext uri="{BB962C8B-B14F-4D97-AF65-F5344CB8AC3E}">
        <p14:creationId xmlns:p14="http://schemas.microsoft.com/office/powerpoint/2010/main" val="2321146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7" name="Group 36"/>
          <p:cNvGrpSpPr/>
          <p:nvPr/>
        </p:nvGrpSpPr>
        <p:grpSpPr>
          <a:xfrm>
            <a:off x="0" y="-11002"/>
            <a:ext cx="10049673" cy="7783402"/>
            <a:chOff x="0" y="-11002"/>
            <a:chExt cx="10049673" cy="7783402"/>
          </a:xfrm>
        </p:grpSpPr>
        <p:sp>
          <p:nvSpPr>
            <p:cNvPr id="38"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42"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3"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4"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5"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6"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7"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8"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8"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9"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1"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2"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3"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4"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75"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dk2" tx1="lt1" bg2="dk1" tx2="lt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p:titleStyle>
    <p:bodyStyle>
      <a:lvl1pPr marL="381000" indent="-381000"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1175"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0763"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creativecommons.org/licenses/by/4.0/"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reativecommons.org/licenses/by/4.0/"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hyperlink" Target="https://creativecommons.org/licenses/by/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21.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9"/>
          <p:cNvSpPr txBox="1">
            <a:spLocks noChangeArrowheads="1"/>
          </p:cNvSpPr>
          <p:nvPr/>
        </p:nvSpPr>
        <p:spPr>
          <a:xfrm>
            <a:off x="2278063" y="838200"/>
            <a:ext cx="5494337" cy="1219200"/>
          </a:xfrm>
          <a:prstGeom prst="rect">
            <a:avLst/>
          </a:prstGeom>
          <a:ln w="19050">
            <a:solidFill>
              <a:srgbClr val="FFCC00"/>
            </a:solidFill>
          </a:ln>
        </p:spPr>
        <p:txBody>
          <a:bodyPr lIns="182880" tIns="182880" rIns="182880" bIns="182880"/>
          <a:lstStyle>
            <a:lvl1pPr algn="ctr" rtl="0" eaLnBrk="0" fontAlgn="base" hangingPunct="0">
              <a:spcBef>
                <a:spcPct val="0"/>
              </a:spcBef>
              <a:spcAft>
                <a:spcPct val="0"/>
              </a:spcAft>
              <a:defRPr sz="3400" b="1" baseline="0">
                <a:solidFill>
                  <a:srgbClr val="FFCC00"/>
                </a:solidFill>
                <a:effectLst>
                  <a:outerShdw blurRad="38100" dist="38100" dir="2700000" algn="tl">
                    <a:srgbClr val="000000"/>
                  </a:outerShdw>
                </a:effectLst>
                <a:latin typeface="Georgia" panose="02040502050405020303" pitchFamily="18" charset="0"/>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pPr>
              <a:defRPr/>
            </a:pPr>
            <a:r>
              <a:rPr lang="en-US" sz="600" kern="0" dirty="0" smtClean="0"/>
              <a:t> </a:t>
            </a:r>
          </a:p>
          <a:p>
            <a:pPr>
              <a:defRPr/>
            </a:pPr>
            <a:r>
              <a:rPr lang="en-US" sz="4000" kern="0" dirty="0" smtClean="0"/>
              <a:t>Crypto Wars</a:t>
            </a:r>
            <a:r>
              <a:rPr lang="en-US" kern="0" dirty="0" smtClean="0"/>
              <a:t/>
            </a:r>
            <a:br>
              <a:rPr lang="en-US" kern="0" dirty="0" smtClean="0"/>
            </a:br>
            <a:endParaRPr lang="en-US" sz="1000" kern="0" dirty="0" smtClean="0"/>
          </a:p>
        </p:txBody>
      </p:sp>
      <p:sp>
        <p:nvSpPr>
          <p:cNvPr id="15" name="Rectangle 10"/>
          <p:cNvSpPr>
            <a:spLocks noChangeArrowheads="1"/>
          </p:cNvSpPr>
          <p:nvPr/>
        </p:nvSpPr>
        <p:spPr bwMode="auto">
          <a:xfrm>
            <a:off x="7259638" y="6537325"/>
            <a:ext cx="25892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dirty="0">
                <a:latin typeface="Palatino Linotype" pitchFamily="18" charset="0"/>
              </a:rPr>
              <a:t>Copyright © </a:t>
            </a:r>
            <a:r>
              <a:rPr lang="en-US" altLang="en-US" sz="1000" dirty="0" smtClean="0">
                <a:latin typeface="Palatino Linotype" pitchFamily="18" charset="0"/>
              </a:rPr>
              <a:t>2023  </a:t>
            </a:r>
            <a:endParaRPr lang="en-US" altLang="en-US" sz="1000" dirty="0">
              <a:latin typeface="Palatino Linotype" pitchFamily="18" charset="0"/>
            </a:endParaRPr>
          </a:p>
          <a:p>
            <a:pPr algn="ctr" eaLnBrk="1" hangingPunct="1">
              <a:spcAft>
                <a:spcPts val="200"/>
              </a:spcAft>
            </a:pPr>
            <a:r>
              <a:rPr lang="en-US" altLang="en-US" sz="1000" dirty="0">
                <a:solidFill>
                  <a:srgbClr val="FFCC00"/>
                </a:solidFill>
                <a:latin typeface="Palatino Linotype" pitchFamily="18" charset="0"/>
                <a:hlinkClick r:id="rId3"/>
              </a:rPr>
              <a:t>CC Attribution 4.0 International</a:t>
            </a:r>
            <a:endParaRPr lang="en-US" altLang="en-US" sz="1000" dirty="0">
              <a:solidFill>
                <a:srgbClr val="FFCC00"/>
              </a:solidFill>
              <a:latin typeface="Palatino Linotype" pitchFamily="18" charset="0"/>
            </a:endParaRPr>
          </a:p>
        </p:txBody>
      </p:sp>
      <p:sp>
        <p:nvSpPr>
          <p:cNvPr id="17" name="Rectangle 3"/>
          <p:cNvSpPr txBox="1">
            <a:spLocks noChangeArrowheads="1"/>
          </p:cNvSpPr>
          <p:nvPr/>
        </p:nvSpPr>
        <p:spPr>
          <a:xfrm>
            <a:off x="2057400" y="6705600"/>
            <a:ext cx="2701925" cy="72707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buFont typeface="Wingdings" pitchFamily="2" charset="2"/>
              <a:buNone/>
              <a:defRPr/>
            </a:pPr>
            <a:r>
              <a:rPr lang="en-US" sz="1800" kern="0" dirty="0" smtClean="0">
                <a:effectLst/>
                <a:latin typeface="Georgia" panose="02040502050405020303" pitchFamily="18" charset="0"/>
              </a:rPr>
              <a:t>Ralph Simpson</a:t>
            </a:r>
          </a:p>
          <a:p>
            <a:pPr marL="0" indent="0" eaLnBrk="1" hangingPunct="1">
              <a:buFont typeface="Wingdings" pitchFamily="2" charset="2"/>
              <a:buNone/>
              <a:defRPr/>
            </a:pPr>
            <a:r>
              <a:rPr lang="en-US" sz="400" kern="0" dirty="0" smtClean="0">
                <a:latin typeface="Georgia" panose="02040502050405020303" pitchFamily="18" charset="0"/>
              </a:rPr>
              <a:t> </a:t>
            </a:r>
          </a:p>
          <a:p>
            <a:pPr marL="0" indent="0" eaLnBrk="1" hangingPunct="1">
              <a:buFont typeface="Wingdings" pitchFamily="2" charset="2"/>
              <a:buNone/>
              <a:defRPr/>
            </a:pPr>
            <a:r>
              <a:rPr lang="en-US" sz="1400" kern="0" dirty="0" smtClean="0">
                <a:effectLst/>
                <a:latin typeface="Georgia" panose="02040502050405020303" pitchFamily="18" charset="0"/>
              </a:rPr>
              <a:t>Ralph@CipherHistory.com</a:t>
            </a:r>
          </a:p>
          <a:p>
            <a:pPr eaLnBrk="1" hangingPunct="1">
              <a:defRPr/>
            </a:pPr>
            <a:endParaRPr lang="en-US" sz="2000" kern="0" dirty="0" smtClean="0">
              <a:latin typeface="Garamond" pitchFamily="18" charset="0"/>
            </a:endParaRPr>
          </a:p>
          <a:p>
            <a:pPr eaLnBrk="1" hangingPunct="1">
              <a:defRPr/>
            </a:pPr>
            <a:endParaRPr lang="en-US" sz="2000" kern="0" dirty="0">
              <a:latin typeface="Garamond" pitchFamily="18" charset="0"/>
            </a:endParaRPr>
          </a:p>
        </p:txBody>
      </p:sp>
      <p:sp>
        <p:nvSpPr>
          <p:cNvPr id="19" name="TextBox 7"/>
          <p:cNvSpPr txBox="1">
            <a:spLocks noChangeArrowheads="1"/>
          </p:cNvSpPr>
          <p:nvPr/>
        </p:nvSpPr>
        <p:spPr bwMode="auto">
          <a:xfrm>
            <a:off x="7259638" y="7016750"/>
            <a:ext cx="2589212" cy="55403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a:latin typeface="Palatino Linotype" pitchFamily="18" charset="0"/>
              </a:rPr>
              <a:t>All images and cipher devices in this presentation are from the collection of CipherHistory.com, unless otherwise noted</a:t>
            </a:r>
          </a:p>
        </p:txBody>
      </p:sp>
      <p:sp>
        <p:nvSpPr>
          <p:cNvPr id="20" name="Rectangle 3"/>
          <p:cNvSpPr txBox="1">
            <a:spLocks noChangeArrowheads="1"/>
          </p:cNvSpPr>
          <p:nvPr/>
        </p:nvSpPr>
        <p:spPr>
          <a:xfrm>
            <a:off x="41276" y="2362200"/>
            <a:ext cx="10017124" cy="3505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algn="ctr" eaLnBrk="1" hangingPunct="1">
              <a:buFont typeface="Wingdings" pitchFamily="2" charset="2"/>
              <a:buNone/>
              <a:defRPr/>
            </a:pPr>
            <a:r>
              <a:rPr lang="en-US" sz="3200" kern="0" dirty="0" smtClean="0">
                <a:latin typeface="Georgia" panose="02040502050405020303" pitchFamily="18" charset="0"/>
              </a:rPr>
              <a:t> </a:t>
            </a:r>
          </a:p>
          <a:p>
            <a:pPr marL="0" indent="0" algn="ctr" eaLnBrk="1" hangingPunct="1">
              <a:spcBef>
                <a:spcPts val="600"/>
              </a:spcBef>
              <a:buNone/>
              <a:defRPr/>
            </a:pPr>
            <a:r>
              <a:rPr lang="en-US" sz="2800" kern="0" dirty="0">
                <a:effectLst/>
                <a:latin typeface="Georgia" panose="02040502050405020303" pitchFamily="18" charset="0"/>
              </a:rPr>
              <a:t>Mare Island Historic </a:t>
            </a:r>
            <a:r>
              <a:rPr lang="en-US" sz="2800" kern="0" dirty="0" smtClean="0">
                <a:effectLst/>
                <a:latin typeface="Georgia" panose="02040502050405020303" pitchFamily="18" charset="0"/>
              </a:rPr>
              <a:t>Park Foundation</a:t>
            </a:r>
          </a:p>
          <a:p>
            <a:pPr marL="0" indent="0" algn="ctr" eaLnBrk="1" hangingPunct="1">
              <a:spcBef>
                <a:spcPts val="600"/>
              </a:spcBef>
              <a:buNone/>
              <a:defRPr/>
            </a:pPr>
            <a:r>
              <a:rPr lang="en-US" sz="1600" kern="0" dirty="0" smtClean="0">
                <a:effectLst/>
                <a:latin typeface="Georgia" panose="02040502050405020303" pitchFamily="18" charset="0"/>
              </a:rPr>
              <a:t> </a:t>
            </a:r>
            <a:endParaRPr lang="en-US" sz="1600" kern="0" dirty="0">
              <a:effectLst/>
              <a:latin typeface="Georgia" panose="02040502050405020303" pitchFamily="18" charset="0"/>
            </a:endParaRPr>
          </a:p>
          <a:p>
            <a:pPr marL="0" indent="0" algn="ctr" eaLnBrk="1" hangingPunct="1">
              <a:spcBef>
                <a:spcPts val="600"/>
              </a:spcBef>
              <a:buNone/>
              <a:defRPr/>
            </a:pPr>
            <a:r>
              <a:rPr lang="en-US" sz="2800" kern="0" dirty="0" smtClean="0">
                <a:effectLst/>
                <a:latin typeface="Georgia" panose="02040502050405020303" pitchFamily="18" charset="0"/>
              </a:rPr>
              <a:t>St. Peter’s Chapel</a:t>
            </a:r>
          </a:p>
          <a:p>
            <a:pPr marL="0" indent="0" algn="ctr" eaLnBrk="1" hangingPunct="1">
              <a:spcBef>
                <a:spcPts val="600"/>
              </a:spcBef>
              <a:buNone/>
              <a:defRPr/>
            </a:pPr>
            <a:endParaRPr lang="en-US" sz="3200" kern="0" dirty="0" smtClean="0">
              <a:effectLst/>
              <a:latin typeface="Georgia" panose="02040502050405020303" pitchFamily="18" charset="0"/>
            </a:endParaRPr>
          </a:p>
          <a:p>
            <a:pPr marL="0" indent="0" algn="ctr" eaLnBrk="1" hangingPunct="1">
              <a:spcBef>
                <a:spcPts val="600"/>
              </a:spcBef>
              <a:buFont typeface="Wingdings" pitchFamily="2" charset="2"/>
              <a:buNone/>
              <a:defRPr/>
            </a:pPr>
            <a:r>
              <a:rPr lang="en-US" sz="1000" kern="0" dirty="0" smtClean="0">
                <a:effectLst/>
                <a:latin typeface="Georgia" panose="02040502050405020303" pitchFamily="18" charset="0"/>
              </a:rPr>
              <a:t> </a:t>
            </a:r>
          </a:p>
          <a:p>
            <a:pPr marL="0" indent="0" algn="ctr" eaLnBrk="1" hangingPunct="1">
              <a:spcBef>
                <a:spcPts val="600"/>
              </a:spcBef>
              <a:buFont typeface="Wingdings" pitchFamily="2" charset="2"/>
              <a:buNone/>
              <a:defRPr/>
            </a:pPr>
            <a:r>
              <a:rPr lang="en-US" sz="2000" kern="0" dirty="0" smtClean="0">
                <a:effectLst/>
                <a:latin typeface="Georgia" panose="02040502050405020303" pitchFamily="18" charset="0"/>
              </a:rPr>
              <a:t>August </a:t>
            </a:r>
            <a:r>
              <a:rPr lang="en-US" sz="2000" kern="0" dirty="0" smtClean="0">
                <a:effectLst/>
                <a:latin typeface="Palatino Linotype" panose="02040502050505030304" pitchFamily="18" charset="0"/>
              </a:rPr>
              <a:t>13, 2023</a:t>
            </a: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802" y="6522171"/>
            <a:ext cx="1826598" cy="107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50"/>
          <p:cNvSpPr>
            <a:spLocks noChangeArrowheads="1"/>
          </p:cNvSpPr>
          <p:nvPr/>
        </p:nvSpPr>
        <p:spPr bwMode="auto">
          <a:xfrm>
            <a:off x="8529638" y="4073525"/>
            <a:ext cx="92075" cy="46038"/>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39" name="Flowchart: Extract 311"/>
          <p:cNvSpPr>
            <a:spLocks noChangeArrowheads="1"/>
          </p:cNvSpPr>
          <p:nvPr/>
        </p:nvSpPr>
        <p:spPr bwMode="auto">
          <a:xfrm rot="10800000" flipV="1">
            <a:off x="9509125" y="4310063"/>
            <a:ext cx="168275" cy="176212"/>
          </a:xfrm>
          <a:prstGeom prst="flowChartExtract">
            <a:avLst/>
          </a:prstGeom>
          <a:solidFill>
            <a:schemeClr val="tx1"/>
          </a:solidFill>
          <a:ln w="9525" algn="ctr">
            <a:solidFill>
              <a:schemeClr val="tx1"/>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25" name="Rectangle 2"/>
          <p:cNvSpPr>
            <a:spLocks noGrp="1" noChangeArrowheads="1"/>
          </p:cNvSpPr>
          <p:nvPr>
            <p:ph type="title"/>
          </p:nvPr>
        </p:nvSpPr>
        <p:spPr>
          <a:xfrm>
            <a:off x="503238" y="146050"/>
            <a:ext cx="9220200" cy="533400"/>
          </a:xfrm>
        </p:spPr>
        <p:txBody>
          <a:bodyPr/>
          <a:lstStyle/>
          <a:p>
            <a:pPr>
              <a:defRPr/>
            </a:pPr>
            <a:r>
              <a:rPr lang="en-US" dirty="0" smtClean="0"/>
              <a:t>Enigma wiring - animated! </a:t>
            </a:r>
            <a:endParaRPr lang="en-US" dirty="0"/>
          </a:p>
        </p:txBody>
      </p:sp>
      <p:sp>
        <p:nvSpPr>
          <p:cNvPr id="1434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434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8D20902-887E-410A-8747-60D59A3E15BE}" type="slidenum">
              <a:rPr lang="en-US" altLang="en-US">
                <a:solidFill>
                  <a:srgbClr val="FFCC00"/>
                </a:solidFill>
                <a:latin typeface="Palatino Linotype" pitchFamily="18" charset="0"/>
              </a:rPr>
              <a:pPr eaLnBrk="1" hangingPunct="1"/>
              <a:t>10</a:t>
            </a:fld>
            <a:endParaRPr lang="en-US" altLang="en-US">
              <a:solidFill>
                <a:srgbClr val="FFCC00"/>
              </a:solidFill>
              <a:latin typeface="Palatino Linotype" pitchFamily="18" charset="0"/>
            </a:endParaRPr>
          </a:p>
        </p:txBody>
      </p:sp>
      <p:cxnSp>
        <p:nvCxnSpPr>
          <p:cNvPr id="14343" name="Straight Connector 800"/>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4" name="Line 299"/>
          <p:cNvSpPr>
            <a:spLocks noChangeShapeType="1"/>
          </p:cNvSpPr>
          <p:nvPr/>
        </p:nvSpPr>
        <p:spPr bwMode="auto">
          <a:xfrm flipH="1">
            <a:off x="5830888" y="4276725"/>
            <a:ext cx="0" cy="1412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45" name="AutoShape 296"/>
          <p:cNvSpPr>
            <a:spLocks noChangeAspect="1" noChangeArrowheads="1"/>
          </p:cNvSpPr>
          <p:nvPr/>
        </p:nvSpPr>
        <p:spPr bwMode="auto">
          <a:xfrm>
            <a:off x="5807075" y="4416425"/>
            <a:ext cx="49213" cy="50800"/>
          </a:xfrm>
          <a:prstGeom prst="flowChartConnector">
            <a:avLst/>
          </a:prstGeom>
          <a:solidFill>
            <a:schemeClr val="tx1"/>
          </a:solidFill>
          <a:ln w="25400">
            <a:solidFill>
              <a:schemeClr val="tx1"/>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346" name="Line 165"/>
          <p:cNvSpPr>
            <a:spLocks noChangeShapeType="1"/>
          </p:cNvSpPr>
          <p:nvPr/>
        </p:nvSpPr>
        <p:spPr bwMode="auto">
          <a:xfrm flipH="1" flipV="1">
            <a:off x="2097088" y="4273550"/>
            <a:ext cx="3811587" cy="79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4347" name="Group 700"/>
          <p:cNvGrpSpPr>
            <a:grpSpLocks/>
          </p:cNvGrpSpPr>
          <p:nvPr/>
        </p:nvGrpSpPr>
        <p:grpSpPr bwMode="auto">
          <a:xfrm>
            <a:off x="2414588" y="1639888"/>
            <a:ext cx="647700" cy="1036637"/>
            <a:chOff x="3406419" y="1426464"/>
            <a:chExt cx="589318" cy="914401"/>
          </a:xfrm>
        </p:grpSpPr>
        <p:sp>
          <p:nvSpPr>
            <p:cNvPr id="14950" name="Can 701"/>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33"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4"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5"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6"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7"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8"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9"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0"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1"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2"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3"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4"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5"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6"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7"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8"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9"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0"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1"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2"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3"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4"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5"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6"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7"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8"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48" name="Group 5"/>
          <p:cNvGrpSpPr>
            <a:grpSpLocks/>
          </p:cNvGrpSpPr>
          <p:nvPr/>
        </p:nvGrpSpPr>
        <p:grpSpPr bwMode="auto">
          <a:xfrm>
            <a:off x="3776663" y="1639888"/>
            <a:ext cx="647700" cy="1036637"/>
            <a:chOff x="3406419" y="1426464"/>
            <a:chExt cx="589318" cy="914401"/>
          </a:xfrm>
        </p:grpSpPr>
        <p:sp>
          <p:nvSpPr>
            <p:cNvPr id="14923" name="Can 533"/>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61"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2"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3"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4"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5"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6"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7"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8"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9"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0"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1"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2"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3"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4"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5"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6"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7"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8"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9"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0"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1"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2"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3"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4"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5"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6"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49" name="Group 672"/>
          <p:cNvGrpSpPr>
            <a:grpSpLocks/>
          </p:cNvGrpSpPr>
          <p:nvPr/>
        </p:nvGrpSpPr>
        <p:grpSpPr bwMode="auto">
          <a:xfrm>
            <a:off x="4799013" y="1639888"/>
            <a:ext cx="647700" cy="1036637"/>
            <a:chOff x="3406419" y="1426464"/>
            <a:chExt cx="589318" cy="914401"/>
          </a:xfrm>
        </p:grpSpPr>
        <p:sp>
          <p:nvSpPr>
            <p:cNvPr id="14896" name="Can 673"/>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89"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0"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1"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2"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3"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4"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5"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6"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7"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8"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9"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0"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1"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2"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3"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4"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5"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6"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7"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8"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9"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0"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1"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2"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3"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4"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50" name="Group 644"/>
          <p:cNvGrpSpPr>
            <a:grpSpLocks/>
          </p:cNvGrpSpPr>
          <p:nvPr/>
        </p:nvGrpSpPr>
        <p:grpSpPr bwMode="auto">
          <a:xfrm>
            <a:off x="5818188" y="1639888"/>
            <a:ext cx="649287" cy="1036637"/>
            <a:chOff x="3406419" y="1426464"/>
            <a:chExt cx="589318" cy="914401"/>
          </a:xfrm>
        </p:grpSpPr>
        <p:sp>
          <p:nvSpPr>
            <p:cNvPr id="14869" name="Can 645"/>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717"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8"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9"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0"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1"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2"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3"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4"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5"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6"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7"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8"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9"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0"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1"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2"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3"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4"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5"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6"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7"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8"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9"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0"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1"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2"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sp>
        <p:nvSpPr>
          <p:cNvPr id="14351" name="Line 156"/>
          <p:cNvSpPr>
            <a:spLocks noChangeShapeType="1"/>
          </p:cNvSpPr>
          <p:nvPr/>
        </p:nvSpPr>
        <p:spPr bwMode="auto">
          <a:xfrm flipH="1" flipV="1">
            <a:off x="3786188" y="2238375"/>
            <a:ext cx="598487" cy="10636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2" name="Line 156"/>
          <p:cNvSpPr>
            <a:spLocks noChangeShapeType="1"/>
          </p:cNvSpPr>
          <p:nvPr/>
        </p:nvSpPr>
        <p:spPr bwMode="auto">
          <a:xfrm flipH="1" flipV="1">
            <a:off x="3802063" y="2501900"/>
            <a:ext cx="441325" cy="58738"/>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3" name="Line 156"/>
          <p:cNvSpPr>
            <a:spLocks noChangeShapeType="1"/>
          </p:cNvSpPr>
          <p:nvPr/>
        </p:nvSpPr>
        <p:spPr bwMode="auto">
          <a:xfrm flipH="1">
            <a:off x="4806950" y="2343150"/>
            <a:ext cx="590550" cy="10001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4" name="Flowchart: Extract 305"/>
          <p:cNvSpPr>
            <a:spLocks noChangeArrowheads="1"/>
          </p:cNvSpPr>
          <p:nvPr/>
        </p:nvSpPr>
        <p:spPr bwMode="auto">
          <a:xfrm rot="5806643">
            <a:off x="3456781" y="238521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5" name="Rectangle 5"/>
          <p:cNvSpPr>
            <a:spLocks noChangeArrowheads="1"/>
          </p:cNvSpPr>
          <p:nvPr/>
        </p:nvSpPr>
        <p:spPr bwMode="auto">
          <a:xfrm>
            <a:off x="2019300" y="4710113"/>
            <a:ext cx="6034088" cy="1182687"/>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6" name="Rectangle 6"/>
          <p:cNvSpPr>
            <a:spLocks noChangeArrowheads="1"/>
          </p:cNvSpPr>
          <p:nvPr/>
        </p:nvSpPr>
        <p:spPr bwMode="auto">
          <a:xfrm>
            <a:off x="2019300" y="6053138"/>
            <a:ext cx="6034088" cy="1295400"/>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7" name="Rectangle 7"/>
          <p:cNvSpPr>
            <a:spLocks noChangeArrowheads="1"/>
          </p:cNvSpPr>
          <p:nvPr/>
        </p:nvSpPr>
        <p:spPr bwMode="auto">
          <a:xfrm>
            <a:off x="2019300" y="2990850"/>
            <a:ext cx="6034088" cy="1177925"/>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8" name="Text Box 8"/>
          <p:cNvSpPr txBox="1">
            <a:spLocks noChangeArrowheads="1"/>
          </p:cNvSpPr>
          <p:nvPr/>
        </p:nvSpPr>
        <p:spPr bwMode="auto">
          <a:xfrm>
            <a:off x="503238" y="3390900"/>
            <a:ext cx="1554162"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Light Panel </a:t>
            </a:r>
          </a:p>
        </p:txBody>
      </p:sp>
      <p:sp>
        <p:nvSpPr>
          <p:cNvPr id="14359" name="Text Box 9"/>
          <p:cNvSpPr txBox="1">
            <a:spLocks noChangeArrowheads="1"/>
          </p:cNvSpPr>
          <p:nvPr/>
        </p:nvSpPr>
        <p:spPr bwMode="auto">
          <a:xfrm>
            <a:off x="701675" y="5121275"/>
            <a:ext cx="1346200"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Keyboard</a:t>
            </a:r>
          </a:p>
        </p:txBody>
      </p:sp>
      <p:sp>
        <p:nvSpPr>
          <p:cNvPr id="14360" name="Text Box 16"/>
          <p:cNvSpPr txBox="1">
            <a:spLocks noChangeArrowheads="1"/>
          </p:cNvSpPr>
          <p:nvPr/>
        </p:nvSpPr>
        <p:spPr bwMode="auto">
          <a:xfrm>
            <a:off x="2235200" y="1335088"/>
            <a:ext cx="993775"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200" b="1"/>
              <a:t>Reflector</a:t>
            </a:r>
          </a:p>
        </p:txBody>
      </p:sp>
      <p:sp>
        <p:nvSpPr>
          <p:cNvPr id="14361" name="Text Box 17"/>
          <p:cNvSpPr txBox="1">
            <a:spLocks noChangeArrowheads="1"/>
          </p:cNvSpPr>
          <p:nvPr/>
        </p:nvSpPr>
        <p:spPr bwMode="auto">
          <a:xfrm>
            <a:off x="3786188" y="1143000"/>
            <a:ext cx="684212"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Left</a:t>
            </a:r>
          </a:p>
          <a:p>
            <a:pPr algn="ctr" eaLnBrk="1" hangingPunct="1"/>
            <a:r>
              <a:rPr lang="en-US" altLang="en-US" sz="1200" b="1"/>
              <a:t>Rotor</a:t>
            </a:r>
          </a:p>
        </p:txBody>
      </p:sp>
      <p:sp>
        <p:nvSpPr>
          <p:cNvPr id="14362" name="Text Box 18"/>
          <p:cNvSpPr txBox="1">
            <a:spLocks noChangeArrowheads="1"/>
          </p:cNvSpPr>
          <p:nvPr/>
        </p:nvSpPr>
        <p:spPr bwMode="auto">
          <a:xfrm>
            <a:off x="4764088" y="1143000"/>
            <a:ext cx="7747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Middle</a:t>
            </a:r>
          </a:p>
          <a:p>
            <a:pPr algn="ctr" eaLnBrk="1" hangingPunct="1"/>
            <a:r>
              <a:rPr lang="en-US" altLang="en-US" sz="1200" b="1"/>
              <a:t>Rotor</a:t>
            </a:r>
          </a:p>
        </p:txBody>
      </p:sp>
      <p:sp>
        <p:nvSpPr>
          <p:cNvPr id="14363" name="Text Box 19"/>
          <p:cNvSpPr txBox="1">
            <a:spLocks noChangeArrowheads="1"/>
          </p:cNvSpPr>
          <p:nvPr/>
        </p:nvSpPr>
        <p:spPr bwMode="auto">
          <a:xfrm>
            <a:off x="5808663" y="1143000"/>
            <a:ext cx="684212"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Right</a:t>
            </a:r>
          </a:p>
          <a:p>
            <a:pPr algn="ctr" eaLnBrk="1" hangingPunct="1"/>
            <a:r>
              <a:rPr lang="en-US" altLang="en-US" sz="1200" b="1"/>
              <a:t>Rotor</a:t>
            </a:r>
          </a:p>
        </p:txBody>
      </p:sp>
      <p:sp>
        <p:nvSpPr>
          <p:cNvPr id="14364" name="Text Box 20"/>
          <p:cNvSpPr txBox="1">
            <a:spLocks noChangeArrowheads="1"/>
          </p:cNvSpPr>
          <p:nvPr/>
        </p:nvSpPr>
        <p:spPr bwMode="auto">
          <a:xfrm>
            <a:off x="6959600" y="1143000"/>
            <a:ext cx="6842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Entry</a:t>
            </a:r>
          </a:p>
          <a:p>
            <a:pPr algn="ctr" eaLnBrk="1" hangingPunct="1"/>
            <a:r>
              <a:rPr lang="en-US" altLang="en-US" sz="1200" b="1"/>
              <a:t>Drum</a:t>
            </a:r>
          </a:p>
        </p:txBody>
      </p:sp>
      <p:sp>
        <p:nvSpPr>
          <p:cNvPr id="14365" name="AutoShape 21"/>
          <p:cNvSpPr>
            <a:spLocks noChangeAspect="1" noChangeArrowheads="1"/>
          </p:cNvSpPr>
          <p:nvPr/>
        </p:nvSpPr>
        <p:spPr bwMode="auto">
          <a:xfrm>
            <a:off x="2859088"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6" name="AutoShape 22"/>
          <p:cNvSpPr>
            <a:spLocks noChangeAspect="1" noChangeArrowheads="1"/>
          </p:cNvSpPr>
          <p:nvPr/>
        </p:nvSpPr>
        <p:spPr bwMode="auto">
          <a:xfrm>
            <a:off x="3529013"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7" name="AutoShape 23"/>
          <p:cNvSpPr>
            <a:spLocks noChangeAspect="1" noChangeArrowheads="1"/>
          </p:cNvSpPr>
          <p:nvPr/>
        </p:nvSpPr>
        <p:spPr bwMode="auto">
          <a:xfrm>
            <a:off x="4200525"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8" name="AutoShape 24"/>
          <p:cNvSpPr>
            <a:spLocks noChangeAspect="1" noChangeArrowheads="1"/>
          </p:cNvSpPr>
          <p:nvPr/>
        </p:nvSpPr>
        <p:spPr bwMode="auto">
          <a:xfrm>
            <a:off x="4870450"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9" name="AutoShape 25"/>
          <p:cNvSpPr>
            <a:spLocks noChangeAspect="1" noChangeArrowheads="1"/>
          </p:cNvSpPr>
          <p:nvPr/>
        </p:nvSpPr>
        <p:spPr bwMode="auto">
          <a:xfrm>
            <a:off x="5540375" y="3776663"/>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0" name="AutoShape 26"/>
          <p:cNvSpPr>
            <a:spLocks noChangeAspect="1" noChangeArrowheads="1"/>
          </p:cNvSpPr>
          <p:nvPr/>
        </p:nvSpPr>
        <p:spPr bwMode="auto">
          <a:xfrm>
            <a:off x="6211888"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1" name="AutoShape 27"/>
          <p:cNvSpPr>
            <a:spLocks noChangeAspect="1" noChangeArrowheads="1"/>
          </p:cNvSpPr>
          <p:nvPr/>
        </p:nvSpPr>
        <p:spPr bwMode="auto">
          <a:xfrm>
            <a:off x="6881813"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2" name="AutoShape 28"/>
          <p:cNvSpPr>
            <a:spLocks noChangeAspect="1" noChangeArrowheads="1"/>
          </p:cNvSpPr>
          <p:nvPr/>
        </p:nvSpPr>
        <p:spPr bwMode="auto">
          <a:xfrm>
            <a:off x="7553325"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3" name="AutoShape 29"/>
          <p:cNvSpPr>
            <a:spLocks noChangeAspect="1" noChangeArrowheads="1"/>
          </p:cNvSpPr>
          <p:nvPr/>
        </p:nvSpPr>
        <p:spPr bwMode="auto">
          <a:xfrm>
            <a:off x="2187575" y="3086100"/>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4" name="AutoShape 30"/>
          <p:cNvSpPr>
            <a:spLocks noChangeAspect="1" noChangeArrowheads="1"/>
          </p:cNvSpPr>
          <p:nvPr/>
        </p:nvSpPr>
        <p:spPr bwMode="auto">
          <a:xfrm>
            <a:off x="2859088"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5" name="AutoShape 31"/>
          <p:cNvSpPr>
            <a:spLocks noChangeAspect="1" noChangeArrowheads="1"/>
          </p:cNvSpPr>
          <p:nvPr/>
        </p:nvSpPr>
        <p:spPr bwMode="auto">
          <a:xfrm>
            <a:off x="3529013"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6" name="AutoShape 32"/>
          <p:cNvSpPr>
            <a:spLocks noChangeAspect="1" noChangeArrowheads="1"/>
          </p:cNvSpPr>
          <p:nvPr/>
        </p:nvSpPr>
        <p:spPr bwMode="auto">
          <a:xfrm>
            <a:off x="4200525"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7" name="AutoShape 33"/>
          <p:cNvSpPr>
            <a:spLocks noChangeAspect="1" noChangeArrowheads="1"/>
          </p:cNvSpPr>
          <p:nvPr/>
        </p:nvSpPr>
        <p:spPr bwMode="auto">
          <a:xfrm>
            <a:off x="4870450"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8" name="AutoShape 34"/>
          <p:cNvSpPr>
            <a:spLocks noChangeAspect="1" noChangeArrowheads="1"/>
          </p:cNvSpPr>
          <p:nvPr/>
        </p:nvSpPr>
        <p:spPr bwMode="auto">
          <a:xfrm>
            <a:off x="5540375" y="3086100"/>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9" name="AutoShape 35"/>
          <p:cNvSpPr>
            <a:spLocks noChangeAspect="1" noChangeArrowheads="1"/>
          </p:cNvSpPr>
          <p:nvPr/>
        </p:nvSpPr>
        <p:spPr bwMode="auto">
          <a:xfrm>
            <a:off x="6211888"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0" name="AutoShape 36"/>
          <p:cNvSpPr>
            <a:spLocks noChangeAspect="1" noChangeArrowheads="1"/>
          </p:cNvSpPr>
          <p:nvPr/>
        </p:nvSpPr>
        <p:spPr bwMode="auto">
          <a:xfrm>
            <a:off x="6881813"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1" name="AutoShape 37"/>
          <p:cNvSpPr>
            <a:spLocks noChangeAspect="1" noChangeArrowheads="1"/>
          </p:cNvSpPr>
          <p:nvPr/>
        </p:nvSpPr>
        <p:spPr bwMode="auto">
          <a:xfrm>
            <a:off x="7553325"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2" name="AutoShape 38"/>
          <p:cNvSpPr>
            <a:spLocks noChangeAspect="1" noChangeArrowheads="1"/>
          </p:cNvSpPr>
          <p:nvPr/>
        </p:nvSpPr>
        <p:spPr bwMode="auto">
          <a:xfrm>
            <a:off x="2185988" y="3773488"/>
            <a:ext cx="303212"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3" name="AutoShape 39"/>
          <p:cNvSpPr>
            <a:spLocks noChangeAspect="1" noChangeArrowheads="1"/>
          </p:cNvSpPr>
          <p:nvPr/>
        </p:nvSpPr>
        <p:spPr bwMode="auto">
          <a:xfrm>
            <a:off x="3194050"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4" name="AutoShape 40"/>
          <p:cNvSpPr>
            <a:spLocks noChangeAspect="1" noChangeArrowheads="1"/>
          </p:cNvSpPr>
          <p:nvPr/>
        </p:nvSpPr>
        <p:spPr bwMode="auto">
          <a:xfrm>
            <a:off x="3863975" y="3432175"/>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5" name="AutoShape 41"/>
          <p:cNvSpPr>
            <a:spLocks noChangeAspect="1" noChangeArrowheads="1"/>
          </p:cNvSpPr>
          <p:nvPr/>
        </p:nvSpPr>
        <p:spPr bwMode="auto">
          <a:xfrm>
            <a:off x="4535488"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6" name="AutoShape 42"/>
          <p:cNvSpPr>
            <a:spLocks noChangeAspect="1" noChangeArrowheads="1"/>
          </p:cNvSpPr>
          <p:nvPr/>
        </p:nvSpPr>
        <p:spPr bwMode="auto">
          <a:xfrm>
            <a:off x="5205413"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7" name="AutoShape 44"/>
          <p:cNvSpPr>
            <a:spLocks noChangeAspect="1" noChangeArrowheads="1"/>
          </p:cNvSpPr>
          <p:nvPr/>
        </p:nvSpPr>
        <p:spPr bwMode="auto">
          <a:xfrm>
            <a:off x="6546850"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8" name="AutoShape 45"/>
          <p:cNvSpPr>
            <a:spLocks noChangeAspect="1" noChangeArrowheads="1"/>
          </p:cNvSpPr>
          <p:nvPr/>
        </p:nvSpPr>
        <p:spPr bwMode="auto">
          <a:xfrm>
            <a:off x="7216775" y="3432175"/>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9" name="Text Box 46"/>
          <p:cNvSpPr txBox="1">
            <a:spLocks noChangeAspect="1" noChangeArrowheads="1"/>
          </p:cNvSpPr>
          <p:nvPr/>
        </p:nvSpPr>
        <p:spPr bwMode="auto">
          <a:xfrm>
            <a:off x="2144713" y="3054350"/>
            <a:ext cx="3825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Q</a:t>
            </a:r>
          </a:p>
        </p:txBody>
      </p:sp>
      <p:sp>
        <p:nvSpPr>
          <p:cNvPr id="14390" name="Text Box 47"/>
          <p:cNvSpPr txBox="1">
            <a:spLocks noChangeAspect="1" noChangeArrowheads="1"/>
          </p:cNvSpPr>
          <p:nvPr/>
        </p:nvSpPr>
        <p:spPr bwMode="auto">
          <a:xfrm>
            <a:off x="279558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W</a:t>
            </a:r>
          </a:p>
        </p:txBody>
      </p:sp>
      <p:sp>
        <p:nvSpPr>
          <p:cNvPr id="14391" name="Text Box 48"/>
          <p:cNvSpPr txBox="1">
            <a:spLocks noChangeAspect="1" noChangeArrowheads="1"/>
          </p:cNvSpPr>
          <p:nvPr/>
        </p:nvSpPr>
        <p:spPr bwMode="auto">
          <a:xfrm>
            <a:off x="350678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E</a:t>
            </a:r>
          </a:p>
        </p:txBody>
      </p:sp>
      <p:sp>
        <p:nvSpPr>
          <p:cNvPr id="14392" name="Text Box 49"/>
          <p:cNvSpPr txBox="1">
            <a:spLocks noChangeAspect="1" noChangeArrowheads="1"/>
          </p:cNvSpPr>
          <p:nvPr/>
        </p:nvSpPr>
        <p:spPr bwMode="auto">
          <a:xfrm>
            <a:off x="417353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R</a:t>
            </a:r>
          </a:p>
        </p:txBody>
      </p:sp>
      <p:sp>
        <p:nvSpPr>
          <p:cNvPr id="14393" name="Text Box 50"/>
          <p:cNvSpPr txBox="1">
            <a:spLocks noChangeAspect="1" noChangeArrowheads="1"/>
          </p:cNvSpPr>
          <p:nvPr/>
        </p:nvSpPr>
        <p:spPr bwMode="auto">
          <a:xfrm>
            <a:off x="4843463"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T</a:t>
            </a:r>
          </a:p>
        </p:txBody>
      </p:sp>
      <p:sp>
        <p:nvSpPr>
          <p:cNvPr id="14394" name="Text Box 51"/>
          <p:cNvSpPr txBox="1">
            <a:spLocks noChangeAspect="1" noChangeArrowheads="1"/>
          </p:cNvSpPr>
          <p:nvPr/>
        </p:nvSpPr>
        <p:spPr bwMode="auto">
          <a:xfrm>
            <a:off x="5521325" y="3068638"/>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Z</a:t>
            </a:r>
          </a:p>
        </p:txBody>
      </p:sp>
      <p:sp>
        <p:nvSpPr>
          <p:cNvPr id="14395" name="Text Box 52"/>
          <p:cNvSpPr txBox="1">
            <a:spLocks noChangeAspect="1" noChangeArrowheads="1"/>
          </p:cNvSpPr>
          <p:nvPr/>
        </p:nvSpPr>
        <p:spPr bwMode="auto">
          <a:xfrm>
            <a:off x="6875463"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I</a:t>
            </a:r>
          </a:p>
        </p:txBody>
      </p:sp>
      <p:sp>
        <p:nvSpPr>
          <p:cNvPr id="14396" name="Text Box 53"/>
          <p:cNvSpPr txBox="1">
            <a:spLocks noChangeAspect="1" noChangeArrowheads="1"/>
          </p:cNvSpPr>
          <p:nvPr/>
        </p:nvSpPr>
        <p:spPr bwMode="auto">
          <a:xfrm>
            <a:off x="7513638" y="3060700"/>
            <a:ext cx="3825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O</a:t>
            </a:r>
          </a:p>
        </p:txBody>
      </p:sp>
      <p:sp>
        <p:nvSpPr>
          <p:cNvPr id="14397" name="Text Box 54"/>
          <p:cNvSpPr txBox="1">
            <a:spLocks noChangeAspect="1" noChangeArrowheads="1"/>
          </p:cNvSpPr>
          <p:nvPr/>
        </p:nvSpPr>
        <p:spPr bwMode="auto">
          <a:xfrm>
            <a:off x="618013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U </a:t>
            </a:r>
          </a:p>
        </p:txBody>
      </p:sp>
      <p:sp>
        <p:nvSpPr>
          <p:cNvPr id="14398" name="Text Box 55"/>
          <p:cNvSpPr txBox="1">
            <a:spLocks noChangeAspect="1" noChangeArrowheads="1"/>
          </p:cNvSpPr>
          <p:nvPr/>
        </p:nvSpPr>
        <p:spPr bwMode="auto">
          <a:xfrm>
            <a:off x="2830513" y="37576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Y</a:t>
            </a:r>
          </a:p>
        </p:txBody>
      </p:sp>
      <p:sp>
        <p:nvSpPr>
          <p:cNvPr id="20540" name="Text Box 56"/>
          <p:cNvSpPr txBox="1">
            <a:spLocks noChangeAspect="1" noChangeArrowheads="1"/>
          </p:cNvSpPr>
          <p:nvPr/>
        </p:nvSpPr>
        <p:spPr bwMode="auto">
          <a:xfrm>
            <a:off x="350361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sz="1600" dirty="0">
                <a:solidFill>
                  <a:schemeClr val="accent4">
                    <a:lumMod val="10000"/>
                  </a:schemeClr>
                </a:solidFill>
                <a:latin typeface="Verdana" pitchFamily="34" charset="0"/>
                <a:cs typeface="Arial" pitchFamily="34" charset="0"/>
              </a:rPr>
              <a:t>X</a:t>
            </a:r>
          </a:p>
        </p:txBody>
      </p:sp>
      <p:sp>
        <p:nvSpPr>
          <p:cNvPr id="14400" name="Text Box 57"/>
          <p:cNvSpPr txBox="1">
            <a:spLocks noChangeAspect="1" noChangeArrowheads="1"/>
          </p:cNvSpPr>
          <p:nvPr/>
        </p:nvSpPr>
        <p:spPr bwMode="auto">
          <a:xfrm>
            <a:off x="4164013" y="37544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C</a:t>
            </a:r>
          </a:p>
        </p:txBody>
      </p:sp>
      <p:sp>
        <p:nvSpPr>
          <p:cNvPr id="14401" name="Text Box 58"/>
          <p:cNvSpPr txBox="1">
            <a:spLocks noChangeAspect="1" noChangeArrowheads="1"/>
          </p:cNvSpPr>
          <p:nvPr/>
        </p:nvSpPr>
        <p:spPr bwMode="auto">
          <a:xfrm>
            <a:off x="484346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V</a:t>
            </a:r>
          </a:p>
        </p:txBody>
      </p:sp>
      <p:sp>
        <p:nvSpPr>
          <p:cNvPr id="14402" name="Text Box 59"/>
          <p:cNvSpPr txBox="1">
            <a:spLocks noChangeAspect="1" noChangeArrowheads="1"/>
          </p:cNvSpPr>
          <p:nvPr/>
        </p:nvSpPr>
        <p:spPr bwMode="auto">
          <a:xfrm>
            <a:off x="5521325" y="3756025"/>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B</a:t>
            </a:r>
          </a:p>
        </p:txBody>
      </p:sp>
      <p:sp>
        <p:nvSpPr>
          <p:cNvPr id="14403" name="Text Box 60"/>
          <p:cNvSpPr txBox="1">
            <a:spLocks noChangeAspect="1" noChangeArrowheads="1"/>
          </p:cNvSpPr>
          <p:nvPr/>
        </p:nvSpPr>
        <p:spPr bwMode="auto">
          <a:xfrm>
            <a:off x="6835775" y="3752850"/>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M</a:t>
            </a:r>
          </a:p>
        </p:txBody>
      </p:sp>
      <p:sp>
        <p:nvSpPr>
          <p:cNvPr id="14404" name="Text Box 61"/>
          <p:cNvSpPr txBox="1">
            <a:spLocks noChangeAspect="1" noChangeArrowheads="1"/>
          </p:cNvSpPr>
          <p:nvPr/>
        </p:nvSpPr>
        <p:spPr bwMode="auto">
          <a:xfrm>
            <a:off x="7512050" y="3752850"/>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L</a:t>
            </a:r>
          </a:p>
        </p:txBody>
      </p:sp>
      <p:sp>
        <p:nvSpPr>
          <p:cNvPr id="14405" name="Text Box 62"/>
          <p:cNvSpPr txBox="1">
            <a:spLocks noChangeAspect="1" noChangeArrowheads="1"/>
          </p:cNvSpPr>
          <p:nvPr/>
        </p:nvSpPr>
        <p:spPr bwMode="auto">
          <a:xfrm>
            <a:off x="617696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N</a:t>
            </a:r>
          </a:p>
        </p:txBody>
      </p:sp>
      <p:sp>
        <p:nvSpPr>
          <p:cNvPr id="14406" name="Text Box 63"/>
          <p:cNvSpPr txBox="1">
            <a:spLocks noChangeAspect="1" noChangeArrowheads="1"/>
          </p:cNvSpPr>
          <p:nvPr/>
        </p:nvSpPr>
        <p:spPr bwMode="auto">
          <a:xfrm>
            <a:off x="3170238" y="340360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S</a:t>
            </a:r>
          </a:p>
        </p:txBody>
      </p:sp>
      <p:sp>
        <p:nvSpPr>
          <p:cNvPr id="14407" name="Text Box 64"/>
          <p:cNvSpPr txBox="1">
            <a:spLocks noChangeAspect="1" noChangeArrowheads="1"/>
          </p:cNvSpPr>
          <p:nvPr/>
        </p:nvSpPr>
        <p:spPr bwMode="auto">
          <a:xfrm>
            <a:off x="3840163" y="34147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D</a:t>
            </a:r>
          </a:p>
        </p:txBody>
      </p:sp>
      <p:sp>
        <p:nvSpPr>
          <p:cNvPr id="14408" name="Text Box 65"/>
          <p:cNvSpPr txBox="1">
            <a:spLocks noChangeAspect="1" noChangeArrowheads="1"/>
          </p:cNvSpPr>
          <p:nvPr/>
        </p:nvSpPr>
        <p:spPr bwMode="auto">
          <a:xfrm>
            <a:off x="45243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F</a:t>
            </a:r>
          </a:p>
        </p:txBody>
      </p:sp>
      <p:sp>
        <p:nvSpPr>
          <p:cNvPr id="14409" name="Text Box 66"/>
          <p:cNvSpPr txBox="1">
            <a:spLocks noChangeAspect="1" noChangeArrowheads="1"/>
          </p:cNvSpPr>
          <p:nvPr/>
        </p:nvSpPr>
        <p:spPr bwMode="auto">
          <a:xfrm>
            <a:off x="5173663" y="34147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G </a:t>
            </a:r>
          </a:p>
        </p:txBody>
      </p:sp>
      <p:sp>
        <p:nvSpPr>
          <p:cNvPr id="14410" name="Text Box 68"/>
          <p:cNvSpPr txBox="1">
            <a:spLocks noChangeAspect="1" noChangeArrowheads="1"/>
          </p:cNvSpPr>
          <p:nvPr/>
        </p:nvSpPr>
        <p:spPr bwMode="auto">
          <a:xfrm>
            <a:off x="71913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K</a:t>
            </a:r>
          </a:p>
        </p:txBody>
      </p:sp>
      <p:sp>
        <p:nvSpPr>
          <p:cNvPr id="14411" name="Text Box 69"/>
          <p:cNvSpPr txBox="1">
            <a:spLocks noChangeAspect="1" noChangeArrowheads="1"/>
          </p:cNvSpPr>
          <p:nvPr/>
        </p:nvSpPr>
        <p:spPr bwMode="auto">
          <a:xfrm>
            <a:off x="65436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J</a:t>
            </a:r>
          </a:p>
        </p:txBody>
      </p:sp>
      <p:sp>
        <p:nvSpPr>
          <p:cNvPr id="14412" name="AutoShape 70"/>
          <p:cNvSpPr>
            <a:spLocks noChangeAspect="1" noChangeArrowheads="1"/>
          </p:cNvSpPr>
          <p:nvPr/>
        </p:nvSpPr>
        <p:spPr bwMode="auto">
          <a:xfrm>
            <a:off x="2125663"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3" name="AutoShape 71"/>
          <p:cNvSpPr>
            <a:spLocks noChangeAspect="1" noChangeArrowheads="1"/>
          </p:cNvSpPr>
          <p:nvPr/>
        </p:nvSpPr>
        <p:spPr bwMode="auto">
          <a:xfrm>
            <a:off x="2795588" y="48371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4" name="AutoShape 72"/>
          <p:cNvSpPr>
            <a:spLocks noChangeAspect="1" noChangeArrowheads="1"/>
          </p:cNvSpPr>
          <p:nvPr/>
        </p:nvSpPr>
        <p:spPr bwMode="auto">
          <a:xfrm>
            <a:off x="3467100"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5" name="AutoShape 73"/>
          <p:cNvSpPr>
            <a:spLocks noChangeAspect="1" noChangeArrowheads="1"/>
          </p:cNvSpPr>
          <p:nvPr/>
        </p:nvSpPr>
        <p:spPr bwMode="auto">
          <a:xfrm>
            <a:off x="4137025"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6" name="AutoShape 74"/>
          <p:cNvSpPr>
            <a:spLocks noChangeAspect="1" noChangeArrowheads="1"/>
          </p:cNvSpPr>
          <p:nvPr/>
        </p:nvSpPr>
        <p:spPr bwMode="auto">
          <a:xfrm>
            <a:off x="4806950" y="4837113"/>
            <a:ext cx="461963"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7" name="AutoShape 75"/>
          <p:cNvSpPr>
            <a:spLocks noChangeAspect="1" noChangeArrowheads="1"/>
          </p:cNvSpPr>
          <p:nvPr/>
        </p:nvSpPr>
        <p:spPr bwMode="auto">
          <a:xfrm>
            <a:off x="5478463"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8" name="AutoShape 77"/>
          <p:cNvSpPr>
            <a:spLocks noChangeAspect="1" noChangeArrowheads="1"/>
          </p:cNvSpPr>
          <p:nvPr/>
        </p:nvSpPr>
        <p:spPr bwMode="auto">
          <a:xfrm>
            <a:off x="6819900"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9" name="AutoShape 78"/>
          <p:cNvSpPr>
            <a:spLocks noChangeAspect="1" noChangeArrowheads="1"/>
          </p:cNvSpPr>
          <p:nvPr/>
        </p:nvSpPr>
        <p:spPr bwMode="auto">
          <a:xfrm>
            <a:off x="7489825"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0" name="AutoShape 79"/>
          <p:cNvSpPr>
            <a:spLocks noChangeAspect="1" noChangeArrowheads="1"/>
          </p:cNvSpPr>
          <p:nvPr/>
        </p:nvSpPr>
        <p:spPr bwMode="auto">
          <a:xfrm>
            <a:off x="2125663"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1" name="AutoShape 80"/>
          <p:cNvSpPr>
            <a:spLocks noChangeAspect="1" noChangeArrowheads="1"/>
          </p:cNvSpPr>
          <p:nvPr/>
        </p:nvSpPr>
        <p:spPr bwMode="auto">
          <a:xfrm>
            <a:off x="2795588" y="5527675"/>
            <a:ext cx="461962"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2" name="AutoShape 81"/>
          <p:cNvSpPr>
            <a:spLocks noChangeAspect="1" noChangeArrowheads="1"/>
          </p:cNvSpPr>
          <p:nvPr/>
        </p:nvSpPr>
        <p:spPr bwMode="auto">
          <a:xfrm>
            <a:off x="3467100"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3" name="AutoShape 82"/>
          <p:cNvSpPr>
            <a:spLocks noChangeAspect="1" noChangeArrowheads="1"/>
          </p:cNvSpPr>
          <p:nvPr/>
        </p:nvSpPr>
        <p:spPr bwMode="auto">
          <a:xfrm>
            <a:off x="4137025"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4" name="AutoShape 83"/>
          <p:cNvSpPr>
            <a:spLocks noChangeAspect="1" noChangeArrowheads="1"/>
          </p:cNvSpPr>
          <p:nvPr/>
        </p:nvSpPr>
        <p:spPr bwMode="auto">
          <a:xfrm>
            <a:off x="4806950" y="5527675"/>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5" name="AutoShape 84"/>
          <p:cNvSpPr>
            <a:spLocks noChangeAspect="1" noChangeArrowheads="1"/>
          </p:cNvSpPr>
          <p:nvPr/>
        </p:nvSpPr>
        <p:spPr bwMode="auto">
          <a:xfrm>
            <a:off x="5478463"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6" name="AutoShape 85"/>
          <p:cNvSpPr>
            <a:spLocks noChangeAspect="1" noChangeArrowheads="1"/>
          </p:cNvSpPr>
          <p:nvPr/>
        </p:nvSpPr>
        <p:spPr bwMode="auto">
          <a:xfrm>
            <a:off x="6819900"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7" name="AutoShape 86"/>
          <p:cNvSpPr>
            <a:spLocks noChangeAspect="1" noChangeArrowheads="1"/>
          </p:cNvSpPr>
          <p:nvPr/>
        </p:nvSpPr>
        <p:spPr bwMode="auto">
          <a:xfrm>
            <a:off x="7489825"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8" name="AutoShape 88"/>
          <p:cNvSpPr>
            <a:spLocks noChangeAspect="1" noChangeArrowheads="1"/>
          </p:cNvSpPr>
          <p:nvPr/>
        </p:nvSpPr>
        <p:spPr bwMode="auto">
          <a:xfrm>
            <a:off x="3130550" y="5181600"/>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9" name="AutoShape 89"/>
          <p:cNvSpPr>
            <a:spLocks noChangeAspect="1" noChangeArrowheads="1"/>
          </p:cNvSpPr>
          <p:nvPr/>
        </p:nvSpPr>
        <p:spPr bwMode="auto">
          <a:xfrm>
            <a:off x="3802063"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0" name="AutoShape 90"/>
          <p:cNvSpPr>
            <a:spLocks noChangeAspect="1" noChangeArrowheads="1"/>
          </p:cNvSpPr>
          <p:nvPr/>
        </p:nvSpPr>
        <p:spPr bwMode="auto">
          <a:xfrm>
            <a:off x="4471988" y="5181600"/>
            <a:ext cx="461962"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1" name="AutoShape 91"/>
          <p:cNvSpPr>
            <a:spLocks noChangeAspect="1" noChangeArrowheads="1"/>
          </p:cNvSpPr>
          <p:nvPr/>
        </p:nvSpPr>
        <p:spPr bwMode="auto">
          <a:xfrm>
            <a:off x="5143500"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2" name="AutoShape 92"/>
          <p:cNvSpPr>
            <a:spLocks noChangeAspect="1" noChangeArrowheads="1"/>
          </p:cNvSpPr>
          <p:nvPr/>
        </p:nvSpPr>
        <p:spPr bwMode="auto">
          <a:xfrm>
            <a:off x="6483350" y="5181600"/>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3" name="AutoShape 93"/>
          <p:cNvSpPr>
            <a:spLocks noChangeAspect="1" noChangeArrowheads="1"/>
          </p:cNvSpPr>
          <p:nvPr/>
        </p:nvSpPr>
        <p:spPr bwMode="auto">
          <a:xfrm>
            <a:off x="7154863"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4" name="Text Box 94"/>
          <p:cNvSpPr txBox="1">
            <a:spLocks noChangeAspect="1" noChangeArrowheads="1"/>
          </p:cNvSpPr>
          <p:nvPr/>
        </p:nvSpPr>
        <p:spPr bwMode="auto">
          <a:xfrm>
            <a:off x="2176463" y="479901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Q</a:t>
            </a:r>
          </a:p>
        </p:txBody>
      </p:sp>
      <p:sp>
        <p:nvSpPr>
          <p:cNvPr id="14435" name="Text Box 95"/>
          <p:cNvSpPr txBox="1">
            <a:spLocks noChangeAspect="1" noChangeArrowheads="1"/>
          </p:cNvSpPr>
          <p:nvPr/>
        </p:nvSpPr>
        <p:spPr bwMode="auto">
          <a:xfrm>
            <a:off x="28162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W</a:t>
            </a:r>
          </a:p>
        </p:txBody>
      </p:sp>
      <p:sp>
        <p:nvSpPr>
          <p:cNvPr id="14436" name="Text Box 96"/>
          <p:cNvSpPr txBox="1">
            <a:spLocks noChangeAspect="1" noChangeArrowheads="1"/>
          </p:cNvSpPr>
          <p:nvPr/>
        </p:nvSpPr>
        <p:spPr bwMode="auto">
          <a:xfrm>
            <a:off x="352107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E</a:t>
            </a:r>
          </a:p>
        </p:txBody>
      </p:sp>
      <p:sp>
        <p:nvSpPr>
          <p:cNvPr id="14437" name="Text Box 97"/>
          <p:cNvSpPr txBox="1">
            <a:spLocks noChangeAspect="1" noChangeArrowheads="1"/>
          </p:cNvSpPr>
          <p:nvPr/>
        </p:nvSpPr>
        <p:spPr bwMode="auto">
          <a:xfrm>
            <a:off x="41878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R</a:t>
            </a:r>
          </a:p>
        </p:txBody>
      </p:sp>
      <p:sp>
        <p:nvSpPr>
          <p:cNvPr id="14438" name="Text Box 98"/>
          <p:cNvSpPr txBox="1">
            <a:spLocks noChangeAspect="1" noChangeArrowheads="1"/>
          </p:cNvSpPr>
          <p:nvPr/>
        </p:nvSpPr>
        <p:spPr bwMode="auto">
          <a:xfrm>
            <a:off x="4857750"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T</a:t>
            </a:r>
          </a:p>
        </p:txBody>
      </p:sp>
      <p:sp>
        <p:nvSpPr>
          <p:cNvPr id="14439" name="Text Box 99"/>
          <p:cNvSpPr txBox="1">
            <a:spLocks noChangeAspect="1" noChangeArrowheads="1"/>
          </p:cNvSpPr>
          <p:nvPr/>
        </p:nvSpPr>
        <p:spPr bwMode="auto">
          <a:xfrm>
            <a:off x="5529263"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Z</a:t>
            </a:r>
          </a:p>
        </p:txBody>
      </p:sp>
      <p:sp>
        <p:nvSpPr>
          <p:cNvPr id="14440" name="Text Box 100"/>
          <p:cNvSpPr txBox="1">
            <a:spLocks noChangeAspect="1" noChangeArrowheads="1"/>
          </p:cNvSpPr>
          <p:nvPr/>
        </p:nvSpPr>
        <p:spPr bwMode="auto">
          <a:xfrm>
            <a:off x="6889750"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I</a:t>
            </a:r>
          </a:p>
        </p:txBody>
      </p:sp>
      <p:sp>
        <p:nvSpPr>
          <p:cNvPr id="14441" name="Text Box 101"/>
          <p:cNvSpPr txBox="1">
            <a:spLocks noChangeAspect="1" noChangeArrowheads="1"/>
          </p:cNvSpPr>
          <p:nvPr/>
        </p:nvSpPr>
        <p:spPr bwMode="auto">
          <a:xfrm>
            <a:off x="75406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O</a:t>
            </a:r>
          </a:p>
        </p:txBody>
      </p:sp>
      <p:sp>
        <p:nvSpPr>
          <p:cNvPr id="14442" name="Text Box 103"/>
          <p:cNvSpPr txBox="1">
            <a:spLocks noChangeArrowheads="1"/>
          </p:cNvSpPr>
          <p:nvPr/>
        </p:nvSpPr>
        <p:spPr bwMode="auto">
          <a:xfrm>
            <a:off x="2154238" y="601821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Q</a:t>
            </a:r>
          </a:p>
        </p:txBody>
      </p:sp>
      <p:sp>
        <p:nvSpPr>
          <p:cNvPr id="14443" name="Text Box 104"/>
          <p:cNvSpPr txBox="1">
            <a:spLocks noChangeArrowheads="1"/>
          </p:cNvSpPr>
          <p:nvPr/>
        </p:nvSpPr>
        <p:spPr bwMode="auto">
          <a:xfrm>
            <a:off x="2840038" y="6030913"/>
            <a:ext cx="41910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W</a:t>
            </a:r>
          </a:p>
        </p:txBody>
      </p:sp>
      <p:sp>
        <p:nvSpPr>
          <p:cNvPr id="14444" name="Text Box 105"/>
          <p:cNvSpPr txBox="1">
            <a:spLocks noChangeArrowheads="1"/>
          </p:cNvSpPr>
          <p:nvPr/>
        </p:nvSpPr>
        <p:spPr bwMode="auto">
          <a:xfrm>
            <a:off x="3543300"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E</a:t>
            </a:r>
          </a:p>
        </p:txBody>
      </p:sp>
      <p:sp>
        <p:nvSpPr>
          <p:cNvPr id="14445" name="Text Box 106"/>
          <p:cNvSpPr txBox="1">
            <a:spLocks noChangeArrowheads="1"/>
          </p:cNvSpPr>
          <p:nvPr/>
        </p:nvSpPr>
        <p:spPr bwMode="auto">
          <a:xfrm>
            <a:off x="4214813" y="6027738"/>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R</a:t>
            </a:r>
          </a:p>
        </p:txBody>
      </p:sp>
      <p:sp>
        <p:nvSpPr>
          <p:cNvPr id="14446" name="Text Box 107"/>
          <p:cNvSpPr txBox="1">
            <a:spLocks noChangeArrowheads="1"/>
          </p:cNvSpPr>
          <p:nvPr/>
        </p:nvSpPr>
        <p:spPr bwMode="auto">
          <a:xfrm>
            <a:off x="4851400"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T</a:t>
            </a:r>
          </a:p>
        </p:txBody>
      </p:sp>
      <p:sp>
        <p:nvSpPr>
          <p:cNvPr id="14447" name="Text Box 108"/>
          <p:cNvSpPr txBox="1">
            <a:spLocks noChangeArrowheads="1"/>
          </p:cNvSpPr>
          <p:nvPr/>
        </p:nvSpPr>
        <p:spPr bwMode="auto">
          <a:xfrm>
            <a:off x="5519738" y="6027738"/>
            <a:ext cx="334962"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Z</a:t>
            </a:r>
          </a:p>
        </p:txBody>
      </p:sp>
      <p:sp>
        <p:nvSpPr>
          <p:cNvPr id="14448" name="Text Box 109"/>
          <p:cNvSpPr txBox="1">
            <a:spLocks noChangeArrowheads="1"/>
          </p:cNvSpPr>
          <p:nvPr/>
        </p:nvSpPr>
        <p:spPr bwMode="auto">
          <a:xfrm>
            <a:off x="6911975"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I</a:t>
            </a:r>
          </a:p>
        </p:txBody>
      </p:sp>
      <p:sp>
        <p:nvSpPr>
          <p:cNvPr id="14449" name="Text Box 111"/>
          <p:cNvSpPr txBox="1">
            <a:spLocks noChangeArrowheads="1"/>
          </p:cNvSpPr>
          <p:nvPr/>
        </p:nvSpPr>
        <p:spPr bwMode="auto">
          <a:xfrm>
            <a:off x="6218238" y="6027738"/>
            <a:ext cx="334962"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U</a:t>
            </a:r>
          </a:p>
        </p:txBody>
      </p:sp>
      <p:sp>
        <p:nvSpPr>
          <p:cNvPr id="14450" name="Text Box 113"/>
          <p:cNvSpPr txBox="1">
            <a:spLocks noChangeAspect="1" noChangeArrowheads="1"/>
          </p:cNvSpPr>
          <p:nvPr/>
        </p:nvSpPr>
        <p:spPr bwMode="auto">
          <a:xfrm>
            <a:off x="3181350"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S</a:t>
            </a:r>
          </a:p>
        </p:txBody>
      </p:sp>
      <p:sp>
        <p:nvSpPr>
          <p:cNvPr id="14451" name="Text Box 114"/>
          <p:cNvSpPr txBox="1">
            <a:spLocks noChangeAspect="1" noChangeArrowheads="1"/>
          </p:cNvSpPr>
          <p:nvPr/>
        </p:nvSpPr>
        <p:spPr bwMode="auto">
          <a:xfrm>
            <a:off x="385286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D</a:t>
            </a:r>
          </a:p>
        </p:txBody>
      </p:sp>
      <p:sp>
        <p:nvSpPr>
          <p:cNvPr id="14452" name="Text Box 115"/>
          <p:cNvSpPr txBox="1">
            <a:spLocks noChangeAspect="1" noChangeArrowheads="1"/>
          </p:cNvSpPr>
          <p:nvPr/>
        </p:nvSpPr>
        <p:spPr bwMode="auto">
          <a:xfrm>
            <a:off x="4546600" y="5146675"/>
            <a:ext cx="3698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F</a:t>
            </a:r>
          </a:p>
        </p:txBody>
      </p:sp>
      <p:sp>
        <p:nvSpPr>
          <p:cNvPr id="14453" name="Text Box 116"/>
          <p:cNvSpPr txBox="1">
            <a:spLocks noChangeAspect="1" noChangeArrowheads="1"/>
          </p:cNvSpPr>
          <p:nvPr/>
        </p:nvSpPr>
        <p:spPr bwMode="auto">
          <a:xfrm>
            <a:off x="5192713" y="5146675"/>
            <a:ext cx="369887"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G</a:t>
            </a:r>
          </a:p>
        </p:txBody>
      </p:sp>
      <p:sp>
        <p:nvSpPr>
          <p:cNvPr id="14454" name="Text Box 117"/>
          <p:cNvSpPr txBox="1">
            <a:spLocks noChangeAspect="1" noChangeArrowheads="1"/>
          </p:cNvSpPr>
          <p:nvPr/>
        </p:nvSpPr>
        <p:spPr bwMode="auto">
          <a:xfrm>
            <a:off x="720566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K</a:t>
            </a:r>
          </a:p>
        </p:txBody>
      </p:sp>
      <p:sp>
        <p:nvSpPr>
          <p:cNvPr id="14455" name="Text Box 118"/>
          <p:cNvSpPr txBox="1">
            <a:spLocks noChangeAspect="1" noChangeArrowheads="1"/>
          </p:cNvSpPr>
          <p:nvPr/>
        </p:nvSpPr>
        <p:spPr bwMode="auto">
          <a:xfrm>
            <a:off x="655161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J</a:t>
            </a:r>
          </a:p>
        </p:txBody>
      </p:sp>
      <p:sp>
        <p:nvSpPr>
          <p:cNvPr id="14456" name="Text Box 120"/>
          <p:cNvSpPr txBox="1">
            <a:spLocks noChangeArrowheads="1"/>
          </p:cNvSpPr>
          <p:nvPr/>
        </p:nvSpPr>
        <p:spPr bwMode="auto">
          <a:xfrm>
            <a:off x="3198813" y="6350000"/>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S</a:t>
            </a:r>
          </a:p>
        </p:txBody>
      </p:sp>
      <p:sp>
        <p:nvSpPr>
          <p:cNvPr id="14457" name="Text Box 121"/>
          <p:cNvSpPr txBox="1">
            <a:spLocks noChangeArrowheads="1"/>
          </p:cNvSpPr>
          <p:nvPr/>
        </p:nvSpPr>
        <p:spPr bwMode="auto">
          <a:xfrm>
            <a:off x="3908425" y="635000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D</a:t>
            </a:r>
          </a:p>
        </p:txBody>
      </p:sp>
      <p:sp>
        <p:nvSpPr>
          <p:cNvPr id="14458" name="Text Box 122"/>
          <p:cNvSpPr txBox="1">
            <a:spLocks noChangeArrowheads="1"/>
          </p:cNvSpPr>
          <p:nvPr/>
        </p:nvSpPr>
        <p:spPr bwMode="auto">
          <a:xfrm>
            <a:off x="4546600" y="635000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F</a:t>
            </a:r>
          </a:p>
        </p:txBody>
      </p:sp>
      <p:sp>
        <p:nvSpPr>
          <p:cNvPr id="14459" name="Text Box 123"/>
          <p:cNvSpPr txBox="1">
            <a:spLocks noChangeArrowheads="1"/>
          </p:cNvSpPr>
          <p:nvPr/>
        </p:nvSpPr>
        <p:spPr bwMode="auto">
          <a:xfrm>
            <a:off x="5210175" y="635000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G</a:t>
            </a:r>
          </a:p>
        </p:txBody>
      </p:sp>
      <p:sp>
        <p:nvSpPr>
          <p:cNvPr id="14460" name="Text Box 125"/>
          <p:cNvSpPr txBox="1">
            <a:spLocks noChangeAspect="1" noChangeArrowheads="1"/>
          </p:cNvSpPr>
          <p:nvPr/>
        </p:nvSpPr>
        <p:spPr bwMode="auto">
          <a:xfrm>
            <a:off x="2176463"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P</a:t>
            </a:r>
          </a:p>
        </p:txBody>
      </p:sp>
      <p:sp>
        <p:nvSpPr>
          <p:cNvPr id="14461" name="Text Box 126"/>
          <p:cNvSpPr txBox="1">
            <a:spLocks noChangeAspect="1" noChangeArrowheads="1"/>
          </p:cNvSpPr>
          <p:nvPr/>
        </p:nvSpPr>
        <p:spPr bwMode="auto">
          <a:xfrm>
            <a:off x="2846388"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Y</a:t>
            </a:r>
          </a:p>
        </p:txBody>
      </p:sp>
      <p:sp>
        <p:nvSpPr>
          <p:cNvPr id="14462" name="Text Box 127"/>
          <p:cNvSpPr txBox="1">
            <a:spLocks noChangeAspect="1" noChangeArrowheads="1"/>
          </p:cNvSpPr>
          <p:nvPr/>
        </p:nvSpPr>
        <p:spPr bwMode="auto">
          <a:xfrm>
            <a:off x="3516313" y="5503863"/>
            <a:ext cx="369887"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X</a:t>
            </a:r>
          </a:p>
        </p:txBody>
      </p:sp>
      <p:sp>
        <p:nvSpPr>
          <p:cNvPr id="14463" name="Text Box 128"/>
          <p:cNvSpPr txBox="1">
            <a:spLocks noChangeAspect="1" noChangeArrowheads="1"/>
          </p:cNvSpPr>
          <p:nvPr/>
        </p:nvSpPr>
        <p:spPr bwMode="auto">
          <a:xfrm>
            <a:off x="418782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C</a:t>
            </a:r>
          </a:p>
        </p:txBody>
      </p:sp>
      <p:sp>
        <p:nvSpPr>
          <p:cNvPr id="14464" name="Text Box 129"/>
          <p:cNvSpPr txBox="1">
            <a:spLocks noChangeAspect="1" noChangeArrowheads="1"/>
          </p:cNvSpPr>
          <p:nvPr/>
        </p:nvSpPr>
        <p:spPr bwMode="auto">
          <a:xfrm>
            <a:off x="4857750"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V</a:t>
            </a:r>
          </a:p>
        </p:txBody>
      </p:sp>
      <p:sp>
        <p:nvSpPr>
          <p:cNvPr id="14465" name="Text Box 130"/>
          <p:cNvSpPr txBox="1">
            <a:spLocks noChangeAspect="1" noChangeArrowheads="1"/>
          </p:cNvSpPr>
          <p:nvPr/>
        </p:nvSpPr>
        <p:spPr bwMode="auto">
          <a:xfrm>
            <a:off x="5532438"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B</a:t>
            </a:r>
          </a:p>
        </p:txBody>
      </p:sp>
      <p:sp>
        <p:nvSpPr>
          <p:cNvPr id="14466" name="Text Box 131"/>
          <p:cNvSpPr txBox="1">
            <a:spLocks noChangeAspect="1" noChangeArrowheads="1"/>
          </p:cNvSpPr>
          <p:nvPr/>
        </p:nvSpPr>
        <p:spPr bwMode="auto">
          <a:xfrm>
            <a:off x="686117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M</a:t>
            </a:r>
          </a:p>
        </p:txBody>
      </p:sp>
      <p:sp>
        <p:nvSpPr>
          <p:cNvPr id="14467" name="Text Box 132"/>
          <p:cNvSpPr txBox="1">
            <a:spLocks noChangeAspect="1" noChangeArrowheads="1"/>
          </p:cNvSpPr>
          <p:nvPr/>
        </p:nvSpPr>
        <p:spPr bwMode="auto">
          <a:xfrm>
            <a:off x="754062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L</a:t>
            </a:r>
          </a:p>
        </p:txBody>
      </p:sp>
      <p:sp>
        <p:nvSpPr>
          <p:cNvPr id="14468" name="Text Box 133"/>
          <p:cNvSpPr txBox="1">
            <a:spLocks noChangeArrowheads="1"/>
          </p:cNvSpPr>
          <p:nvPr/>
        </p:nvSpPr>
        <p:spPr bwMode="auto">
          <a:xfrm>
            <a:off x="2154238" y="667385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P   </a:t>
            </a:r>
          </a:p>
        </p:txBody>
      </p:sp>
      <p:sp>
        <p:nvSpPr>
          <p:cNvPr id="14469" name="Text Box 134"/>
          <p:cNvSpPr txBox="1">
            <a:spLocks noChangeArrowheads="1"/>
          </p:cNvSpPr>
          <p:nvPr/>
        </p:nvSpPr>
        <p:spPr bwMode="auto">
          <a:xfrm>
            <a:off x="2865438" y="6683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Y</a:t>
            </a:r>
          </a:p>
        </p:txBody>
      </p:sp>
      <p:sp>
        <p:nvSpPr>
          <p:cNvPr id="14470" name="Text Box 135"/>
          <p:cNvSpPr txBox="1">
            <a:spLocks noChangeArrowheads="1"/>
          </p:cNvSpPr>
          <p:nvPr/>
        </p:nvSpPr>
        <p:spPr bwMode="auto">
          <a:xfrm>
            <a:off x="3536950" y="667385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X</a:t>
            </a:r>
          </a:p>
        </p:txBody>
      </p:sp>
      <p:sp>
        <p:nvSpPr>
          <p:cNvPr id="14471" name="Text Box 136"/>
          <p:cNvSpPr txBox="1">
            <a:spLocks noChangeArrowheads="1"/>
          </p:cNvSpPr>
          <p:nvPr/>
        </p:nvSpPr>
        <p:spPr bwMode="auto">
          <a:xfrm>
            <a:off x="4227513" y="6683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C</a:t>
            </a:r>
          </a:p>
        </p:txBody>
      </p:sp>
      <p:sp>
        <p:nvSpPr>
          <p:cNvPr id="14472" name="Text Box 137"/>
          <p:cNvSpPr txBox="1">
            <a:spLocks noChangeArrowheads="1"/>
          </p:cNvSpPr>
          <p:nvPr/>
        </p:nvSpPr>
        <p:spPr bwMode="auto">
          <a:xfrm>
            <a:off x="4835525" y="667385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V</a:t>
            </a:r>
          </a:p>
        </p:txBody>
      </p:sp>
      <p:sp>
        <p:nvSpPr>
          <p:cNvPr id="14473" name="Text Box 138"/>
          <p:cNvSpPr txBox="1">
            <a:spLocks noChangeArrowheads="1"/>
          </p:cNvSpPr>
          <p:nvPr/>
        </p:nvSpPr>
        <p:spPr bwMode="auto">
          <a:xfrm>
            <a:off x="5514975" y="6677025"/>
            <a:ext cx="3349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B</a:t>
            </a:r>
          </a:p>
        </p:txBody>
      </p:sp>
      <p:sp>
        <p:nvSpPr>
          <p:cNvPr id="14474" name="Text Box 139"/>
          <p:cNvSpPr txBox="1">
            <a:spLocks noChangeArrowheads="1"/>
          </p:cNvSpPr>
          <p:nvPr/>
        </p:nvSpPr>
        <p:spPr bwMode="auto">
          <a:xfrm>
            <a:off x="6880225" y="6678613"/>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M</a:t>
            </a:r>
          </a:p>
        </p:txBody>
      </p:sp>
      <p:sp>
        <p:nvSpPr>
          <p:cNvPr id="14475" name="Text Box 140"/>
          <p:cNvSpPr txBox="1">
            <a:spLocks noChangeArrowheads="1"/>
          </p:cNvSpPr>
          <p:nvPr/>
        </p:nvSpPr>
        <p:spPr bwMode="auto">
          <a:xfrm>
            <a:off x="7583488" y="6680200"/>
            <a:ext cx="336550"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a:solidFill>
                  <a:srgbClr val="000000"/>
                </a:solidFill>
              </a:rPr>
              <a:t>L</a:t>
            </a:r>
          </a:p>
        </p:txBody>
      </p:sp>
      <p:sp>
        <p:nvSpPr>
          <p:cNvPr id="14476" name="Text Box 141"/>
          <p:cNvSpPr txBox="1">
            <a:spLocks noChangeArrowheads="1"/>
          </p:cNvSpPr>
          <p:nvPr/>
        </p:nvSpPr>
        <p:spPr bwMode="auto">
          <a:xfrm>
            <a:off x="6215063" y="66706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N</a:t>
            </a:r>
          </a:p>
        </p:txBody>
      </p:sp>
      <p:sp>
        <p:nvSpPr>
          <p:cNvPr id="14477" name="Text Box 184"/>
          <p:cNvSpPr txBox="1">
            <a:spLocks noChangeAspect="1" noChangeArrowheads="1"/>
          </p:cNvSpPr>
          <p:nvPr/>
        </p:nvSpPr>
        <p:spPr bwMode="auto">
          <a:xfrm>
            <a:off x="2170113" y="375285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P</a:t>
            </a:r>
          </a:p>
        </p:txBody>
      </p:sp>
      <p:sp>
        <p:nvSpPr>
          <p:cNvPr id="14478" name="AutoShape 186"/>
          <p:cNvSpPr>
            <a:spLocks noChangeAspect="1" noChangeArrowheads="1"/>
          </p:cNvSpPr>
          <p:nvPr/>
        </p:nvSpPr>
        <p:spPr bwMode="auto">
          <a:xfrm>
            <a:off x="6167438" y="55229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79" name="Text Box 187"/>
          <p:cNvSpPr txBox="1">
            <a:spLocks noChangeAspect="1" noChangeArrowheads="1"/>
          </p:cNvSpPr>
          <p:nvPr/>
        </p:nvSpPr>
        <p:spPr bwMode="auto">
          <a:xfrm>
            <a:off x="6215063" y="5500688"/>
            <a:ext cx="4191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N</a:t>
            </a:r>
          </a:p>
        </p:txBody>
      </p:sp>
      <p:sp>
        <p:nvSpPr>
          <p:cNvPr id="14480" name="AutoShape 188"/>
          <p:cNvSpPr>
            <a:spLocks noChangeArrowheads="1"/>
          </p:cNvSpPr>
          <p:nvPr/>
        </p:nvSpPr>
        <p:spPr bwMode="auto">
          <a:xfrm>
            <a:off x="2276475" y="6351588"/>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1" name="AutoShape 189"/>
          <p:cNvSpPr>
            <a:spLocks noChangeArrowheads="1"/>
          </p:cNvSpPr>
          <p:nvPr/>
        </p:nvSpPr>
        <p:spPr bwMode="auto">
          <a:xfrm>
            <a:off x="2298700" y="6545263"/>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2" name="Rectangle 190"/>
          <p:cNvSpPr>
            <a:spLocks noChangeArrowheads="1"/>
          </p:cNvSpPr>
          <p:nvPr/>
        </p:nvSpPr>
        <p:spPr bwMode="auto">
          <a:xfrm>
            <a:off x="2247900"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3" name="Text Box 272"/>
          <p:cNvSpPr txBox="1">
            <a:spLocks noChangeArrowheads="1"/>
          </p:cNvSpPr>
          <p:nvPr/>
        </p:nvSpPr>
        <p:spPr bwMode="auto">
          <a:xfrm>
            <a:off x="7243763" y="6356350"/>
            <a:ext cx="334962"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K</a:t>
            </a:r>
          </a:p>
        </p:txBody>
      </p:sp>
      <p:sp>
        <p:nvSpPr>
          <p:cNvPr id="14484" name="AutoShape 295"/>
          <p:cNvSpPr>
            <a:spLocks noChangeAspect="1" noChangeArrowheads="1"/>
          </p:cNvSpPr>
          <p:nvPr/>
        </p:nvSpPr>
        <p:spPr bwMode="auto">
          <a:xfrm>
            <a:off x="5994400" y="6662738"/>
            <a:ext cx="92075" cy="93662"/>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5" name="Flowchart: Extract 310"/>
          <p:cNvSpPr>
            <a:spLocks noChangeArrowheads="1"/>
          </p:cNvSpPr>
          <p:nvPr/>
        </p:nvSpPr>
        <p:spPr bwMode="auto">
          <a:xfrm flipV="1">
            <a:off x="9236075" y="4298950"/>
            <a:ext cx="168275"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6" name="Flowchart: Extract 313"/>
          <p:cNvSpPr>
            <a:spLocks noChangeArrowheads="1"/>
          </p:cNvSpPr>
          <p:nvPr/>
        </p:nvSpPr>
        <p:spPr bwMode="auto">
          <a:xfrm flipV="1">
            <a:off x="2595563" y="6118225"/>
            <a:ext cx="166687"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7" name="Flowchart: Extract 314"/>
          <p:cNvSpPr>
            <a:spLocks noChangeArrowheads="1"/>
          </p:cNvSpPr>
          <p:nvPr/>
        </p:nvSpPr>
        <p:spPr bwMode="auto">
          <a:xfrm rot="16200000" flipH="1">
            <a:off x="8697119" y="647461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8" name="Flowchart: Extract 315"/>
          <p:cNvSpPr>
            <a:spLocks noChangeArrowheads="1"/>
          </p:cNvSpPr>
          <p:nvPr/>
        </p:nvSpPr>
        <p:spPr bwMode="auto">
          <a:xfrm rot="5400000" flipH="1">
            <a:off x="8730456" y="7139782"/>
            <a:ext cx="173037"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9" name="Flowchart: Extract 311"/>
          <p:cNvSpPr>
            <a:spLocks noChangeArrowheads="1"/>
          </p:cNvSpPr>
          <p:nvPr/>
        </p:nvSpPr>
        <p:spPr bwMode="auto">
          <a:xfrm rot="10800000" flipV="1">
            <a:off x="5946775" y="6118225"/>
            <a:ext cx="166688"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0" name="Text Box 124"/>
          <p:cNvSpPr txBox="1">
            <a:spLocks noChangeArrowheads="1"/>
          </p:cNvSpPr>
          <p:nvPr/>
        </p:nvSpPr>
        <p:spPr bwMode="auto">
          <a:xfrm>
            <a:off x="6530975" y="635000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J</a:t>
            </a:r>
          </a:p>
        </p:txBody>
      </p:sp>
      <p:sp>
        <p:nvSpPr>
          <p:cNvPr id="14491" name="AutoShape 188"/>
          <p:cNvSpPr>
            <a:spLocks noChangeArrowheads="1"/>
          </p:cNvSpPr>
          <p:nvPr/>
        </p:nvSpPr>
        <p:spPr bwMode="auto">
          <a:xfrm>
            <a:off x="2992438" y="6348413"/>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2" name="AutoShape 189"/>
          <p:cNvSpPr>
            <a:spLocks noChangeArrowheads="1"/>
          </p:cNvSpPr>
          <p:nvPr/>
        </p:nvSpPr>
        <p:spPr bwMode="auto">
          <a:xfrm>
            <a:off x="3014663" y="6542088"/>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3" name="Rectangle 190"/>
          <p:cNvSpPr>
            <a:spLocks noChangeArrowheads="1"/>
          </p:cNvSpPr>
          <p:nvPr/>
        </p:nvSpPr>
        <p:spPr bwMode="auto">
          <a:xfrm>
            <a:off x="2963863"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4" name="AutoShape 188"/>
          <p:cNvSpPr>
            <a:spLocks noChangeArrowheads="1"/>
          </p:cNvSpPr>
          <p:nvPr/>
        </p:nvSpPr>
        <p:spPr bwMode="auto">
          <a:xfrm>
            <a:off x="3660775" y="6346825"/>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5" name="AutoShape 189"/>
          <p:cNvSpPr>
            <a:spLocks noChangeArrowheads="1"/>
          </p:cNvSpPr>
          <p:nvPr/>
        </p:nvSpPr>
        <p:spPr bwMode="auto">
          <a:xfrm>
            <a:off x="3681413" y="6540500"/>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6" name="Rectangle 190"/>
          <p:cNvSpPr>
            <a:spLocks noChangeArrowheads="1"/>
          </p:cNvSpPr>
          <p:nvPr/>
        </p:nvSpPr>
        <p:spPr bwMode="auto">
          <a:xfrm>
            <a:off x="3630613" y="6302375"/>
            <a:ext cx="150812"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7" name="AutoShape 188"/>
          <p:cNvSpPr>
            <a:spLocks noChangeArrowheads="1"/>
          </p:cNvSpPr>
          <p:nvPr/>
        </p:nvSpPr>
        <p:spPr bwMode="auto">
          <a:xfrm>
            <a:off x="4351338" y="63468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8" name="AutoShape 189"/>
          <p:cNvSpPr>
            <a:spLocks noChangeArrowheads="1"/>
          </p:cNvSpPr>
          <p:nvPr/>
        </p:nvSpPr>
        <p:spPr bwMode="auto">
          <a:xfrm>
            <a:off x="4370388" y="654050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9" name="Rectangle 190"/>
          <p:cNvSpPr>
            <a:spLocks noChangeArrowheads="1"/>
          </p:cNvSpPr>
          <p:nvPr/>
        </p:nvSpPr>
        <p:spPr bwMode="auto">
          <a:xfrm>
            <a:off x="4322763" y="63055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0" name="AutoShape 188"/>
          <p:cNvSpPr>
            <a:spLocks noChangeArrowheads="1"/>
          </p:cNvSpPr>
          <p:nvPr/>
        </p:nvSpPr>
        <p:spPr bwMode="auto">
          <a:xfrm>
            <a:off x="4968875" y="63484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1" name="AutoShape 189"/>
          <p:cNvSpPr>
            <a:spLocks noChangeArrowheads="1"/>
          </p:cNvSpPr>
          <p:nvPr/>
        </p:nvSpPr>
        <p:spPr bwMode="auto">
          <a:xfrm>
            <a:off x="4989513" y="654208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2" name="Rectangle 190"/>
          <p:cNvSpPr>
            <a:spLocks noChangeArrowheads="1"/>
          </p:cNvSpPr>
          <p:nvPr/>
        </p:nvSpPr>
        <p:spPr bwMode="auto">
          <a:xfrm>
            <a:off x="4938713"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3" name="AutoShape 188"/>
          <p:cNvSpPr>
            <a:spLocks noChangeArrowheads="1"/>
          </p:cNvSpPr>
          <p:nvPr/>
        </p:nvSpPr>
        <p:spPr bwMode="auto">
          <a:xfrm>
            <a:off x="5638800" y="6346825"/>
            <a:ext cx="88900"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4" name="AutoShape 189"/>
          <p:cNvSpPr>
            <a:spLocks noChangeArrowheads="1"/>
          </p:cNvSpPr>
          <p:nvPr/>
        </p:nvSpPr>
        <p:spPr bwMode="auto">
          <a:xfrm>
            <a:off x="5657850" y="6540500"/>
            <a:ext cx="50800"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5" name="Rectangle 190"/>
          <p:cNvSpPr>
            <a:spLocks noChangeArrowheads="1"/>
          </p:cNvSpPr>
          <p:nvPr/>
        </p:nvSpPr>
        <p:spPr bwMode="auto">
          <a:xfrm>
            <a:off x="5607050" y="6302375"/>
            <a:ext cx="152400"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6" name="AutoShape 188"/>
          <p:cNvSpPr>
            <a:spLocks noChangeArrowheads="1"/>
          </p:cNvSpPr>
          <p:nvPr/>
        </p:nvSpPr>
        <p:spPr bwMode="auto">
          <a:xfrm>
            <a:off x="6348413" y="6348413"/>
            <a:ext cx="90487"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7" name="AutoShape 189"/>
          <p:cNvSpPr>
            <a:spLocks noChangeArrowheads="1"/>
          </p:cNvSpPr>
          <p:nvPr/>
        </p:nvSpPr>
        <p:spPr bwMode="auto">
          <a:xfrm>
            <a:off x="6369050" y="6542088"/>
            <a:ext cx="49213"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8" name="Rectangle 190"/>
          <p:cNvSpPr>
            <a:spLocks noChangeArrowheads="1"/>
          </p:cNvSpPr>
          <p:nvPr/>
        </p:nvSpPr>
        <p:spPr bwMode="auto">
          <a:xfrm>
            <a:off x="6321425" y="630237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9" name="AutoShape 188"/>
          <p:cNvSpPr>
            <a:spLocks noChangeArrowheads="1"/>
          </p:cNvSpPr>
          <p:nvPr/>
        </p:nvSpPr>
        <p:spPr bwMode="auto">
          <a:xfrm>
            <a:off x="7018338" y="63468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0" name="Rectangle 190"/>
          <p:cNvSpPr>
            <a:spLocks noChangeArrowheads="1"/>
          </p:cNvSpPr>
          <p:nvPr/>
        </p:nvSpPr>
        <p:spPr bwMode="auto">
          <a:xfrm>
            <a:off x="6988175" y="630237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1" name="AutoShape 188"/>
          <p:cNvSpPr>
            <a:spLocks noChangeArrowheads="1"/>
          </p:cNvSpPr>
          <p:nvPr/>
        </p:nvSpPr>
        <p:spPr bwMode="auto">
          <a:xfrm>
            <a:off x="7715250" y="6350000"/>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2" name="Rectangle 190"/>
          <p:cNvSpPr>
            <a:spLocks noChangeArrowheads="1"/>
          </p:cNvSpPr>
          <p:nvPr/>
        </p:nvSpPr>
        <p:spPr bwMode="auto">
          <a:xfrm>
            <a:off x="7685088" y="6307138"/>
            <a:ext cx="152400"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3" name="Line 165"/>
          <p:cNvSpPr>
            <a:spLocks noChangeShapeType="1"/>
          </p:cNvSpPr>
          <p:nvPr/>
        </p:nvSpPr>
        <p:spPr bwMode="auto">
          <a:xfrm flipH="1" flipV="1">
            <a:off x="7751763" y="6559550"/>
            <a:ext cx="1582737"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14" name="AutoShape 189"/>
          <p:cNvSpPr>
            <a:spLocks noChangeArrowheads="1"/>
          </p:cNvSpPr>
          <p:nvPr/>
        </p:nvSpPr>
        <p:spPr bwMode="auto">
          <a:xfrm>
            <a:off x="2652713" y="6848475"/>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5" name="Rectangle 190"/>
          <p:cNvSpPr>
            <a:spLocks noChangeArrowheads="1"/>
          </p:cNvSpPr>
          <p:nvPr/>
        </p:nvSpPr>
        <p:spPr bwMode="auto">
          <a:xfrm>
            <a:off x="2601913" y="6618288"/>
            <a:ext cx="150812"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6" name="AutoShape 295"/>
          <p:cNvSpPr>
            <a:spLocks noChangeAspect="1" noChangeArrowheads="1"/>
          </p:cNvSpPr>
          <p:nvPr/>
        </p:nvSpPr>
        <p:spPr bwMode="auto">
          <a:xfrm>
            <a:off x="2632075" y="6650038"/>
            <a:ext cx="90488" cy="93662"/>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7" name="AutoShape 188"/>
          <p:cNvSpPr>
            <a:spLocks noChangeArrowheads="1"/>
          </p:cNvSpPr>
          <p:nvPr/>
        </p:nvSpPr>
        <p:spPr bwMode="auto">
          <a:xfrm>
            <a:off x="3327400" y="665956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8" name="AutoShape 189"/>
          <p:cNvSpPr>
            <a:spLocks noChangeArrowheads="1"/>
          </p:cNvSpPr>
          <p:nvPr/>
        </p:nvSpPr>
        <p:spPr bwMode="auto">
          <a:xfrm>
            <a:off x="3348038" y="685323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9" name="Rectangle 190"/>
          <p:cNvSpPr>
            <a:spLocks noChangeArrowheads="1"/>
          </p:cNvSpPr>
          <p:nvPr/>
        </p:nvSpPr>
        <p:spPr bwMode="auto">
          <a:xfrm>
            <a:off x="3297238" y="6621463"/>
            <a:ext cx="149225"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0" name="AutoShape 188"/>
          <p:cNvSpPr>
            <a:spLocks noChangeArrowheads="1"/>
          </p:cNvSpPr>
          <p:nvPr/>
        </p:nvSpPr>
        <p:spPr bwMode="auto">
          <a:xfrm>
            <a:off x="4035425" y="6657975"/>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1" name="AutoShape 189"/>
          <p:cNvSpPr>
            <a:spLocks noChangeArrowheads="1"/>
          </p:cNvSpPr>
          <p:nvPr/>
        </p:nvSpPr>
        <p:spPr bwMode="auto">
          <a:xfrm>
            <a:off x="4056063" y="6851650"/>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2" name="Rectangle 190"/>
          <p:cNvSpPr>
            <a:spLocks noChangeArrowheads="1"/>
          </p:cNvSpPr>
          <p:nvPr/>
        </p:nvSpPr>
        <p:spPr bwMode="auto">
          <a:xfrm>
            <a:off x="4005263" y="6619875"/>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3" name="AutoShape 188"/>
          <p:cNvSpPr>
            <a:spLocks noChangeArrowheads="1"/>
          </p:cNvSpPr>
          <p:nvPr/>
        </p:nvSpPr>
        <p:spPr bwMode="auto">
          <a:xfrm>
            <a:off x="4675188" y="6656388"/>
            <a:ext cx="90487" cy="92075"/>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4" name="Rectangle 190"/>
          <p:cNvSpPr>
            <a:spLocks noChangeArrowheads="1"/>
          </p:cNvSpPr>
          <p:nvPr/>
        </p:nvSpPr>
        <p:spPr bwMode="auto">
          <a:xfrm>
            <a:off x="4645025" y="6618288"/>
            <a:ext cx="150813"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5" name="AutoShape 188"/>
          <p:cNvSpPr>
            <a:spLocks noChangeArrowheads="1"/>
          </p:cNvSpPr>
          <p:nvPr/>
        </p:nvSpPr>
        <p:spPr bwMode="auto">
          <a:xfrm>
            <a:off x="5338763" y="6653213"/>
            <a:ext cx="90487"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6" name="AutoShape 189"/>
          <p:cNvSpPr>
            <a:spLocks noChangeArrowheads="1"/>
          </p:cNvSpPr>
          <p:nvPr/>
        </p:nvSpPr>
        <p:spPr bwMode="auto">
          <a:xfrm>
            <a:off x="5357813" y="6848475"/>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7" name="Rectangle 190"/>
          <p:cNvSpPr>
            <a:spLocks noChangeArrowheads="1"/>
          </p:cNvSpPr>
          <p:nvPr/>
        </p:nvSpPr>
        <p:spPr bwMode="auto">
          <a:xfrm>
            <a:off x="5307013" y="6616700"/>
            <a:ext cx="152400"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8" name="AutoShape 189"/>
          <p:cNvSpPr>
            <a:spLocks noChangeArrowheads="1"/>
          </p:cNvSpPr>
          <p:nvPr/>
        </p:nvSpPr>
        <p:spPr bwMode="auto">
          <a:xfrm>
            <a:off x="6016625" y="6848475"/>
            <a:ext cx="47625"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9" name="Rectangle 190"/>
          <p:cNvSpPr>
            <a:spLocks noChangeArrowheads="1"/>
          </p:cNvSpPr>
          <p:nvPr/>
        </p:nvSpPr>
        <p:spPr bwMode="auto">
          <a:xfrm>
            <a:off x="5965825" y="661670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0" name="AutoShape 188"/>
          <p:cNvSpPr>
            <a:spLocks noChangeArrowheads="1"/>
          </p:cNvSpPr>
          <p:nvPr/>
        </p:nvSpPr>
        <p:spPr bwMode="auto">
          <a:xfrm>
            <a:off x="6635750" y="665956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1" name="AutoShape 189"/>
          <p:cNvSpPr>
            <a:spLocks noChangeArrowheads="1"/>
          </p:cNvSpPr>
          <p:nvPr/>
        </p:nvSpPr>
        <p:spPr bwMode="auto">
          <a:xfrm>
            <a:off x="6656388" y="6853238"/>
            <a:ext cx="50800"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2" name="Rectangle 190"/>
          <p:cNvSpPr>
            <a:spLocks noChangeArrowheads="1"/>
          </p:cNvSpPr>
          <p:nvPr/>
        </p:nvSpPr>
        <p:spPr bwMode="auto">
          <a:xfrm>
            <a:off x="6605588" y="6616700"/>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3" name="AutoShape 188"/>
          <p:cNvSpPr>
            <a:spLocks noChangeArrowheads="1"/>
          </p:cNvSpPr>
          <p:nvPr/>
        </p:nvSpPr>
        <p:spPr bwMode="auto">
          <a:xfrm>
            <a:off x="7383463" y="667067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4" name="AutoShape 189"/>
          <p:cNvSpPr>
            <a:spLocks noChangeArrowheads="1"/>
          </p:cNvSpPr>
          <p:nvPr/>
        </p:nvSpPr>
        <p:spPr bwMode="auto">
          <a:xfrm>
            <a:off x="7402513" y="686435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5" name="Rectangle 190"/>
          <p:cNvSpPr>
            <a:spLocks noChangeArrowheads="1"/>
          </p:cNvSpPr>
          <p:nvPr/>
        </p:nvSpPr>
        <p:spPr bwMode="auto">
          <a:xfrm>
            <a:off x="7353300" y="662622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6" name="AutoShape 188"/>
          <p:cNvSpPr>
            <a:spLocks noChangeArrowheads="1"/>
          </p:cNvSpPr>
          <p:nvPr/>
        </p:nvSpPr>
        <p:spPr bwMode="auto">
          <a:xfrm>
            <a:off x="7715250" y="6999288"/>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7" name="AutoShape 189"/>
          <p:cNvSpPr>
            <a:spLocks noChangeArrowheads="1"/>
          </p:cNvSpPr>
          <p:nvPr/>
        </p:nvSpPr>
        <p:spPr bwMode="auto">
          <a:xfrm>
            <a:off x="7735888" y="7189788"/>
            <a:ext cx="50800"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8" name="Rectangle 190"/>
          <p:cNvSpPr>
            <a:spLocks noChangeArrowheads="1"/>
          </p:cNvSpPr>
          <p:nvPr/>
        </p:nvSpPr>
        <p:spPr bwMode="auto">
          <a:xfrm>
            <a:off x="7685088" y="6956425"/>
            <a:ext cx="152400"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9" name="AutoShape 188"/>
          <p:cNvSpPr>
            <a:spLocks noChangeArrowheads="1"/>
          </p:cNvSpPr>
          <p:nvPr/>
        </p:nvSpPr>
        <p:spPr bwMode="auto">
          <a:xfrm>
            <a:off x="7015163" y="6997700"/>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0" name="Rectangle 190"/>
          <p:cNvSpPr>
            <a:spLocks noChangeArrowheads="1"/>
          </p:cNvSpPr>
          <p:nvPr/>
        </p:nvSpPr>
        <p:spPr bwMode="auto">
          <a:xfrm>
            <a:off x="6985000" y="6956425"/>
            <a:ext cx="150813"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1" name="AutoShape 188"/>
          <p:cNvSpPr>
            <a:spLocks noChangeArrowheads="1"/>
          </p:cNvSpPr>
          <p:nvPr/>
        </p:nvSpPr>
        <p:spPr bwMode="auto">
          <a:xfrm>
            <a:off x="6348413" y="6991350"/>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2" name="AutoShape 189"/>
          <p:cNvSpPr>
            <a:spLocks noChangeArrowheads="1"/>
          </p:cNvSpPr>
          <p:nvPr/>
        </p:nvSpPr>
        <p:spPr bwMode="auto">
          <a:xfrm>
            <a:off x="6369050" y="7189788"/>
            <a:ext cx="49213"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3" name="Rectangle 190"/>
          <p:cNvSpPr>
            <a:spLocks noChangeArrowheads="1"/>
          </p:cNvSpPr>
          <p:nvPr/>
        </p:nvSpPr>
        <p:spPr bwMode="auto">
          <a:xfrm>
            <a:off x="6318250"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4" name="AutoShape 188"/>
          <p:cNvSpPr>
            <a:spLocks noChangeArrowheads="1"/>
          </p:cNvSpPr>
          <p:nvPr/>
        </p:nvSpPr>
        <p:spPr bwMode="auto">
          <a:xfrm>
            <a:off x="5638800" y="6991350"/>
            <a:ext cx="88900"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5" name="AutoShape 189"/>
          <p:cNvSpPr>
            <a:spLocks noChangeArrowheads="1"/>
          </p:cNvSpPr>
          <p:nvPr/>
        </p:nvSpPr>
        <p:spPr bwMode="auto">
          <a:xfrm>
            <a:off x="5657850" y="7186613"/>
            <a:ext cx="50800"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6" name="Rectangle 190"/>
          <p:cNvSpPr>
            <a:spLocks noChangeArrowheads="1"/>
          </p:cNvSpPr>
          <p:nvPr/>
        </p:nvSpPr>
        <p:spPr bwMode="auto">
          <a:xfrm>
            <a:off x="5607050" y="6950075"/>
            <a:ext cx="152400"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7" name="AutoShape 188"/>
          <p:cNvSpPr>
            <a:spLocks noChangeArrowheads="1"/>
          </p:cNvSpPr>
          <p:nvPr/>
        </p:nvSpPr>
        <p:spPr bwMode="auto">
          <a:xfrm>
            <a:off x="4968875" y="69961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8" name="AutoShape 189"/>
          <p:cNvSpPr>
            <a:spLocks noChangeArrowheads="1"/>
          </p:cNvSpPr>
          <p:nvPr/>
        </p:nvSpPr>
        <p:spPr bwMode="auto">
          <a:xfrm>
            <a:off x="4989513" y="7189788"/>
            <a:ext cx="49212"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9" name="Rectangle 190"/>
          <p:cNvSpPr>
            <a:spLocks noChangeArrowheads="1"/>
          </p:cNvSpPr>
          <p:nvPr/>
        </p:nvSpPr>
        <p:spPr bwMode="auto">
          <a:xfrm>
            <a:off x="4938713" y="69532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0" name="AutoShape 188"/>
          <p:cNvSpPr>
            <a:spLocks noChangeArrowheads="1"/>
          </p:cNvSpPr>
          <p:nvPr/>
        </p:nvSpPr>
        <p:spPr bwMode="auto">
          <a:xfrm>
            <a:off x="4351338" y="69945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1" name="AutoShape 189"/>
          <p:cNvSpPr>
            <a:spLocks noChangeArrowheads="1"/>
          </p:cNvSpPr>
          <p:nvPr/>
        </p:nvSpPr>
        <p:spPr bwMode="auto">
          <a:xfrm>
            <a:off x="4370388" y="718820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2" name="Rectangle 190"/>
          <p:cNvSpPr>
            <a:spLocks noChangeArrowheads="1"/>
          </p:cNvSpPr>
          <p:nvPr/>
        </p:nvSpPr>
        <p:spPr bwMode="auto">
          <a:xfrm>
            <a:off x="4322763"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3" name="AutoShape 188"/>
          <p:cNvSpPr>
            <a:spLocks noChangeArrowheads="1"/>
          </p:cNvSpPr>
          <p:nvPr/>
        </p:nvSpPr>
        <p:spPr bwMode="auto">
          <a:xfrm>
            <a:off x="3660775" y="69961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4" name="AutoShape 189"/>
          <p:cNvSpPr>
            <a:spLocks noChangeArrowheads="1"/>
          </p:cNvSpPr>
          <p:nvPr/>
        </p:nvSpPr>
        <p:spPr bwMode="auto">
          <a:xfrm>
            <a:off x="3681413" y="718978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5" name="Rectangle 190"/>
          <p:cNvSpPr>
            <a:spLocks noChangeArrowheads="1"/>
          </p:cNvSpPr>
          <p:nvPr/>
        </p:nvSpPr>
        <p:spPr bwMode="auto">
          <a:xfrm>
            <a:off x="3630613" y="6953250"/>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6" name="AutoShape 188"/>
          <p:cNvSpPr>
            <a:spLocks noChangeArrowheads="1"/>
          </p:cNvSpPr>
          <p:nvPr/>
        </p:nvSpPr>
        <p:spPr bwMode="auto">
          <a:xfrm>
            <a:off x="2992438" y="6996113"/>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7" name="AutoShape 189"/>
          <p:cNvSpPr>
            <a:spLocks noChangeArrowheads="1"/>
          </p:cNvSpPr>
          <p:nvPr/>
        </p:nvSpPr>
        <p:spPr bwMode="auto">
          <a:xfrm>
            <a:off x="3014663" y="7189788"/>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8" name="Rectangle 190"/>
          <p:cNvSpPr>
            <a:spLocks noChangeArrowheads="1"/>
          </p:cNvSpPr>
          <p:nvPr/>
        </p:nvSpPr>
        <p:spPr bwMode="auto">
          <a:xfrm>
            <a:off x="2963863" y="69532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9" name="AutoShape 188"/>
          <p:cNvSpPr>
            <a:spLocks noChangeArrowheads="1"/>
          </p:cNvSpPr>
          <p:nvPr/>
        </p:nvSpPr>
        <p:spPr bwMode="auto">
          <a:xfrm>
            <a:off x="2276475" y="6991350"/>
            <a:ext cx="92075"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60" name="AutoShape 189"/>
          <p:cNvSpPr>
            <a:spLocks noChangeArrowheads="1"/>
          </p:cNvSpPr>
          <p:nvPr/>
        </p:nvSpPr>
        <p:spPr bwMode="auto">
          <a:xfrm>
            <a:off x="2298700" y="7186613"/>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61" name="Rectangle 190"/>
          <p:cNvSpPr>
            <a:spLocks noChangeArrowheads="1"/>
          </p:cNvSpPr>
          <p:nvPr/>
        </p:nvSpPr>
        <p:spPr bwMode="auto">
          <a:xfrm>
            <a:off x="2247900"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62" name="Line 150"/>
          <p:cNvSpPr>
            <a:spLocks noChangeShapeType="1"/>
          </p:cNvSpPr>
          <p:nvPr/>
        </p:nvSpPr>
        <p:spPr bwMode="auto">
          <a:xfrm flipH="1">
            <a:off x="6053138" y="6559550"/>
            <a:ext cx="1681162" cy="14605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63" name="Text Box 109"/>
          <p:cNvSpPr txBox="1">
            <a:spLocks noChangeArrowheads="1"/>
          </p:cNvSpPr>
          <p:nvPr/>
        </p:nvSpPr>
        <p:spPr bwMode="auto">
          <a:xfrm>
            <a:off x="7583488" y="603091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O</a:t>
            </a:r>
          </a:p>
        </p:txBody>
      </p:sp>
      <p:sp>
        <p:nvSpPr>
          <p:cNvPr id="14564" name="Flowchart: Extract 306"/>
          <p:cNvSpPr>
            <a:spLocks noChangeArrowheads="1"/>
          </p:cNvSpPr>
          <p:nvPr/>
        </p:nvSpPr>
        <p:spPr bwMode="auto">
          <a:xfrm rot="5400000">
            <a:off x="8132763" y="2784475"/>
            <a:ext cx="171450"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65" name="Text Box 300"/>
          <p:cNvSpPr txBox="1">
            <a:spLocks noChangeArrowheads="1"/>
          </p:cNvSpPr>
          <p:nvPr/>
        </p:nvSpPr>
        <p:spPr bwMode="auto">
          <a:xfrm>
            <a:off x="8116888" y="6269038"/>
            <a:ext cx="3397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O</a:t>
            </a:r>
          </a:p>
        </p:txBody>
      </p:sp>
      <p:sp>
        <p:nvSpPr>
          <p:cNvPr id="14566" name="Text Box 300"/>
          <p:cNvSpPr txBox="1">
            <a:spLocks noChangeArrowheads="1"/>
          </p:cNvSpPr>
          <p:nvPr/>
        </p:nvSpPr>
        <p:spPr bwMode="auto">
          <a:xfrm>
            <a:off x="8120063" y="6937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M</a:t>
            </a:r>
          </a:p>
        </p:txBody>
      </p:sp>
      <p:sp>
        <p:nvSpPr>
          <p:cNvPr id="14567" name="Text Box 300"/>
          <p:cNvSpPr txBox="1">
            <a:spLocks noChangeArrowheads="1"/>
          </p:cNvSpPr>
          <p:nvPr/>
        </p:nvSpPr>
        <p:spPr bwMode="auto">
          <a:xfrm>
            <a:off x="3054350" y="1838325"/>
            <a:ext cx="2238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F</a:t>
            </a:r>
          </a:p>
        </p:txBody>
      </p:sp>
      <p:sp>
        <p:nvSpPr>
          <p:cNvPr id="960" name="Line 165"/>
          <p:cNvSpPr>
            <a:spLocks noChangeShapeType="1"/>
          </p:cNvSpPr>
          <p:nvPr/>
        </p:nvSpPr>
        <p:spPr bwMode="auto">
          <a:xfrm flipH="1" flipV="1">
            <a:off x="2322513" y="64087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1" name="Line 165"/>
          <p:cNvSpPr>
            <a:spLocks noChangeShapeType="1"/>
          </p:cNvSpPr>
          <p:nvPr/>
        </p:nvSpPr>
        <p:spPr bwMode="auto">
          <a:xfrm flipH="1" flipV="1">
            <a:off x="2322513" y="707548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2" name="Line 165"/>
          <p:cNvSpPr>
            <a:spLocks noChangeShapeType="1"/>
          </p:cNvSpPr>
          <p:nvPr/>
        </p:nvSpPr>
        <p:spPr bwMode="auto">
          <a:xfrm flipH="1" flipV="1">
            <a:off x="3038475" y="64341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3" name="Line 165"/>
          <p:cNvSpPr>
            <a:spLocks noChangeShapeType="1"/>
          </p:cNvSpPr>
          <p:nvPr/>
        </p:nvSpPr>
        <p:spPr bwMode="auto">
          <a:xfrm flipH="1" flipV="1">
            <a:off x="3038475" y="709612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4" name="Line 165"/>
          <p:cNvSpPr>
            <a:spLocks noChangeShapeType="1"/>
          </p:cNvSpPr>
          <p:nvPr/>
        </p:nvSpPr>
        <p:spPr bwMode="auto">
          <a:xfrm flipH="1" flipV="1">
            <a:off x="3371850" y="6729413"/>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5" name="Line 165"/>
          <p:cNvSpPr>
            <a:spLocks noChangeShapeType="1"/>
          </p:cNvSpPr>
          <p:nvPr/>
        </p:nvSpPr>
        <p:spPr bwMode="auto">
          <a:xfrm flipH="1" flipV="1">
            <a:off x="3705225" y="639762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6" name="Line 165"/>
          <p:cNvSpPr>
            <a:spLocks noChangeShapeType="1"/>
          </p:cNvSpPr>
          <p:nvPr/>
        </p:nvSpPr>
        <p:spPr bwMode="auto">
          <a:xfrm flipH="1" flipV="1">
            <a:off x="3705225" y="7061200"/>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7" name="Line 165"/>
          <p:cNvSpPr>
            <a:spLocks noChangeShapeType="1"/>
          </p:cNvSpPr>
          <p:nvPr/>
        </p:nvSpPr>
        <p:spPr bwMode="auto">
          <a:xfrm flipH="1" flipV="1">
            <a:off x="4397375" y="6437313"/>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8" name="Line 165"/>
          <p:cNvSpPr>
            <a:spLocks noChangeShapeType="1"/>
          </p:cNvSpPr>
          <p:nvPr/>
        </p:nvSpPr>
        <p:spPr bwMode="auto">
          <a:xfrm flipH="1" flipV="1">
            <a:off x="4397375" y="7102475"/>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9" name="Line 165"/>
          <p:cNvSpPr>
            <a:spLocks noChangeShapeType="1"/>
          </p:cNvSpPr>
          <p:nvPr/>
        </p:nvSpPr>
        <p:spPr bwMode="auto">
          <a:xfrm flipH="1" flipV="1">
            <a:off x="5013325" y="64087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0" name="Line 165"/>
          <p:cNvSpPr>
            <a:spLocks noChangeShapeType="1"/>
          </p:cNvSpPr>
          <p:nvPr/>
        </p:nvSpPr>
        <p:spPr bwMode="auto">
          <a:xfrm flipH="1" flipV="1">
            <a:off x="5013325" y="707072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1" name="Line 165"/>
          <p:cNvSpPr>
            <a:spLocks noChangeShapeType="1"/>
          </p:cNvSpPr>
          <p:nvPr/>
        </p:nvSpPr>
        <p:spPr bwMode="auto">
          <a:xfrm flipH="1" flipV="1">
            <a:off x="5681663" y="641667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2" name="Line 165"/>
          <p:cNvSpPr>
            <a:spLocks noChangeShapeType="1"/>
          </p:cNvSpPr>
          <p:nvPr/>
        </p:nvSpPr>
        <p:spPr bwMode="auto">
          <a:xfrm flipH="1" flipV="1">
            <a:off x="5681663" y="708025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3" name="Line 165"/>
          <p:cNvSpPr>
            <a:spLocks noChangeShapeType="1"/>
          </p:cNvSpPr>
          <p:nvPr/>
        </p:nvSpPr>
        <p:spPr bwMode="auto">
          <a:xfrm flipH="1" flipV="1">
            <a:off x="6392863" y="6402388"/>
            <a:ext cx="0" cy="138112"/>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4" name="Line 165"/>
          <p:cNvSpPr>
            <a:spLocks noChangeShapeType="1"/>
          </p:cNvSpPr>
          <p:nvPr/>
        </p:nvSpPr>
        <p:spPr bwMode="auto">
          <a:xfrm flipH="1" flipV="1">
            <a:off x="6392863" y="706437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5" name="Line 165"/>
          <p:cNvSpPr>
            <a:spLocks noChangeShapeType="1"/>
          </p:cNvSpPr>
          <p:nvPr/>
        </p:nvSpPr>
        <p:spPr bwMode="auto">
          <a:xfrm flipH="1" flipV="1">
            <a:off x="7427913" y="673735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6" name="Line 165"/>
          <p:cNvSpPr>
            <a:spLocks noChangeShapeType="1"/>
          </p:cNvSpPr>
          <p:nvPr/>
        </p:nvSpPr>
        <p:spPr bwMode="auto">
          <a:xfrm flipH="1" flipV="1">
            <a:off x="7759700" y="7085013"/>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7" name="Line 165"/>
          <p:cNvSpPr>
            <a:spLocks noChangeShapeType="1"/>
          </p:cNvSpPr>
          <p:nvPr/>
        </p:nvSpPr>
        <p:spPr bwMode="auto">
          <a:xfrm flipH="1" flipV="1">
            <a:off x="5383213" y="6729413"/>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8" name="Line 165"/>
          <p:cNvSpPr>
            <a:spLocks noChangeShapeType="1"/>
          </p:cNvSpPr>
          <p:nvPr/>
        </p:nvSpPr>
        <p:spPr bwMode="auto">
          <a:xfrm flipH="1" flipV="1">
            <a:off x="4081463" y="672147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9" name="Line 165"/>
          <p:cNvSpPr>
            <a:spLocks noChangeShapeType="1"/>
          </p:cNvSpPr>
          <p:nvPr/>
        </p:nvSpPr>
        <p:spPr bwMode="auto">
          <a:xfrm flipH="1" flipV="1">
            <a:off x="6681788" y="6751638"/>
            <a:ext cx="0" cy="138112"/>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88" name="Line 289"/>
          <p:cNvSpPr>
            <a:spLocks noChangeShapeType="1"/>
          </p:cNvSpPr>
          <p:nvPr/>
        </p:nvSpPr>
        <p:spPr bwMode="auto">
          <a:xfrm flipH="1" flipV="1">
            <a:off x="2676525" y="6699250"/>
            <a:ext cx="4357688" cy="5207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981" name="Line 165"/>
          <p:cNvSpPr>
            <a:spLocks noChangeShapeType="1"/>
          </p:cNvSpPr>
          <p:nvPr/>
        </p:nvSpPr>
        <p:spPr bwMode="auto">
          <a:xfrm flipH="1" flipV="1">
            <a:off x="5918200" y="6729413"/>
            <a:ext cx="117475"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82" name="Line 165"/>
          <p:cNvSpPr>
            <a:spLocks noChangeShapeType="1"/>
          </p:cNvSpPr>
          <p:nvPr/>
        </p:nvSpPr>
        <p:spPr bwMode="auto">
          <a:xfrm flipH="1" flipV="1">
            <a:off x="2560638" y="6737350"/>
            <a:ext cx="111125"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1" name="Flowchart: Extract 304"/>
          <p:cNvSpPr>
            <a:spLocks noChangeArrowheads="1"/>
          </p:cNvSpPr>
          <p:nvPr/>
        </p:nvSpPr>
        <p:spPr bwMode="auto">
          <a:xfrm rot="-4684214">
            <a:off x="3461544" y="211216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984" name="Line 165"/>
          <p:cNvSpPr>
            <a:spLocks noChangeShapeType="1"/>
          </p:cNvSpPr>
          <p:nvPr/>
        </p:nvSpPr>
        <p:spPr bwMode="auto">
          <a:xfrm flipH="1" flipV="1">
            <a:off x="7643813" y="6408738"/>
            <a:ext cx="122237" cy="1492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3" name="AutoShape 296"/>
          <p:cNvSpPr>
            <a:spLocks noChangeAspect="1" noChangeArrowheads="1"/>
          </p:cNvSpPr>
          <p:nvPr/>
        </p:nvSpPr>
        <p:spPr bwMode="auto">
          <a:xfrm>
            <a:off x="7735888" y="6532563"/>
            <a:ext cx="50800" cy="52387"/>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94" name="Text Box 10"/>
          <p:cNvSpPr txBox="1">
            <a:spLocks noChangeArrowheads="1"/>
          </p:cNvSpPr>
          <p:nvPr/>
        </p:nvSpPr>
        <p:spPr bwMode="auto">
          <a:xfrm>
            <a:off x="704850" y="6516688"/>
            <a:ext cx="1347788"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Plugboard</a:t>
            </a:r>
          </a:p>
        </p:txBody>
      </p:sp>
      <p:sp>
        <p:nvSpPr>
          <p:cNvPr id="987" name="Line 165"/>
          <p:cNvSpPr>
            <a:spLocks noChangeShapeType="1"/>
          </p:cNvSpPr>
          <p:nvPr/>
        </p:nvSpPr>
        <p:spPr bwMode="auto">
          <a:xfrm flipH="1" flipV="1">
            <a:off x="6942138" y="7077075"/>
            <a:ext cx="117475" cy="14287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6" name="AutoShape 296"/>
          <p:cNvSpPr>
            <a:spLocks noChangeAspect="1" noChangeArrowheads="1"/>
          </p:cNvSpPr>
          <p:nvPr/>
        </p:nvSpPr>
        <p:spPr bwMode="auto">
          <a:xfrm>
            <a:off x="7038975" y="7197725"/>
            <a:ext cx="49213" cy="53975"/>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97" name="Line 268"/>
          <p:cNvSpPr>
            <a:spLocks noChangeShapeType="1"/>
          </p:cNvSpPr>
          <p:nvPr/>
        </p:nvSpPr>
        <p:spPr bwMode="auto">
          <a:xfrm flipH="1" flipV="1">
            <a:off x="7062788" y="7224713"/>
            <a:ext cx="254635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98" name="Line 164"/>
          <p:cNvSpPr>
            <a:spLocks noChangeShapeType="1"/>
          </p:cNvSpPr>
          <p:nvPr/>
        </p:nvSpPr>
        <p:spPr bwMode="auto">
          <a:xfrm flipH="1">
            <a:off x="9320213" y="2409825"/>
            <a:ext cx="0" cy="41608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99" name="AutoShape 189"/>
          <p:cNvSpPr>
            <a:spLocks noChangeArrowheads="1"/>
          </p:cNvSpPr>
          <p:nvPr/>
        </p:nvSpPr>
        <p:spPr bwMode="auto">
          <a:xfrm>
            <a:off x="7038975" y="6524625"/>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2" name="Line 165"/>
          <p:cNvSpPr>
            <a:spLocks noChangeShapeType="1"/>
          </p:cNvSpPr>
          <p:nvPr/>
        </p:nvSpPr>
        <p:spPr bwMode="auto">
          <a:xfrm flipH="1" flipV="1">
            <a:off x="7064375" y="63960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1" name="Text Box 300"/>
          <p:cNvSpPr txBox="1">
            <a:spLocks noChangeArrowheads="1"/>
          </p:cNvSpPr>
          <p:nvPr/>
        </p:nvSpPr>
        <p:spPr bwMode="auto">
          <a:xfrm>
            <a:off x="3028950" y="2381250"/>
            <a:ext cx="3381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P</a:t>
            </a:r>
          </a:p>
        </p:txBody>
      </p:sp>
      <p:sp>
        <p:nvSpPr>
          <p:cNvPr id="14602" name="AutoShape 188"/>
          <p:cNvSpPr>
            <a:spLocks noChangeArrowheads="1"/>
          </p:cNvSpPr>
          <p:nvPr/>
        </p:nvSpPr>
        <p:spPr bwMode="auto">
          <a:xfrm>
            <a:off x="4675188" y="6656388"/>
            <a:ext cx="90487" cy="92075"/>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603" name="AutoShape 189"/>
          <p:cNvSpPr>
            <a:spLocks noChangeArrowheads="1"/>
          </p:cNvSpPr>
          <p:nvPr/>
        </p:nvSpPr>
        <p:spPr bwMode="auto">
          <a:xfrm>
            <a:off x="4694238" y="6842125"/>
            <a:ext cx="52387"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6" name="Line 165"/>
          <p:cNvSpPr>
            <a:spLocks noChangeShapeType="1"/>
          </p:cNvSpPr>
          <p:nvPr/>
        </p:nvSpPr>
        <p:spPr bwMode="auto">
          <a:xfrm flipH="1" flipV="1">
            <a:off x="4719638" y="675640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5" name="AutoShape 189"/>
          <p:cNvSpPr>
            <a:spLocks noChangeArrowheads="1"/>
          </p:cNvSpPr>
          <p:nvPr/>
        </p:nvSpPr>
        <p:spPr bwMode="auto">
          <a:xfrm>
            <a:off x="7037388" y="6540500"/>
            <a:ext cx="52387"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8" name="Line 165"/>
          <p:cNvSpPr>
            <a:spLocks noChangeShapeType="1"/>
          </p:cNvSpPr>
          <p:nvPr/>
        </p:nvSpPr>
        <p:spPr bwMode="auto">
          <a:xfrm flipH="1" flipV="1">
            <a:off x="7064375" y="641350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7" name="Line 299"/>
          <p:cNvSpPr>
            <a:spLocks noChangeShapeType="1"/>
          </p:cNvSpPr>
          <p:nvPr/>
        </p:nvSpPr>
        <p:spPr bwMode="auto">
          <a:xfrm flipH="1">
            <a:off x="6027738" y="3567113"/>
            <a:ext cx="7937" cy="6413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08" name="Line 299"/>
          <p:cNvSpPr>
            <a:spLocks noChangeShapeType="1"/>
          </p:cNvSpPr>
          <p:nvPr/>
        </p:nvSpPr>
        <p:spPr bwMode="auto">
          <a:xfrm flipH="1">
            <a:off x="2676525" y="2870200"/>
            <a:ext cx="0" cy="7556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09" name="Line 299"/>
          <p:cNvSpPr>
            <a:spLocks noChangeShapeType="1"/>
          </p:cNvSpPr>
          <p:nvPr/>
        </p:nvSpPr>
        <p:spPr bwMode="auto">
          <a:xfrm>
            <a:off x="2673350" y="3567113"/>
            <a:ext cx="3175" cy="6429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0" name="AutoShape 43"/>
          <p:cNvSpPr>
            <a:spLocks noChangeAspect="1" noChangeArrowheads="1"/>
          </p:cNvSpPr>
          <p:nvPr/>
        </p:nvSpPr>
        <p:spPr bwMode="auto">
          <a:xfrm>
            <a:off x="2519363" y="3427413"/>
            <a:ext cx="303212"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20752" name="Text Box 67"/>
          <p:cNvSpPr txBox="1">
            <a:spLocks noChangeAspect="1" noChangeArrowheads="1"/>
          </p:cNvSpPr>
          <p:nvPr/>
        </p:nvSpPr>
        <p:spPr bwMode="auto">
          <a:xfrm>
            <a:off x="2487613" y="340360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sz="1600" dirty="0">
                <a:solidFill>
                  <a:schemeClr val="accent4">
                    <a:lumMod val="10000"/>
                  </a:schemeClr>
                </a:solidFill>
                <a:latin typeface="Verdana" pitchFamily="34" charset="0"/>
                <a:cs typeface="Arial" pitchFamily="34" charset="0"/>
              </a:rPr>
              <a:t>A</a:t>
            </a:r>
          </a:p>
        </p:txBody>
      </p:sp>
      <p:sp>
        <p:nvSpPr>
          <p:cNvPr id="14612" name="Line 165"/>
          <p:cNvSpPr>
            <a:spLocks noChangeShapeType="1"/>
          </p:cNvSpPr>
          <p:nvPr/>
        </p:nvSpPr>
        <p:spPr bwMode="auto">
          <a:xfrm flipH="1" flipV="1">
            <a:off x="2097088" y="2870200"/>
            <a:ext cx="649446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3" name="Line 299"/>
          <p:cNvSpPr>
            <a:spLocks noChangeShapeType="1"/>
          </p:cNvSpPr>
          <p:nvPr/>
        </p:nvSpPr>
        <p:spPr bwMode="auto">
          <a:xfrm>
            <a:off x="5995988" y="4391025"/>
            <a:ext cx="47625" cy="23225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4" name="Line 167"/>
          <p:cNvSpPr>
            <a:spLocks noChangeShapeType="1"/>
          </p:cNvSpPr>
          <p:nvPr/>
        </p:nvSpPr>
        <p:spPr bwMode="auto">
          <a:xfrm>
            <a:off x="2673350" y="5340350"/>
            <a:ext cx="4763" cy="13620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5" name="Rectangle 350"/>
          <p:cNvSpPr>
            <a:spLocks noChangeArrowheads="1"/>
          </p:cNvSpPr>
          <p:nvPr/>
        </p:nvSpPr>
        <p:spPr bwMode="auto">
          <a:xfrm>
            <a:off x="8329613" y="3060700"/>
            <a:ext cx="496887" cy="1001713"/>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grpSp>
        <p:nvGrpSpPr>
          <p:cNvPr id="1024" name="Group 1023"/>
          <p:cNvGrpSpPr>
            <a:grpSpLocks/>
          </p:cNvGrpSpPr>
          <p:nvPr/>
        </p:nvGrpSpPr>
        <p:grpSpPr bwMode="auto">
          <a:xfrm>
            <a:off x="2676525" y="6699250"/>
            <a:ext cx="4411663" cy="552450"/>
            <a:chOff x="2432047" y="5968999"/>
            <a:chExt cx="4010028" cy="487364"/>
          </a:xfrm>
        </p:grpSpPr>
        <p:sp>
          <p:nvSpPr>
            <p:cNvPr id="14867" name="Line 289"/>
            <p:cNvSpPr>
              <a:spLocks noChangeShapeType="1"/>
            </p:cNvSpPr>
            <p:nvPr/>
          </p:nvSpPr>
          <p:spPr bwMode="auto">
            <a:xfrm flipH="1" flipV="1">
              <a:off x="2432047" y="5968999"/>
              <a:ext cx="3960814" cy="460377"/>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8" name="AutoShape 296"/>
            <p:cNvSpPr>
              <a:spLocks noChangeAspect="1" noChangeArrowheads="1"/>
            </p:cNvSpPr>
            <p:nvPr/>
          </p:nvSpPr>
          <p:spPr bwMode="auto">
            <a:xfrm>
              <a:off x="6397625" y="6408738"/>
              <a:ext cx="44450" cy="47625"/>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27" name="Group 1026"/>
          <p:cNvGrpSpPr>
            <a:grpSpLocks/>
          </p:cNvGrpSpPr>
          <p:nvPr/>
        </p:nvGrpSpPr>
        <p:grpSpPr bwMode="auto">
          <a:xfrm>
            <a:off x="7062788" y="6942138"/>
            <a:ext cx="2546350" cy="369887"/>
            <a:chOff x="6419849" y="6184093"/>
            <a:chExt cx="2313642" cy="326245"/>
          </a:xfrm>
        </p:grpSpPr>
        <p:sp>
          <p:nvSpPr>
            <p:cNvPr id="14864" name="Flowchart: Extract 315"/>
            <p:cNvSpPr>
              <a:spLocks noChangeArrowheads="1"/>
            </p:cNvSpPr>
            <p:nvPr/>
          </p:nvSpPr>
          <p:spPr bwMode="auto">
            <a:xfrm rot="5400000" flipH="1">
              <a:off x="7937501" y="6356350"/>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5" name="Text Box 300"/>
            <p:cNvSpPr txBox="1">
              <a:spLocks noChangeArrowheads="1"/>
            </p:cNvSpPr>
            <p:nvPr/>
          </p:nvSpPr>
          <p:spPr bwMode="auto">
            <a:xfrm>
              <a:off x="7389382" y="6184093"/>
              <a:ext cx="304800" cy="27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M</a:t>
              </a:r>
            </a:p>
          </p:txBody>
        </p:sp>
        <p:sp>
          <p:nvSpPr>
            <p:cNvPr id="14866" name="Line 268"/>
            <p:cNvSpPr>
              <a:spLocks noChangeShapeType="1"/>
            </p:cNvSpPr>
            <p:nvPr/>
          </p:nvSpPr>
          <p:spPr bwMode="auto">
            <a:xfrm flipH="1" flipV="1">
              <a:off x="6419849" y="6432550"/>
              <a:ext cx="231364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618" name="Line 146"/>
          <p:cNvSpPr>
            <a:spLocks noChangeShapeType="1"/>
          </p:cNvSpPr>
          <p:nvPr/>
        </p:nvSpPr>
        <p:spPr bwMode="auto">
          <a:xfrm>
            <a:off x="9593263" y="2260600"/>
            <a:ext cx="0" cy="49736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9" name="Group 8"/>
          <p:cNvGrpSpPr>
            <a:grpSpLocks/>
          </p:cNvGrpSpPr>
          <p:nvPr/>
        </p:nvGrpSpPr>
        <p:grpSpPr bwMode="auto">
          <a:xfrm>
            <a:off x="9509125" y="2260600"/>
            <a:ext cx="166688" cy="4978400"/>
            <a:chOff x="9270842" y="2331720"/>
            <a:chExt cx="167640" cy="4978295"/>
          </a:xfrm>
        </p:grpSpPr>
        <p:sp>
          <p:nvSpPr>
            <p:cNvPr id="14861" name="Flowchart: Extract 311"/>
            <p:cNvSpPr>
              <a:spLocks noChangeArrowheads="1"/>
            </p:cNvSpPr>
            <p:nvPr/>
          </p:nvSpPr>
          <p:spPr bwMode="auto">
            <a:xfrm rot="10800000" flipV="1">
              <a:off x="9270842" y="4382012"/>
              <a:ext cx="167640" cy="176318"/>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2" name="Flowchart: Extract 311"/>
            <p:cNvSpPr>
              <a:spLocks noChangeArrowheads="1"/>
            </p:cNvSpPr>
            <p:nvPr/>
          </p:nvSpPr>
          <p:spPr bwMode="auto">
            <a:xfrm rot="10800000" flipV="1">
              <a:off x="9270842" y="4382016"/>
              <a:ext cx="167640" cy="176310"/>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3" name="Line 146"/>
            <p:cNvSpPr>
              <a:spLocks noChangeShapeType="1"/>
            </p:cNvSpPr>
            <p:nvPr/>
          </p:nvSpPr>
          <p:spPr bwMode="auto">
            <a:xfrm>
              <a:off x="9354662" y="2331720"/>
              <a:ext cx="0" cy="497829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6" name="Group 1035"/>
          <p:cNvGrpSpPr>
            <a:grpSpLocks/>
          </p:cNvGrpSpPr>
          <p:nvPr/>
        </p:nvGrpSpPr>
        <p:grpSpPr bwMode="auto">
          <a:xfrm>
            <a:off x="9236075" y="2409825"/>
            <a:ext cx="168275" cy="4167188"/>
            <a:chOff x="8178800" y="2184566"/>
            <a:chExt cx="152400" cy="3676484"/>
          </a:xfrm>
        </p:grpSpPr>
        <p:sp>
          <p:nvSpPr>
            <p:cNvPr id="14859" name="Flowchart: Extract 310"/>
            <p:cNvSpPr>
              <a:spLocks noChangeArrowheads="1"/>
            </p:cNvSpPr>
            <p:nvPr/>
          </p:nvSpPr>
          <p:spPr bwMode="auto">
            <a:xfrm flipV="1">
              <a:off x="8178800" y="3851275"/>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0" name="Line 164"/>
            <p:cNvSpPr>
              <a:spLocks noChangeShapeType="1"/>
            </p:cNvSpPr>
            <p:nvPr/>
          </p:nvSpPr>
          <p:spPr bwMode="auto">
            <a:xfrm>
              <a:off x="8255000" y="2184566"/>
              <a:ext cx="0" cy="367648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9" name="Group 1038"/>
          <p:cNvGrpSpPr>
            <a:grpSpLocks/>
          </p:cNvGrpSpPr>
          <p:nvPr/>
        </p:nvGrpSpPr>
        <p:grpSpPr bwMode="auto">
          <a:xfrm>
            <a:off x="7735888" y="6273800"/>
            <a:ext cx="1592262" cy="373063"/>
            <a:chOff x="7031038" y="5594350"/>
            <a:chExt cx="1446914" cy="328613"/>
          </a:xfrm>
        </p:grpSpPr>
        <p:sp>
          <p:nvSpPr>
            <p:cNvPr id="14855" name="Flowchart: Extract 314"/>
            <p:cNvSpPr>
              <a:spLocks noChangeArrowheads="1"/>
            </p:cNvSpPr>
            <p:nvPr/>
          </p:nvSpPr>
          <p:spPr bwMode="auto">
            <a:xfrm rot="16200000" flipH="1">
              <a:off x="7907338" y="5768975"/>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56" name="Line 165"/>
            <p:cNvSpPr>
              <a:spLocks noChangeShapeType="1"/>
            </p:cNvSpPr>
            <p:nvPr/>
          </p:nvSpPr>
          <p:spPr bwMode="auto">
            <a:xfrm flipH="1" flipV="1">
              <a:off x="7032915" y="5846762"/>
              <a:ext cx="1445037" cy="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7" name="Text Box 300"/>
            <p:cNvSpPr txBox="1">
              <a:spLocks noChangeArrowheads="1"/>
            </p:cNvSpPr>
            <p:nvPr/>
          </p:nvSpPr>
          <p:spPr bwMode="auto">
            <a:xfrm>
              <a:off x="7387796" y="5594350"/>
              <a:ext cx="307975" cy="27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O</a:t>
              </a:r>
            </a:p>
          </p:txBody>
        </p:sp>
        <p:sp>
          <p:nvSpPr>
            <p:cNvPr id="14858" name="AutoShape 296"/>
            <p:cNvSpPr>
              <a:spLocks noChangeAspect="1" noChangeArrowheads="1"/>
            </p:cNvSpPr>
            <p:nvPr/>
          </p:nvSpPr>
          <p:spPr bwMode="auto">
            <a:xfrm>
              <a:off x="7031038" y="5822950"/>
              <a:ext cx="46037" cy="46038"/>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44" name="Group 1043"/>
          <p:cNvGrpSpPr>
            <a:grpSpLocks/>
          </p:cNvGrpSpPr>
          <p:nvPr/>
        </p:nvGrpSpPr>
        <p:grpSpPr bwMode="auto">
          <a:xfrm>
            <a:off x="5994400" y="6559550"/>
            <a:ext cx="1739900" cy="196850"/>
            <a:chOff x="5448300" y="5846763"/>
            <a:chExt cx="1581150" cy="173037"/>
          </a:xfrm>
        </p:grpSpPr>
        <p:sp>
          <p:nvSpPr>
            <p:cNvPr id="14853" name="Line 150"/>
            <p:cNvSpPr>
              <a:spLocks noChangeShapeType="1"/>
            </p:cNvSpPr>
            <p:nvPr/>
          </p:nvSpPr>
          <p:spPr bwMode="auto">
            <a:xfrm flipH="1">
              <a:off x="5500688" y="5846763"/>
              <a:ext cx="1528762" cy="128587"/>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4" name="AutoShape 295"/>
            <p:cNvSpPr>
              <a:spLocks noChangeAspect="1" noChangeArrowheads="1"/>
            </p:cNvSpPr>
            <p:nvPr/>
          </p:nvSpPr>
          <p:spPr bwMode="auto">
            <a:xfrm>
              <a:off x="5448300" y="5937250"/>
              <a:ext cx="82550" cy="82550"/>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47" name="Group 1046"/>
          <p:cNvGrpSpPr>
            <a:grpSpLocks/>
          </p:cNvGrpSpPr>
          <p:nvPr/>
        </p:nvGrpSpPr>
        <p:grpSpPr bwMode="auto">
          <a:xfrm>
            <a:off x="6019800" y="2784475"/>
            <a:ext cx="2571750" cy="171450"/>
            <a:chOff x="5471312" y="2514600"/>
            <a:chExt cx="2337869" cy="152400"/>
          </a:xfrm>
        </p:grpSpPr>
        <p:sp>
          <p:nvSpPr>
            <p:cNvPr id="14851" name="Flowchart: Extract 306"/>
            <p:cNvSpPr>
              <a:spLocks noChangeArrowheads="1"/>
            </p:cNvSpPr>
            <p:nvPr/>
          </p:nvSpPr>
          <p:spPr bwMode="auto">
            <a:xfrm rot="5400000">
              <a:off x="7392988" y="2513012"/>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52" name="Line 299"/>
            <p:cNvSpPr>
              <a:spLocks noChangeShapeType="1"/>
            </p:cNvSpPr>
            <p:nvPr/>
          </p:nvSpPr>
          <p:spPr bwMode="auto">
            <a:xfrm>
              <a:off x="5471312" y="2590799"/>
              <a:ext cx="2337869" cy="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624" name="Group 4"/>
          <p:cNvGrpSpPr>
            <a:grpSpLocks/>
          </p:cNvGrpSpPr>
          <p:nvPr/>
        </p:nvGrpSpPr>
        <p:grpSpPr bwMode="auto">
          <a:xfrm>
            <a:off x="8301038" y="2854325"/>
            <a:ext cx="381000" cy="1439863"/>
            <a:chOff x="9600867" y="2931690"/>
            <a:chExt cx="381303" cy="1440498"/>
          </a:xfrm>
        </p:grpSpPr>
        <p:sp>
          <p:nvSpPr>
            <p:cNvPr id="14841" name="Line 299"/>
            <p:cNvSpPr>
              <a:spLocks noChangeShapeType="1"/>
            </p:cNvSpPr>
            <p:nvPr/>
          </p:nvSpPr>
          <p:spPr bwMode="auto">
            <a:xfrm flipH="1">
              <a:off x="9875567" y="2931690"/>
              <a:ext cx="0" cy="53615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2" name="Line 299"/>
            <p:cNvSpPr>
              <a:spLocks noChangeShapeType="1"/>
            </p:cNvSpPr>
            <p:nvPr/>
          </p:nvSpPr>
          <p:spPr bwMode="auto">
            <a:xfrm>
              <a:off x="9875647" y="3768684"/>
              <a:ext cx="0" cy="60350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3" name="Line 165"/>
            <p:cNvSpPr>
              <a:spLocks noChangeShapeType="1"/>
            </p:cNvSpPr>
            <p:nvPr/>
          </p:nvSpPr>
          <p:spPr bwMode="auto">
            <a:xfrm flipH="1" flipV="1">
              <a:off x="9769127" y="3781849"/>
              <a:ext cx="213043" cy="359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4" name="Line 165"/>
            <p:cNvSpPr>
              <a:spLocks noChangeShapeType="1"/>
            </p:cNvSpPr>
            <p:nvPr/>
          </p:nvSpPr>
          <p:spPr bwMode="auto">
            <a:xfrm flipH="1">
              <a:off x="9826753" y="3479588"/>
              <a:ext cx="9779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5" name="Line 165"/>
            <p:cNvSpPr>
              <a:spLocks noChangeShapeType="1"/>
            </p:cNvSpPr>
            <p:nvPr/>
          </p:nvSpPr>
          <p:spPr bwMode="auto">
            <a:xfrm flipH="1">
              <a:off x="9769127" y="3537162"/>
              <a:ext cx="213043" cy="18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6" name="Line 165"/>
            <p:cNvSpPr>
              <a:spLocks noChangeShapeType="1"/>
            </p:cNvSpPr>
            <p:nvPr/>
          </p:nvSpPr>
          <p:spPr bwMode="auto">
            <a:xfrm flipH="1">
              <a:off x="9826753" y="3594735"/>
              <a:ext cx="9779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7" name="Line 165"/>
            <p:cNvSpPr>
              <a:spLocks noChangeShapeType="1"/>
            </p:cNvSpPr>
            <p:nvPr/>
          </p:nvSpPr>
          <p:spPr bwMode="auto">
            <a:xfrm flipH="1">
              <a:off x="9769127" y="3663103"/>
              <a:ext cx="21304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8" name="Line 165"/>
            <p:cNvSpPr>
              <a:spLocks noChangeShapeType="1"/>
            </p:cNvSpPr>
            <p:nvPr/>
          </p:nvSpPr>
          <p:spPr bwMode="auto">
            <a:xfrm flipH="1" flipV="1">
              <a:off x="9826753" y="3718880"/>
              <a:ext cx="97790" cy="1799"/>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9" name="Text Box 8"/>
            <p:cNvSpPr txBox="1">
              <a:spLocks noChangeArrowheads="1"/>
            </p:cNvSpPr>
            <p:nvPr/>
          </p:nvSpPr>
          <p:spPr bwMode="auto">
            <a:xfrm>
              <a:off x="9600867" y="3836672"/>
              <a:ext cx="244475" cy="38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a:t>
              </a:r>
            </a:p>
          </p:txBody>
        </p:sp>
        <p:sp>
          <p:nvSpPr>
            <p:cNvPr id="14850" name="Text Box 8"/>
            <p:cNvSpPr txBox="1">
              <a:spLocks noChangeArrowheads="1"/>
            </p:cNvSpPr>
            <p:nvPr/>
          </p:nvSpPr>
          <p:spPr bwMode="auto">
            <a:xfrm>
              <a:off x="9621425" y="3012314"/>
              <a:ext cx="23774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a:t>
              </a:r>
            </a:p>
          </p:txBody>
        </p:sp>
      </p:grpSp>
      <p:grpSp>
        <p:nvGrpSpPr>
          <p:cNvPr id="7" name="Group 6"/>
          <p:cNvGrpSpPr>
            <a:grpSpLocks/>
          </p:cNvGrpSpPr>
          <p:nvPr/>
        </p:nvGrpSpPr>
        <p:grpSpPr bwMode="auto">
          <a:xfrm>
            <a:off x="8310563" y="3459163"/>
            <a:ext cx="371475" cy="835025"/>
            <a:chOff x="9535005" y="3530920"/>
            <a:chExt cx="370995" cy="835024"/>
          </a:xfrm>
        </p:grpSpPr>
        <p:sp>
          <p:nvSpPr>
            <p:cNvPr id="14834" name="Line 299"/>
            <p:cNvSpPr>
              <a:spLocks noChangeShapeType="1"/>
            </p:cNvSpPr>
            <p:nvPr/>
          </p:nvSpPr>
          <p:spPr bwMode="auto">
            <a:xfrm>
              <a:off x="9799613" y="3762440"/>
              <a:ext cx="0" cy="60350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5" name="Line 165"/>
            <p:cNvSpPr>
              <a:spLocks noChangeShapeType="1"/>
            </p:cNvSpPr>
            <p:nvPr/>
          </p:nvSpPr>
          <p:spPr bwMode="auto">
            <a:xfrm flipH="1" flipV="1">
              <a:off x="9692927" y="3775605"/>
              <a:ext cx="213043" cy="3598"/>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6" name="Line 165"/>
            <p:cNvSpPr>
              <a:spLocks noChangeShapeType="1"/>
            </p:cNvSpPr>
            <p:nvPr/>
          </p:nvSpPr>
          <p:spPr bwMode="auto">
            <a:xfrm flipH="1">
              <a:off x="9692927" y="3656860"/>
              <a:ext cx="213043"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7" name="Line 165"/>
            <p:cNvSpPr>
              <a:spLocks noChangeShapeType="1"/>
            </p:cNvSpPr>
            <p:nvPr/>
          </p:nvSpPr>
          <p:spPr bwMode="auto">
            <a:xfrm flipH="1" flipV="1">
              <a:off x="9750553" y="3712634"/>
              <a:ext cx="97790" cy="180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8" name="Text Box 8"/>
            <p:cNvSpPr txBox="1">
              <a:spLocks noChangeArrowheads="1"/>
            </p:cNvSpPr>
            <p:nvPr/>
          </p:nvSpPr>
          <p:spPr bwMode="auto">
            <a:xfrm>
              <a:off x="9535005" y="3835297"/>
              <a:ext cx="230648" cy="38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solidFill>
                    <a:srgbClr val="FF0000"/>
                  </a:solidFill>
                  <a:latin typeface="Arial" charset="0"/>
                </a:rPr>
                <a:t>+</a:t>
              </a:r>
            </a:p>
          </p:txBody>
        </p:sp>
        <p:sp>
          <p:nvSpPr>
            <p:cNvPr id="14839" name="Line 165"/>
            <p:cNvSpPr>
              <a:spLocks noChangeShapeType="1"/>
            </p:cNvSpPr>
            <p:nvPr/>
          </p:nvSpPr>
          <p:spPr bwMode="auto">
            <a:xfrm flipH="1">
              <a:off x="9692570" y="3530920"/>
              <a:ext cx="213430" cy="179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0" name="Line 165"/>
            <p:cNvSpPr>
              <a:spLocks noChangeShapeType="1"/>
            </p:cNvSpPr>
            <p:nvPr/>
          </p:nvSpPr>
          <p:spPr bwMode="auto">
            <a:xfrm flipH="1">
              <a:off x="9750302" y="3588493"/>
              <a:ext cx="97968"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oup 7"/>
          <p:cNvGrpSpPr>
            <a:grpSpLocks/>
          </p:cNvGrpSpPr>
          <p:nvPr/>
        </p:nvGrpSpPr>
        <p:grpSpPr bwMode="auto">
          <a:xfrm>
            <a:off x="8331200" y="2854325"/>
            <a:ext cx="293688" cy="547688"/>
            <a:chOff x="9554951" y="2925447"/>
            <a:chExt cx="293319" cy="548640"/>
          </a:xfrm>
        </p:grpSpPr>
        <p:sp>
          <p:nvSpPr>
            <p:cNvPr id="14831" name="Line 299"/>
            <p:cNvSpPr>
              <a:spLocks noChangeShapeType="1"/>
            </p:cNvSpPr>
            <p:nvPr/>
          </p:nvSpPr>
          <p:spPr bwMode="auto">
            <a:xfrm flipH="1">
              <a:off x="9798958" y="2925447"/>
              <a:ext cx="0" cy="54864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2" name="Line 165"/>
            <p:cNvSpPr>
              <a:spLocks noChangeShapeType="1"/>
            </p:cNvSpPr>
            <p:nvPr/>
          </p:nvSpPr>
          <p:spPr bwMode="auto">
            <a:xfrm flipH="1">
              <a:off x="9750302" y="3473346"/>
              <a:ext cx="97968"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3" name="Text Box 8"/>
            <p:cNvSpPr txBox="1">
              <a:spLocks noChangeArrowheads="1"/>
            </p:cNvSpPr>
            <p:nvPr/>
          </p:nvSpPr>
          <p:spPr bwMode="auto">
            <a:xfrm>
              <a:off x="9554951" y="3010843"/>
              <a:ext cx="256032"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solidFill>
                    <a:srgbClr val="FF0000"/>
                  </a:solidFill>
                  <a:latin typeface="Arial" charset="0"/>
                </a:rPr>
                <a:t>-</a:t>
              </a:r>
            </a:p>
          </p:txBody>
        </p:sp>
      </p:grpSp>
      <p:sp>
        <p:nvSpPr>
          <p:cNvPr id="14627" name="Text Box 8"/>
          <p:cNvSpPr txBox="1">
            <a:spLocks noChangeArrowheads="1"/>
          </p:cNvSpPr>
          <p:nvPr/>
        </p:nvSpPr>
        <p:spPr bwMode="auto">
          <a:xfrm>
            <a:off x="8789988" y="3082925"/>
            <a:ext cx="201612"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lnSpc>
                <a:spcPts val="1000"/>
              </a:lnSpc>
              <a:buFont typeface="Wingdings" pitchFamily="2" charset="2"/>
              <a:buNone/>
            </a:pPr>
            <a:r>
              <a:rPr lang="en-US" altLang="en-US" sz="900">
                <a:latin typeface="Arial Black" pitchFamily="34" charset="0"/>
              </a:rPr>
              <a:t>BATTERY</a:t>
            </a:r>
          </a:p>
        </p:txBody>
      </p:sp>
      <p:sp>
        <p:nvSpPr>
          <p:cNvPr id="1057" name="Line 299"/>
          <p:cNvSpPr>
            <a:spLocks noChangeShapeType="1"/>
          </p:cNvSpPr>
          <p:nvPr/>
        </p:nvSpPr>
        <p:spPr bwMode="auto">
          <a:xfrm>
            <a:off x="2652713" y="4362450"/>
            <a:ext cx="25400" cy="9763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29" name="Text Box 300"/>
          <p:cNvSpPr txBox="1">
            <a:spLocks noChangeArrowheads="1"/>
          </p:cNvSpPr>
          <p:nvPr/>
        </p:nvSpPr>
        <p:spPr bwMode="auto">
          <a:xfrm>
            <a:off x="5768975" y="6356350"/>
            <a:ext cx="336550"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H</a:t>
            </a:r>
          </a:p>
        </p:txBody>
      </p:sp>
      <p:sp>
        <p:nvSpPr>
          <p:cNvPr id="14630" name="Text Box 119"/>
          <p:cNvSpPr txBox="1">
            <a:spLocks noChangeArrowheads="1"/>
          </p:cNvSpPr>
          <p:nvPr/>
        </p:nvSpPr>
        <p:spPr bwMode="auto">
          <a:xfrm>
            <a:off x="2416175" y="635476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A</a:t>
            </a:r>
          </a:p>
        </p:txBody>
      </p:sp>
      <p:sp>
        <p:nvSpPr>
          <p:cNvPr id="14631" name="Text Box 300"/>
          <p:cNvSpPr txBox="1">
            <a:spLocks noChangeArrowheads="1"/>
          </p:cNvSpPr>
          <p:nvPr/>
        </p:nvSpPr>
        <p:spPr bwMode="auto">
          <a:xfrm>
            <a:off x="6538913" y="2379663"/>
            <a:ext cx="339725"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O</a:t>
            </a:r>
          </a:p>
        </p:txBody>
      </p:sp>
      <p:sp>
        <p:nvSpPr>
          <p:cNvPr id="14632" name="Line 153"/>
          <p:cNvSpPr>
            <a:spLocks noChangeShapeType="1"/>
          </p:cNvSpPr>
          <p:nvPr/>
        </p:nvSpPr>
        <p:spPr bwMode="auto">
          <a:xfrm flipH="1" flipV="1">
            <a:off x="2809875" y="2062163"/>
            <a:ext cx="976313" cy="1762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3" name="Line 154"/>
          <p:cNvSpPr>
            <a:spLocks noChangeShapeType="1"/>
          </p:cNvSpPr>
          <p:nvPr/>
        </p:nvSpPr>
        <p:spPr bwMode="auto">
          <a:xfrm flipH="1" flipV="1">
            <a:off x="3000375" y="2409825"/>
            <a:ext cx="830263" cy="952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4" name="Text Box 300"/>
          <p:cNvSpPr txBox="1">
            <a:spLocks noChangeArrowheads="1"/>
          </p:cNvSpPr>
          <p:nvPr/>
        </p:nvSpPr>
        <p:spPr bwMode="auto">
          <a:xfrm>
            <a:off x="4437063" y="2438400"/>
            <a:ext cx="338137"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N</a:t>
            </a:r>
          </a:p>
        </p:txBody>
      </p:sp>
      <p:sp>
        <p:nvSpPr>
          <p:cNvPr id="14635" name="Line 158"/>
          <p:cNvSpPr>
            <a:spLocks noChangeShapeType="1"/>
          </p:cNvSpPr>
          <p:nvPr/>
        </p:nvSpPr>
        <p:spPr bwMode="auto">
          <a:xfrm flipH="1">
            <a:off x="4230688" y="2441575"/>
            <a:ext cx="588962" cy="1206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6" name="Text Box 300"/>
          <p:cNvSpPr txBox="1">
            <a:spLocks noChangeArrowheads="1"/>
          </p:cNvSpPr>
          <p:nvPr/>
        </p:nvSpPr>
        <p:spPr bwMode="auto">
          <a:xfrm>
            <a:off x="5454650" y="2300288"/>
            <a:ext cx="3381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X</a:t>
            </a:r>
          </a:p>
        </p:txBody>
      </p:sp>
      <p:sp>
        <p:nvSpPr>
          <p:cNvPr id="14637" name="Text Box 300"/>
          <p:cNvSpPr txBox="1">
            <a:spLocks noChangeArrowheads="1"/>
          </p:cNvSpPr>
          <p:nvPr/>
        </p:nvSpPr>
        <p:spPr bwMode="auto">
          <a:xfrm>
            <a:off x="5459413" y="1728788"/>
            <a:ext cx="338137"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B</a:t>
            </a:r>
          </a:p>
        </p:txBody>
      </p:sp>
      <p:sp>
        <p:nvSpPr>
          <p:cNvPr id="14638" name="Line 156"/>
          <p:cNvSpPr>
            <a:spLocks noChangeShapeType="1"/>
          </p:cNvSpPr>
          <p:nvPr/>
        </p:nvSpPr>
        <p:spPr bwMode="auto">
          <a:xfrm flipH="1" flipV="1">
            <a:off x="5392738" y="2344738"/>
            <a:ext cx="438150" cy="206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9" name="Line 155"/>
          <p:cNvSpPr>
            <a:spLocks noChangeShapeType="1"/>
          </p:cNvSpPr>
          <p:nvPr/>
        </p:nvSpPr>
        <p:spPr bwMode="auto">
          <a:xfrm flipH="1" flipV="1">
            <a:off x="5214938" y="1917700"/>
            <a:ext cx="606425" cy="1762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0" name="Line 185"/>
          <p:cNvSpPr>
            <a:spLocks noChangeShapeType="1"/>
          </p:cNvSpPr>
          <p:nvPr/>
        </p:nvSpPr>
        <p:spPr bwMode="auto">
          <a:xfrm flipH="1" flipV="1">
            <a:off x="6402388" y="2414588"/>
            <a:ext cx="598487"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4641" name="Group 616"/>
          <p:cNvGrpSpPr>
            <a:grpSpLocks/>
          </p:cNvGrpSpPr>
          <p:nvPr/>
        </p:nvGrpSpPr>
        <p:grpSpPr bwMode="auto">
          <a:xfrm>
            <a:off x="6970713" y="1639888"/>
            <a:ext cx="647700" cy="1036637"/>
            <a:chOff x="3406419" y="1426464"/>
            <a:chExt cx="589318" cy="914401"/>
          </a:xfrm>
        </p:grpSpPr>
        <p:sp>
          <p:nvSpPr>
            <p:cNvPr id="14804" name="Can 617"/>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072"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3"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4"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5"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6"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7"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8"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9"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0"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1"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2"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3"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4"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5"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6"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7"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8"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9"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0"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1"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2"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3"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4"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5"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6"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7"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sp>
        <p:nvSpPr>
          <p:cNvPr id="14642" name="Flowchart: Extract 307"/>
          <p:cNvSpPr>
            <a:spLocks noChangeArrowheads="1"/>
          </p:cNvSpPr>
          <p:nvPr/>
        </p:nvSpPr>
        <p:spPr bwMode="auto">
          <a:xfrm rot="5400000" flipH="1">
            <a:off x="8541544" y="2329657"/>
            <a:ext cx="173037"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43" name="Line 185"/>
          <p:cNvSpPr>
            <a:spLocks noChangeShapeType="1"/>
          </p:cNvSpPr>
          <p:nvPr/>
        </p:nvSpPr>
        <p:spPr bwMode="auto">
          <a:xfrm flipH="1">
            <a:off x="7558088" y="2413000"/>
            <a:ext cx="177641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4" name="Line 269"/>
          <p:cNvSpPr>
            <a:spLocks noChangeShapeType="1"/>
          </p:cNvSpPr>
          <p:nvPr/>
        </p:nvSpPr>
        <p:spPr bwMode="auto">
          <a:xfrm flipH="1" flipV="1">
            <a:off x="6980238" y="2270125"/>
            <a:ext cx="601662" cy="1588"/>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5" name="Line 156"/>
          <p:cNvSpPr>
            <a:spLocks noChangeShapeType="1"/>
          </p:cNvSpPr>
          <p:nvPr/>
        </p:nvSpPr>
        <p:spPr bwMode="auto">
          <a:xfrm flipH="1" flipV="1">
            <a:off x="2830513" y="2078038"/>
            <a:ext cx="184150" cy="346075"/>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6" name="Line 156"/>
          <p:cNvSpPr>
            <a:spLocks noChangeShapeType="1"/>
          </p:cNvSpPr>
          <p:nvPr/>
        </p:nvSpPr>
        <p:spPr bwMode="auto">
          <a:xfrm flipH="1" flipV="1">
            <a:off x="5818188" y="2365375"/>
            <a:ext cx="585787" cy="508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7" name="Line 269"/>
          <p:cNvSpPr>
            <a:spLocks noChangeShapeType="1"/>
          </p:cNvSpPr>
          <p:nvPr/>
        </p:nvSpPr>
        <p:spPr bwMode="auto">
          <a:xfrm flipH="1" flipV="1">
            <a:off x="5784850" y="2084388"/>
            <a:ext cx="642938" cy="1905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8" name="Line 269"/>
          <p:cNvSpPr>
            <a:spLocks noChangeShapeType="1"/>
          </p:cNvSpPr>
          <p:nvPr/>
        </p:nvSpPr>
        <p:spPr bwMode="auto">
          <a:xfrm flipH="1" flipV="1">
            <a:off x="6975475" y="2413000"/>
            <a:ext cx="598488" cy="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9" name="Text Box 300"/>
          <p:cNvSpPr txBox="1">
            <a:spLocks noChangeArrowheads="1"/>
          </p:cNvSpPr>
          <p:nvPr/>
        </p:nvSpPr>
        <p:spPr bwMode="auto">
          <a:xfrm>
            <a:off x="6502400" y="1982788"/>
            <a:ext cx="339725"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M</a:t>
            </a:r>
          </a:p>
        </p:txBody>
      </p:sp>
      <p:sp>
        <p:nvSpPr>
          <p:cNvPr id="14650" name="Line 269"/>
          <p:cNvSpPr>
            <a:spLocks noChangeShapeType="1"/>
          </p:cNvSpPr>
          <p:nvPr/>
        </p:nvSpPr>
        <p:spPr bwMode="auto">
          <a:xfrm flipH="1" flipV="1">
            <a:off x="6423025" y="2271713"/>
            <a:ext cx="554038" cy="15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51" name="Flowchart: Extract 306"/>
          <p:cNvSpPr>
            <a:spLocks noChangeArrowheads="1"/>
          </p:cNvSpPr>
          <p:nvPr/>
        </p:nvSpPr>
        <p:spPr bwMode="auto">
          <a:xfrm rot="16200000" flipH="1">
            <a:off x="8711406" y="2185194"/>
            <a:ext cx="155575" cy="173038"/>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2" name="Line 269"/>
          <p:cNvSpPr>
            <a:spLocks noChangeShapeType="1"/>
          </p:cNvSpPr>
          <p:nvPr/>
        </p:nvSpPr>
        <p:spPr bwMode="auto">
          <a:xfrm flipH="1" flipV="1">
            <a:off x="7575550" y="2273300"/>
            <a:ext cx="2033588" cy="15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09" name="Group 1108"/>
          <p:cNvGrpSpPr>
            <a:grpSpLocks/>
          </p:cNvGrpSpPr>
          <p:nvPr/>
        </p:nvGrpSpPr>
        <p:grpSpPr bwMode="auto">
          <a:xfrm>
            <a:off x="7575550" y="2193925"/>
            <a:ext cx="2033588" cy="155575"/>
            <a:chOff x="6887099" y="1998713"/>
            <a:chExt cx="1847908" cy="138062"/>
          </a:xfrm>
        </p:grpSpPr>
        <p:sp>
          <p:nvSpPr>
            <p:cNvPr id="14802" name="Flowchart: Extract 306"/>
            <p:cNvSpPr>
              <a:spLocks noChangeArrowheads="1"/>
            </p:cNvSpPr>
            <p:nvPr/>
          </p:nvSpPr>
          <p:spPr bwMode="auto">
            <a:xfrm rot="16200000" flipH="1">
              <a:off x="7922430" y="1989530"/>
              <a:ext cx="138062" cy="156428"/>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03" name="Line 269"/>
            <p:cNvSpPr>
              <a:spLocks noChangeShapeType="1"/>
            </p:cNvSpPr>
            <p:nvPr/>
          </p:nvSpPr>
          <p:spPr bwMode="auto">
            <a:xfrm flipH="1" flipV="1">
              <a:off x="6887099" y="2068033"/>
              <a:ext cx="1847908" cy="2916"/>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2" name="Line 299"/>
          <p:cNvSpPr>
            <a:spLocks noChangeShapeType="1"/>
          </p:cNvSpPr>
          <p:nvPr/>
        </p:nvSpPr>
        <p:spPr bwMode="auto">
          <a:xfrm>
            <a:off x="2632075" y="4357688"/>
            <a:ext cx="42863" cy="9731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13" name="Left Arrow 2"/>
          <p:cNvSpPr>
            <a:spLocks noChangeArrowheads="1"/>
          </p:cNvSpPr>
          <p:nvPr/>
        </p:nvSpPr>
        <p:spPr bwMode="auto">
          <a:xfrm>
            <a:off x="27003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6" name="AutoShape 76"/>
          <p:cNvSpPr>
            <a:spLocks noChangeAspect="1" noChangeArrowheads="1"/>
          </p:cNvSpPr>
          <p:nvPr/>
        </p:nvSpPr>
        <p:spPr bwMode="auto">
          <a:xfrm>
            <a:off x="6148388" y="48371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7" name="Text Box 102"/>
          <p:cNvSpPr txBox="1">
            <a:spLocks noChangeAspect="1" noChangeArrowheads="1"/>
          </p:cNvSpPr>
          <p:nvPr/>
        </p:nvSpPr>
        <p:spPr bwMode="auto">
          <a:xfrm>
            <a:off x="6199188"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U</a:t>
            </a:r>
          </a:p>
        </p:txBody>
      </p:sp>
      <p:sp>
        <p:nvSpPr>
          <p:cNvPr id="14658" name="Flowchart: Extract 307"/>
          <p:cNvSpPr>
            <a:spLocks noChangeArrowheads="1"/>
          </p:cNvSpPr>
          <p:nvPr/>
        </p:nvSpPr>
        <p:spPr bwMode="auto">
          <a:xfrm rot="-5400000">
            <a:off x="8115300" y="4192588"/>
            <a:ext cx="171450"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9" name="Line 299"/>
          <p:cNvSpPr>
            <a:spLocks noChangeShapeType="1"/>
          </p:cNvSpPr>
          <p:nvPr/>
        </p:nvSpPr>
        <p:spPr bwMode="auto">
          <a:xfrm flipH="1">
            <a:off x="2481263" y="4275138"/>
            <a:ext cx="0" cy="1412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60" name="AutoShape 296"/>
          <p:cNvSpPr>
            <a:spLocks noChangeAspect="1" noChangeArrowheads="1"/>
          </p:cNvSpPr>
          <p:nvPr/>
        </p:nvSpPr>
        <p:spPr bwMode="auto">
          <a:xfrm flipH="1">
            <a:off x="2462213" y="4410075"/>
            <a:ext cx="49212" cy="52388"/>
          </a:xfrm>
          <a:prstGeom prst="flowChartConnector">
            <a:avLst/>
          </a:prstGeom>
          <a:solidFill>
            <a:schemeClr val="tx1"/>
          </a:solidFill>
          <a:ln w="25400">
            <a:solidFill>
              <a:schemeClr val="tx1"/>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661" name="Line 165"/>
          <p:cNvSpPr>
            <a:spLocks noChangeShapeType="1"/>
          </p:cNvSpPr>
          <p:nvPr/>
        </p:nvSpPr>
        <p:spPr bwMode="auto">
          <a:xfrm flipH="1">
            <a:off x="5895975" y="4279900"/>
            <a:ext cx="2695575" cy="15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62" name="AutoShape 296"/>
          <p:cNvSpPr>
            <a:spLocks noChangeAspect="1" noChangeArrowheads="1"/>
          </p:cNvSpPr>
          <p:nvPr/>
        </p:nvSpPr>
        <p:spPr bwMode="auto">
          <a:xfrm>
            <a:off x="2678113" y="4395788"/>
            <a:ext cx="50800" cy="50800"/>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122" name="Left Arrow 2"/>
          <p:cNvSpPr>
            <a:spLocks noChangeArrowheads="1"/>
          </p:cNvSpPr>
          <p:nvPr/>
        </p:nvSpPr>
        <p:spPr bwMode="auto">
          <a:xfrm>
            <a:off x="26749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3" name="Line 299"/>
          <p:cNvSpPr>
            <a:spLocks noChangeShapeType="1"/>
          </p:cNvSpPr>
          <p:nvPr/>
        </p:nvSpPr>
        <p:spPr bwMode="auto">
          <a:xfrm>
            <a:off x="2595563" y="4357688"/>
            <a:ext cx="88900" cy="9763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4" name="Left Arrow 2"/>
          <p:cNvSpPr>
            <a:spLocks noChangeArrowheads="1"/>
          </p:cNvSpPr>
          <p:nvPr/>
        </p:nvSpPr>
        <p:spPr bwMode="auto">
          <a:xfrm>
            <a:off x="26495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5" name="Line 299"/>
          <p:cNvSpPr>
            <a:spLocks noChangeShapeType="1"/>
          </p:cNvSpPr>
          <p:nvPr/>
        </p:nvSpPr>
        <p:spPr bwMode="auto">
          <a:xfrm>
            <a:off x="2578100" y="4367213"/>
            <a:ext cx="93663" cy="9636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6" name="Left Arrow 2"/>
          <p:cNvSpPr>
            <a:spLocks noChangeArrowheads="1"/>
          </p:cNvSpPr>
          <p:nvPr/>
        </p:nvSpPr>
        <p:spPr bwMode="auto">
          <a:xfrm>
            <a:off x="2620963"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7" name="Line 299"/>
          <p:cNvSpPr>
            <a:spLocks noChangeShapeType="1"/>
          </p:cNvSpPr>
          <p:nvPr/>
        </p:nvSpPr>
        <p:spPr bwMode="auto">
          <a:xfrm>
            <a:off x="2547938" y="4364038"/>
            <a:ext cx="136525" cy="96996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8" name="Left Arrow 2"/>
          <p:cNvSpPr>
            <a:spLocks noChangeArrowheads="1"/>
          </p:cNvSpPr>
          <p:nvPr/>
        </p:nvSpPr>
        <p:spPr bwMode="auto">
          <a:xfrm>
            <a:off x="2595563"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9" name="Left Arrow 2"/>
          <p:cNvSpPr>
            <a:spLocks noChangeArrowheads="1"/>
          </p:cNvSpPr>
          <p:nvPr/>
        </p:nvSpPr>
        <p:spPr bwMode="auto">
          <a:xfrm>
            <a:off x="25733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30" name="Line 299"/>
          <p:cNvSpPr>
            <a:spLocks noChangeShapeType="1"/>
          </p:cNvSpPr>
          <p:nvPr/>
        </p:nvSpPr>
        <p:spPr bwMode="auto">
          <a:xfrm>
            <a:off x="2525713" y="4367213"/>
            <a:ext cx="149225" cy="95726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31" name="Group 1130"/>
          <p:cNvGrpSpPr>
            <a:grpSpLocks/>
          </p:cNvGrpSpPr>
          <p:nvPr/>
        </p:nvGrpSpPr>
        <p:grpSpPr bwMode="auto">
          <a:xfrm>
            <a:off x="2525713" y="4365625"/>
            <a:ext cx="236537" cy="2378075"/>
            <a:chOff x="2295088" y="3909723"/>
            <a:chExt cx="214750" cy="2098965"/>
          </a:xfrm>
        </p:grpSpPr>
        <p:sp>
          <p:nvSpPr>
            <p:cNvPr id="14798" name="Flowchart: Extract 313"/>
            <p:cNvSpPr>
              <a:spLocks noChangeArrowheads="1"/>
            </p:cNvSpPr>
            <p:nvPr/>
          </p:nvSpPr>
          <p:spPr bwMode="auto">
            <a:xfrm flipV="1">
              <a:off x="2357438" y="545623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99" name="Line 167"/>
            <p:cNvSpPr>
              <a:spLocks noChangeShapeType="1"/>
            </p:cNvSpPr>
            <p:nvPr/>
          </p:nvSpPr>
          <p:spPr bwMode="auto">
            <a:xfrm>
              <a:off x="2428875" y="4770438"/>
              <a:ext cx="4763" cy="1201737"/>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00" name="Line 299"/>
            <p:cNvSpPr>
              <a:spLocks noChangeShapeType="1"/>
            </p:cNvSpPr>
            <p:nvPr/>
          </p:nvSpPr>
          <p:spPr bwMode="auto">
            <a:xfrm>
              <a:off x="2295088" y="3909723"/>
              <a:ext cx="136163" cy="85895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01" name="AutoShape 295"/>
            <p:cNvSpPr>
              <a:spLocks noChangeAspect="1" noChangeArrowheads="1"/>
            </p:cNvSpPr>
            <p:nvPr/>
          </p:nvSpPr>
          <p:spPr bwMode="auto">
            <a:xfrm>
              <a:off x="2390775" y="5926138"/>
              <a:ext cx="82550" cy="82550"/>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sp>
        <p:nvSpPr>
          <p:cNvPr id="14673" name="AutoShape 87"/>
          <p:cNvSpPr>
            <a:spLocks noChangeAspect="1" noChangeArrowheads="1"/>
          </p:cNvSpPr>
          <p:nvPr/>
        </p:nvSpPr>
        <p:spPr bwMode="auto">
          <a:xfrm>
            <a:off x="2447925" y="5183188"/>
            <a:ext cx="461963" cy="285750"/>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74" name="Text Box 112"/>
          <p:cNvSpPr txBox="1">
            <a:spLocks noChangeAspect="1" noChangeArrowheads="1"/>
          </p:cNvSpPr>
          <p:nvPr/>
        </p:nvSpPr>
        <p:spPr bwMode="auto">
          <a:xfrm>
            <a:off x="2498725" y="51482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A</a:t>
            </a:r>
          </a:p>
        </p:txBody>
      </p:sp>
      <p:grpSp>
        <p:nvGrpSpPr>
          <p:cNvPr id="1138" name="Group 1137"/>
          <p:cNvGrpSpPr>
            <a:grpSpLocks/>
          </p:cNvGrpSpPr>
          <p:nvPr/>
        </p:nvGrpSpPr>
        <p:grpSpPr bwMode="auto">
          <a:xfrm>
            <a:off x="2455863" y="5130800"/>
            <a:ext cx="527050" cy="342900"/>
            <a:chOff x="2246313" y="4582764"/>
            <a:chExt cx="479446" cy="301973"/>
          </a:xfrm>
        </p:grpSpPr>
        <p:sp>
          <p:nvSpPr>
            <p:cNvPr id="14796" name="AutoShape 301"/>
            <p:cNvSpPr>
              <a:spLocks noChangeAspect="1" noChangeArrowheads="1"/>
            </p:cNvSpPr>
            <p:nvPr/>
          </p:nvSpPr>
          <p:spPr bwMode="auto">
            <a:xfrm>
              <a:off x="2246313" y="4633912"/>
              <a:ext cx="419100" cy="250825"/>
            </a:xfrm>
            <a:prstGeom prst="flowChartAlternateProcess">
              <a:avLst/>
            </a:prstGeom>
            <a:solidFill>
              <a:srgbClr val="FF66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20934" name="Text Box 302"/>
            <p:cNvSpPr txBox="1">
              <a:spLocks noChangeAspect="1" noChangeArrowheads="1"/>
            </p:cNvSpPr>
            <p:nvPr/>
          </p:nvSpPr>
          <p:spPr bwMode="auto">
            <a:xfrm>
              <a:off x="2267974" y="4582764"/>
              <a:ext cx="457785" cy="28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dirty="0">
                  <a:solidFill>
                    <a:schemeClr val="accent4">
                      <a:lumMod val="10000"/>
                    </a:schemeClr>
                  </a:solidFill>
                  <a:latin typeface="Verdana" pitchFamily="34" charset="0"/>
                  <a:cs typeface="Arial" pitchFamily="34" charset="0"/>
                </a:rPr>
                <a:t>A</a:t>
              </a:r>
            </a:p>
          </p:txBody>
        </p:sp>
      </p:grpSp>
      <p:grpSp>
        <p:nvGrpSpPr>
          <p:cNvPr id="1141" name="Group 1140"/>
          <p:cNvGrpSpPr>
            <a:grpSpLocks/>
          </p:cNvGrpSpPr>
          <p:nvPr/>
        </p:nvGrpSpPr>
        <p:grpSpPr bwMode="auto">
          <a:xfrm>
            <a:off x="2460625" y="4192588"/>
            <a:ext cx="6130925" cy="274637"/>
            <a:chOff x="2232978" y="3761599"/>
            <a:chExt cx="5573243" cy="244624"/>
          </a:xfrm>
        </p:grpSpPr>
        <p:sp>
          <p:nvSpPr>
            <p:cNvPr id="14789" name="Flowchart: Extract 307"/>
            <p:cNvSpPr>
              <a:spLocks noChangeArrowheads="1"/>
            </p:cNvSpPr>
            <p:nvPr/>
          </p:nvSpPr>
          <p:spPr bwMode="auto">
            <a:xfrm rot="-5400000">
              <a:off x="7375092" y="3760000"/>
              <a:ext cx="152400" cy="155598"/>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solidFill>
                  <a:srgbClr val="FF0000"/>
                </a:solidFill>
              </a:endParaRPr>
            </a:p>
          </p:txBody>
        </p:sp>
        <p:sp>
          <p:nvSpPr>
            <p:cNvPr id="14790" name="Line 299"/>
            <p:cNvSpPr>
              <a:spLocks noChangeShapeType="1"/>
            </p:cNvSpPr>
            <p:nvPr/>
          </p:nvSpPr>
          <p:spPr bwMode="auto">
            <a:xfrm flipH="1">
              <a:off x="5296061" y="3836160"/>
              <a:ext cx="0" cy="1238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1" name="AutoShape 296"/>
            <p:cNvSpPr>
              <a:spLocks noChangeAspect="1" noChangeArrowheads="1"/>
            </p:cNvSpPr>
            <p:nvPr/>
          </p:nvSpPr>
          <p:spPr bwMode="auto">
            <a:xfrm>
              <a:off x="5273829" y="3960185"/>
              <a:ext cx="46045" cy="46038"/>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792" name="Line 165"/>
            <p:cNvSpPr>
              <a:spLocks noChangeShapeType="1"/>
            </p:cNvSpPr>
            <p:nvPr/>
          </p:nvSpPr>
          <p:spPr bwMode="auto">
            <a:xfrm flipH="1">
              <a:off x="5359046" y="3838461"/>
              <a:ext cx="2447175" cy="170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3" name="Line 165"/>
            <p:cNvSpPr>
              <a:spLocks noChangeShapeType="1"/>
            </p:cNvSpPr>
            <p:nvPr/>
          </p:nvSpPr>
          <p:spPr bwMode="auto">
            <a:xfrm flipH="1" flipV="1">
              <a:off x="2251238" y="3835172"/>
              <a:ext cx="3127209" cy="498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4" name="Line 299"/>
            <p:cNvSpPr>
              <a:spLocks noChangeShapeType="1"/>
            </p:cNvSpPr>
            <p:nvPr/>
          </p:nvSpPr>
          <p:spPr bwMode="auto">
            <a:xfrm flipH="1">
              <a:off x="2251238" y="3820913"/>
              <a:ext cx="0" cy="14466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5" name="AutoShape 296"/>
            <p:cNvSpPr>
              <a:spLocks noChangeAspect="1" noChangeArrowheads="1"/>
            </p:cNvSpPr>
            <p:nvPr/>
          </p:nvSpPr>
          <p:spPr bwMode="auto">
            <a:xfrm>
              <a:off x="2232978" y="3955673"/>
              <a:ext cx="46045" cy="46037"/>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sp>
        <p:nvSpPr>
          <p:cNvPr id="1149" name="Arc 1148"/>
          <p:cNvSpPr/>
          <p:nvPr/>
        </p:nvSpPr>
        <p:spPr bwMode="auto">
          <a:xfrm>
            <a:off x="2578100" y="4200525"/>
            <a:ext cx="166688" cy="157163"/>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4678" name="Line 299"/>
          <p:cNvSpPr>
            <a:spLocks noChangeShapeType="1"/>
          </p:cNvSpPr>
          <p:nvPr/>
        </p:nvSpPr>
        <p:spPr bwMode="auto">
          <a:xfrm>
            <a:off x="2701925" y="4344988"/>
            <a:ext cx="1588" cy="889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51" name="Arc 1150"/>
          <p:cNvSpPr/>
          <p:nvPr/>
        </p:nvSpPr>
        <p:spPr bwMode="auto">
          <a:xfrm flipV="1">
            <a:off x="2630488" y="4184650"/>
            <a:ext cx="114300" cy="173038"/>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4680" name="Line 299"/>
          <p:cNvSpPr>
            <a:spLocks noChangeShapeType="1"/>
          </p:cNvSpPr>
          <p:nvPr/>
        </p:nvSpPr>
        <p:spPr bwMode="auto">
          <a:xfrm>
            <a:off x="6030913" y="2854325"/>
            <a:ext cx="3175" cy="75406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55" name="Line 299"/>
          <p:cNvSpPr>
            <a:spLocks noChangeShapeType="1"/>
          </p:cNvSpPr>
          <p:nvPr/>
        </p:nvSpPr>
        <p:spPr bwMode="auto">
          <a:xfrm>
            <a:off x="6030913" y="2854325"/>
            <a:ext cx="3175" cy="72866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56" name="Group 1155"/>
          <p:cNvGrpSpPr>
            <a:grpSpLocks/>
          </p:cNvGrpSpPr>
          <p:nvPr/>
        </p:nvGrpSpPr>
        <p:grpSpPr bwMode="auto">
          <a:xfrm>
            <a:off x="860425" y="3983038"/>
            <a:ext cx="1624013" cy="1200150"/>
            <a:chOff x="837105" y="3501170"/>
            <a:chExt cx="1476655" cy="1059839"/>
          </a:xfrm>
        </p:grpSpPr>
        <p:grpSp>
          <p:nvGrpSpPr>
            <p:cNvPr id="14783" name="Group 1375"/>
            <p:cNvGrpSpPr>
              <a:grpSpLocks/>
            </p:cNvGrpSpPr>
            <p:nvPr/>
          </p:nvGrpSpPr>
          <p:grpSpPr bwMode="auto">
            <a:xfrm>
              <a:off x="837105" y="3703185"/>
              <a:ext cx="1476655" cy="857824"/>
              <a:chOff x="837105" y="3703185"/>
              <a:chExt cx="1476655" cy="857824"/>
            </a:xfrm>
          </p:grpSpPr>
          <p:sp>
            <p:nvSpPr>
              <p:cNvPr id="14786" name="Right Arrow 85"/>
              <p:cNvSpPr>
                <a:spLocks noChangeArrowheads="1"/>
              </p:cNvSpPr>
              <p:nvPr/>
            </p:nvSpPr>
            <p:spPr bwMode="auto">
              <a:xfrm rot="1693362">
                <a:off x="1525988" y="4431930"/>
                <a:ext cx="787772" cy="129079"/>
              </a:xfrm>
              <a:prstGeom prst="rightArrow">
                <a:avLst>
                  <a:gd name="adj1" fmla="val 50000"/>
                  <a:gd name="adj2" fmla="val 50011"/>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7" name="Rounded Rectangle 31"/>
              <p:cNvSpPr>
                <a:spLocks noChangeArrowheads="1"/>
              </p:cNvSpPr>
              <p:nvPr/>
            </p:nvSpPr>
            <p:spPr bwMode="auto">
              <a:xfrm>
                <a:off x="902416" y="3703185"/>
                <a:ext cx="717568" cy="680294"/>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8" name="Text Box 8"/>
              <p:cNvSpPr txBox="1">
                <a:spLocks noChangeArrowheads="1"/>
              </p:cNvSpPr>
              <p:nvPr/>
            </p:nvSpPr>
            <p:spPr bwMode="auto">
              <a:xfrm>
                <a:off x="837105" y="3834091"/>
                <a:ext cx="848189" cy="52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“A” key pressed</a:t>
                </a:r>
              </a:p>
            </p:txBody>
          </p:sp>
        </p:grpSp>
        <p:sp>
          <p:nvSpPr>
            <p:cNvPr id="14784" name="Rectangle 1376"/>
            <p:cNvSpPr>
              <a:spLocks noChangeArrowheads="1"/>
            </p:cNvSpPr>
            <p:nvPr/>
          </p:nvSpPr>
          <p:spPr bwMode="auto">
            <a:xfrm>
              <a:off x="1156100" y="3734186"/>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85" name="Text Box 8"/>
            <p:cNvSpPr txBox="1">
              <a:spLocks noChangeArrowheads="1"/>
            </p:cNvSpPr>
            <p:nvPr/>
          </p:nvSpPr>
          <p:spPr bwMode="auto">
            <a:xfrm>
              <a:off x="1156100" y="3501170"/>
              <a:ext cx="228600" cy="46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1</a:t>
              </a:r>
            </a:p>
          </p:txBody>
        </p:sp>
      </p:grpSp>
      <p:grpSp>
        <p:nvGrpSpPr>
          <p:cNvPr id="1163" name="Group 1162"/>
          <p:cNvGrpSpPr>
            <a:grpSpLocks/>
          </p:cNvGrpSpPr>
          <p:nvPr/>
        </p:nvGrpSpPr>
        <p:grpSpPr bwMode="auto">
          <a:xfrm>
            <a:off x="3113088" y="4362450"/>
            <a:ext cx="1892300" cy="427038"/>
            <a:chOff x="6564470" y="4121817"/>
            <a:chExt cx="1687388" cy="377821"/>
          </a:xfrm>
        </p:grpSpPr>
        <p:grpSp>
          <p:nvGrpSpPr>
            <p:cNvPr id="14777" name="Group 1382"/>
            <p:cNvGrpSpPr>
              <a:grpSpLocks/>
            </p:cNvGrpSpPr>
            <p:nvPr/>
          </p:nvGrpSpPr>
          <p:grpSpPr bwMode="auto">
            <a:xfrm>
              <a:off x="6564470" y="4121817"/>
              <a:ext cx="1687388" cy="377821"/>
              <a:chOff x="3215427" y="4124836"/>
              <a:chExt cx="1687388" cy="377821"/>
            </a:xfrm>
          </p:grpSpPr>
          <p:sp>
            <p:nvSpPr>
              <p:cNvPr id="14780" name="Right Arrow 85"/>
              <p:cNvSpPr>
                <a:spLocks noChangeArrowheads="1"/>
              </p:cNvSpPr>
              <p:nvPr/>
            </p:nvSpPr>
            <p:spPr bwMode="auto">
              <a:xfrm rot="10800000">
                <a:off x="3215427" y="4251768"/>
                <a:ext cx="368411" cy="129151"/>
              </a:xfrm>
              <a:prstGeom prst="rightArrow">
                <a:avLst>
                  <a:gd name="adj1" fmla="val 50000"/>
                  <a:gd name="adj2" fmla="val 50012"/>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1" name="Rounded Rectangle 31"/>
              <p:cNvSpPr>
                <a:spLocks noChangeArrowheads="1"/>
              </p:cNvSpPr>
              <p:nvPr/>
            </p:nvSpPr>
            <p:spPr bwMode="auto">
              <a:xfrm>
                <a:off x="3562644" y="4124836"/>
                <a:ext cx="1340171" cy="377821"/>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2" name="Text Box 8"/>
              <p:cNvSpPr txBox="1">
                <a:spLocks noChangeArrowheads="1"/>
              </p:cNvSpPr>
              <p:nvPr/>
            </p:nvSpPr>
            <p:spPr bwMode="auto">
              <a:xfrm>
                <a:off x="3867939" y="4147783"/>
                <a:ext cx="1023123" cy="3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Electrical circuit closed</a:t>
                </a:r>
              </a:p>
            </p:txBody>
          </p:sp>
        </p:grpSp>
        <p:sp>
          <p:nvSpPr>
            <p:cNvPr id="14778" name="Rectangle 1383"/>
            <p:cNvSpPr>
              <a:spLocks noChangeArrowheads="1"/>
            </p:cNvSpPr>
            <p:nvPr/>
          </p:nvSpPr>
          <p:spPr bwMode="auto">
            <a:xfrm>
              <a:off x="6957373" y="4199025"/>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79" name="Text Box 8"/>
            <p:cNvSpPr txBox="1">
              <a:spLocks noChangeArrowheads="1"/>
            </p:cNvSpPr>
            <p:nvPr/>
          </p:nvSpPr>
          <p:spPr bwMode="auto">
            <a:xfrm>
              <a:off x="6960075" y="4185819"/>
              <a:ext cx="223196" cy="24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3</a:t>
              </a:r>
            </a:p>
          </p:txBody>
        </p:sp>
      </p:grpSp>
      <p:grpSp>
        <p:nvGrpSpPr>
          <p:cNvPr id="1170" name="Group 1169"/>
          <p:cNvGrpSpPr>
            <a:grpSpLocks/>
          </p:cNvGrpSpPr>
          <p:nvPr/>
        </p:nvGrpSpPr>
        <p:grpSpPr bwMode="auto">
          <a:xfrm>
            <a:off x="7558088" y="2322513"/>
            <a:ext cx="1778000" cy="182562"/>
            <a:chOff x="6873436" y="2112963"/>
            <a:chExt cx="1614450" cy="160337"/>
          </a:xfrm>
        </p:grpSpPr>
        <p:sp>
          <p:nvSpPr>
            <p:cNvPr id="14775" name="Flowchart: Extract 307"/>
            <p:cNvSpPr>
              <a:spLocks noChangeArrowheads="1"/>
            </p:cNvSpPr>
            <p:nvPr/>
          </p:nvSpPr>
          <p:spPr bwMode="auto">
            <a:xfrm rot="5400000" flipH="1">
              <a:off x="7763930" y="2115324"/>
              <a:ext cx="160337" cy="155616"/>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76" name="Line 185"/>
            <p:cNvSpPr>
              <a:spLocks noChangeShapeType="1"/>
            </p:cNvSpPr>
            <p:nvPr/>
          </p:nvSpPr>
          <p:spPr bwMode="auto">
            <a:xfrm flipH="1" flipV="1">
              <a:off x="6873436" y="2192133"/>
              <a:ext cx="161445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73" name="Group 1172"/>
          <p:cNvGrpSpPr>
            <a:grpSpLocks/>
          </p:cNvGrpSpPr>
          <p:nvPr/>
        </p:nvGrpSpPr>
        <p:grpSpPr bwMode="auto">
          <a:xfrm>
            <a:off x="2822575" y="2058988"/>
            <a:ext cx="4751388" cy="693737"/>
            <a:chOff x="2564805" y="1880077"/>
            <a:chExt cx="4320175" cy="611436"/>
          </a:xfrm>
        </p:grpSpPr>
        <p:grpSp>
          <p:nvGrpSpPr>
            <p:cNvPr id="14760" name="Group 1392"/>
            <p:cNvGrpSpPr>
              <a:grpSpLocks/>
            </p:cNvGrpSpPr>
            <p:nvPr/>
          </p:nvGrpSpPr>
          <p:grpSpPr bwMode="auto">
            <a:xfrm>
              <a:off x="2564805" y="1880077"/>
              <a:ext cx="3256539" cy="611436"/>
              <a:chOff x="2563326" y="1799551"/>
              <a:chExt cx="3256447" cy="611015"/>
            </a:xfrm>
          </p:grpSpPr>
          <p:sp>
            <p:nvSpPr>
              <p:cNvPr id="14764" name="Flowchart: Extract 305"/>
              <p:cNvSpPr>
                <a:spLocks noChangeArrowheads="1"/>
              </p:cNvSpPr>
              <p:nvPr/>
            </p:nvSpPr>
            <p:spPr bwMode="auto">
              <a:xfrm rot="5806643">
                <a:off x="3143239" y="2084710"/>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65" name="Line 156"/>
              <p:cNvSpPr>
                <a:spLocks noChangeShapeType="1"/>
              </p:cNvSpPr>
              <p:nvPr/>
            </p:nvSpPr>
            <p:spPr bwMode="auto">
              <a:xfrm flipH="1" flipV="1">
                <a:off x="5288451" y="2068490"/>
                <a:ext cx="531322" cy="46309"/>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6" name="Text Box 300"/>
              <p:cNvSpPr txBox="1">
                <a:spLocks noChangeArrowheads="1"/>
              </p:cNvSpPr>
              <p:nvPr/>
            </p:nvSpPr>
            <p:spPr bwMode="auto">
              <a:xfrm>
                <a:off x="2761028" y="2087540"/>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P</a:t>
                </a:r>
              </a:p>
            </p:txBody>
          </p:sp>
          <p:sp>
            <p:nvSpPr>
              <p:cNvPr id="14767" name="Line 154"/>
              <p:cNvSpPr>
                <a:spLocks noChangeShapeType="1"/>
              </p:cNvSpPr>
              <p:nvPr/>
            </p:nvSpPr>
            <p:spPr bwMode="auto">
              <a:xfrm flipH="1" flipV="1">
                <a:off x="2725725" y="2108592"/>
                <a:ext cx="755652" cy="8403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8" name="Text Box 300"/>
              <p:cNvSpPr txBox="1">
                <a:spLocks noChangeArrowheads="1"/>
              </p:cNvSpPr>
              <p:nvPr/>
            </p:nvSpPr>
            <p:spPr bwMode="auto">
              <a:xfrm>
                <a:off x="4040960" y="2139052"/>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N</a:t>
                </a:r>
              </a:p>
            </p:txBody>
          </p:sp>
          <p:sp>
            <p:nvSpPr>
              <p:cNvPr id="14769" name="Line 158"/>
              <p:cNvSpPr>
                <a:spLocks noChangeShapeType="1"/>
              </p:cNvSpPr>
              <p:nvPr/>
            </p:nvSpPr>
            <p:spPr bwMode="auto">
              <a:xfrm flipH="1">
                <a:off x="3841819" y="2134406"/>
                <a:ext cx="552466" cy="10886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0" name="Text Box 300"/>
              <p:cNvSpPr txBox="1">
                <a:spLocks noChangeArrowheads="1"/>
              </p:cNvSpPr>
              <p:nvPr/>
            </p:nvSpPr>
            <p:spPr bwMode="auto">
              <a:xfrm>
                <a:off x="4965729" y="2016446"/>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X</a:t>
                </a:r>
              </a:p>
            </p:txBody>
          </p:sp>
          <p:sp>
            <p:nvSpPr>
              <p:cNvPr id="14771" name="Line 156"/>
              <p:cNvSpPr>
                <a:spLocks noChangeShapeType="1"/>
              </p:cNvSpPr>
              <p:nvPr/>
            </p:nvSpPr>
            <p:spPr bwMode="auto">
              <a:xfrm flipH="1" flipV="1">
                <a:off x="4903768" y="2051314"/>
                <a:ext cx="400671" cy="1743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2" name="Line 156"/>
              <p:cNvSpPr>
                <a:spLocks noChangeShapeType="1"/>
              </p:cNvSpPr>
              <p:nvPr/>
            </p:nvSpPr>
            <p:spPr bwMode="auto">
              <a:xfrm flipH="1" flipV="1">
                <a:off x="3454390" y="2189159"/>
                <a:ext cx="401640" cy="52369"/>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3" name="Line 156"/>
              <p:cNvSpPr>
                <a:spLocks noChangeShapeType="1"/>
              </p:cNvSpPr>
              <p:nvPr/>
            </p:nvSpPr>
            <p:spPr bwMode="auto">
              <a:xfrm>
                <a:off x="2563326" y="1799551"/>
                <a:ext cx="184069" cy="339096"/>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4" name="Line 156"/>
              <p:cNvSpPr>
                <a:spLocks noChangeShapeType="1"/>
              </p:cNvSpPr>
              <p:nvPr/>
            </p:nvSpPr>
            <p:spPr bwMode="auto">
              <a:xfrm flipH="1">
                <a:off x="4369418" y="2049702"/>
                <a:ext cx="537006" cy="88668"/>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761" name="Line 185"/>
            <p:cNvSpPr>
              <a:spLocks noChangeShapeType="1"/>
            </p:cNvSpPr>
            <p:nvPr/>
          </p:nvSpPr>
          <p:spPr bwMode="auto">
            <a:xfrm flipH="1">
              <a:off x="5805486" y="2193934"/>
              <a:ext cx="567829" cy="31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2" name="Line 269"/>
            <p:cNvSpPr>
              <a:spLocks noChangeShapeType="1"/>
            </p:cNvSpPr>
            <p:nvPr/>
          </p:nvSpPr>
          <p:spPr bwMode="auto">
            <a:xfrm flipH="1" flipV="1">
              <a:off x="6324562" y="2191540"/>
              <a:ext cx="560418" cy="0"/>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3" name="Text Box 300"/>
            <p:cNvSpPr txBox="1">
              <a:spLocks noChangeArrowheads="1"/>
            </p:cNvSpPr>
            <p:nvPr/>
          </p:nvSpPr>
          <p:spPr bwMode="auto">
            <a:xfrm>
              <a:off x="5954578" y="2167607"/>
              <a:ext cx="307984" cy="2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O</a:t>
              </a:r>
            </a:p>
          </p:txBody>
        </p:sp>
      </p:grpSp>
      <p:sp>
        <p:nvSpPr>
          <p:cNvPr id="14686" name="Line 299"/>
          <p:cNvSpPr>
            <a:spLocks noChangeShapeType="1"/>
          </p:cNvSpPr>
          <p:nvPr/>
        </p:nvSpPr>
        <p:spPr bwMode="auto">
          <a:xfrm flipH="1">
            <a:off x="6048375" y="4346575"/>
            <a:ext cx="0" cy="9366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87" name="AutoShape 296"/>
          <p:cNvSpPr>
            <a:spLocks noChangeAspect="1" noChangeArrowheads="1"/>
          </p:cNvSpPr>
          <p:nvPr/>
        </p:nvSpPr>
        <p:spPr bwMode="auto">
          <a:xfrm flipH="1">
            <a:off x="6018213" y="4410075"/>
            <a:ext cx="50800" cy="52388"/>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191" name="Arc 1190"/>
          <p:cNvSpPr/>
          <p:nvPr/>
        </p:nvSpPr>
        <p:spPr bwMode="auto">
          <a:xfrm rot="159471" flipV="1">
            <a:off x="5978525" y="4187825"/>
            <a:ext cx="114300" cy="173038"/>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192" name="Arc 1191"/>
          <p:cNvSpPr/>
          <p:nvPr/>
        </p:nvSpPr>
        <p:spPr bwMode="auto">
          <a:xfrm>
            <a:off x="5930900" y="4192588"/>
            <a:ext cx="163513" cy="174625"/>
          </a:xfrm>
          <a:prstGeom prst="arc">
            <a:avLst>
              <a:gd name="adj1" fmla="val 16200000"/>
              <a:gd name="adj2" fmla="val 268872"/>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grpSp>
        <p:nvGrpSpPr>
          <p:cNvPr id="1193" name="Group 1192"/>
          <p:cNvGrpSpPr>
            <a:grpSpLocks/>
          </p:cNvGrpSpPr>
          <p:nvPr/>
        </p:nvGrpSpPr>
        <p:grpSpPr bwMode="auto">
          <a:xfrm>
            <a:off x="5924550" y="3587750"/>
            <a:ext cx="188913" cy="3111500"/>
            <a:chOff x="5390176" y="3224999"/>
            <a:chExt cx="171832" cy="2744651"/>
          </a:xfrm>
        </p:grpSpPr>
        <p:grpSp>
          <p:nvGrpSpPr>
            <p:cNvPr id="14752" name="Group 411"/>
            <p:cNvGrpSpPr>
              <a:grpSpLocks/>
            </p:cNvGrpSpPr>
            <p:nvPr/>
          </p:nvGrpSpPr>
          <p:grpSpPr bwMode="auto">
            <a:xfrm>
              <a:off x="5409608" y="3224999"/>
              <a:ext cx="152400" cy="2744651"/>
              <a:chOff x="5409608" y="3224999"/>
              <a:chExt cx="152400" cy="2744651"/>
            </a:xfrm>
          </p:grpSpPr>
          <p:sp>
            <p:nvSpPr>
              <p:cNvPr id="14755" name="Flowchart: Extract 311"/>
              <p:cNvSpPr>
                <a:spLocks noChangeArrowheads="1"/>
              </p:cNvSpPr>
              <p:nvPr/>
            </p:nvSpPr>
            <p:spPr bwMode="auto">
              <a:xfrm rot="10800000" flipV="1">
                <a:off x="5409608" y="545713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56" name="Line 299"/>
              <p:cNvSpPr>
                <a:spLocks noChangeShapeType="1"/>
              </p:cNvSpPr>
              <p:nvPr/>
            </p:nvSpPr>
            <p:spPr bwMode="auto">
              <a:xfrm flipH="1">
                <a:off x="5483652" y="3224999"/>
                <a:ext cx="5944" cy="54975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57" name="Line 299"/>
              <p:cNvSpPr>
                <a:spLocks noChangeShapeType="1"/>
              </p:cNvSpPr>
              <p:nvPr/>
            </p:nvSpPr>
            <p:spPr bwMode="auto">
              <a:xfrm flipH="1">
                <a:off x="5501476" y="3893745"/>
                <a:ext cx="0" cy="8413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58" name="AutoShape 296"/>
              <p:cNvSpPr>
                <a:spLocks noChangeAspect="1" noChangeArrowheads="1"/>
              </p:cNvSpPr>
              <p:nvPr/>
            </p:nvSpPr>
            <p:spPr bwMode="auto">
              <a:xfrm>
                <a:off x="5475272" y="3951020"/>
                <a:ext cx="46038" cy="46037"/>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759" name="Line 299"/>
              <p:cNvSpPr>
                <a:spLocks noChangeShapeType="1"/>
              </p:cNvSpPr>
              <p:nvPr/>
            </p:nvSpPr>
            <p:spPr bwMode="auto">
              <a:xfrm>
                <a:off x="5455558" y="3933578"/>
                <a:ext cx="42551" cy="203607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5" name="Arc 1194"/>
            <p:cNvSpPr/>
            <p:nvPr/>
          </p:nvSpPr>
          <p:spPr bwMode="auto">
            <a:xfrm flipV="1">
              <a:off x="5424831" y="3738921"/>
              <a:ext cx="119849" cy="169440"/>
            </a:xfrm>
            <a:prstGeom prst="arc">
              <a:avLst>
                <a:gd name="adj1" fmla="val 16200000"/>
                <a:gd name="adj2" fmla="val 98195"/>
              </a:avLst>
            </a:prstGeom>
            <a:noFill/>
            <a:ln w="31750" cap="flat" cmpd="sng" algn="ctr">
              <a:solidFill>
                <a:srgbClr val="FF0000"/>
              </a:solidFill>
              <a:prstDash val="solid"/>
              <a:round/>
              <a:headEnd type="none" w="med" len="med"/>
              <a:tailEnd type="none" w="med" len="med"/>
            </a:ln>
            <a:effectLst/>
            <a:extLst/>
          </p:spPr>
          <p:txBody>
            <a:bodyPr anchor="ctr" anchorCtr="1"/>
            <a:lstStyle/>
            <a:p>
              <a:pPr>
                <a:defRPr/>
              </a:pPr>
              <a:endParaRPr lang="en-US"/>
            </a:p>
          </p:txBody>
        </p:sp>
        <p:sp>
          <p:nvSpPr>
            <p:cNvPr id="1196" name="Arc 1195"/>
            <p:cNvSpPr/>
            <p:nvPr/>
          </p:nvSpPr>
          <p:spPr bwMode="auto">
            <a:xfrm rot="201155">
              <a:off x="5390176" y="3758526"/>
              <a:ext cx="157392" cy="170841"/>
            </a:xfrm>
            <a:prstGeom prst="arc">
              <a:avLst>
                <a:gd name="adj1" fmla="val 16208393"/>
                <a:gd name="adj2" fmla="val 21408813"/>
              </a:avLst>
            </a:prstGeom>
            <a:noFill/>
            <a:ln w="31750" cap="flat" cmpd="sng" algn="ctr">
              <a:solidFill>
                <a:srgbClr val="FF0000"/>
              </a:solidFill>
              <a:prstDash val="solid"/>
              <a:round/>
              <a:headEnd type="none" w="med" len="med"/>
              <a:tailEnd type="none" w="med" len="med"/>
            </a:ln>
            <a:effectLst/>
            <a:extLst/>
          </p:spPr>
          <p:txBody>
            <a:bodyPr anchor="ctr" anchorCtr="1"/>
            <a:lstStyle/>
            <a:p>
              <a:pPr>
                <a:defRPr/>
              </a:pPr>
              <a:endParaRPr lang="en-US" dirty="0"/>
            </a:p>
          </p:txBody>
        </p:sp>
      </p:grpSp>
      <p:sp>
        <p:nvSpPr>
          <p:cNvPr id="14691" name="AutoShape 43"/>
          <p:cNvSpPr>
            <a:spLocks noChangeAspect="1" noChangeArrowheads="1"/>
          </p:cNvSpPr>
          <p:nvPr/>
        </p:nvSpPr>
        <p:spPr bwMode="auto">
          <a:xfrm>
            <a:off x="5884863" y="342741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203" name="Text Box 67"/>
          <p:cNvSpPr txBox="1">
            <a:spLocks noChangeAspect="1" noChangeArrowheads="1"/>
          </p:cNvSpPr>
          <p:nvPr/>
        </p:nvSpPr>
        <p:spPr bwMode="auto">
          <a:xfrm>
            <a:off x="5900738" y="3408363"/>
            <a:ext cx="26670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eaLnBrk="1" hangingPunct="1">
              <a:spcBef>
                <a:spcPct val="0"/>
              </a:spcBef>
              <a:buClrTx/>
              <a:buFontTx/>
              <a:buNone/>
              <a:defRPr/>
            </a:pPr>
            <a:r>
              <a:rPr lang="en-US" altLang="en-US" sz="1600" dirty="0">
                <a:solidFill>
                  <a:schemeClr val="accent4">
                    <a:lumMod val="10000"/>
                  </a:schemeClr>
                </a:solidFill>
                <a:latin typeface="Verdana" pitchFamily="34" charset="0"/>
              </a:rPr>
              <a:t>H</a:t>
            </a:r>
          </a:p>
        </p:txBody>
      </p:sp>
      <p:grpSp>
        <p:nvGrpSpPr>
          <p:cNvPr id="1204" name="Group 1203"/>
          <p:cNvGrpSpPr>
            <a:grpSpLocks/>
          </p:cNvGrpSpPr>
          <p:nvPr/>
        </p:nvGrpSpPr>
        <p:grpSpPr bwMode="auto">
          <a:xfrm>
            <a:off x="5726113" y="3276600"/>
            <a:ext cx="603250" cy="620713"/>
            <a:chOff x="4635318" y="2958624"/>
            <a:chExt cx="548640" cy="548640"/>
          </a:xfrm>
        </p:grpSpPr>
        <p:sp>
          <p:nvSpPr>
            <p:cNvPr id="14750" name="AutoShape 183"/>
            <p:cNvSpPr>
              <a:spLocks noChangeAspect="1" noChangeArrowheads="1"/>
            </p:cNvSpPr>
            <p:nvPr/>
          </p:nvSpPr>
          <p:spPr bwMode="auto">
            <a:xfrm>
              <a:off x="4635318" y="2958624"/>
              <a:ext cx="548640" cy="548640"/>
            </a:xfrm>
            <a:prstGeom prst="star16">
              <a:avLst>
                <a:gd name="adj" fmla="val 37500"/>
              </a:avLst>
            </a:prstGeom>
            <a:solidFill>
              <a:srgbClr val="FF6699"/>
            </a:solidFill>
            <a:ln w="9525">
              <a:solidFill>
                <a:srgbClr val="000000"/>
              </a:solidFill>
              <a:miter lim="800000"/>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206" name="Text Box 67"/>
            <p:cNvSpPr txBox="1">
              <a:spLocks noChangeAspect="1" noChangeArrowheads="1"/>
            </p:cNvSpPr>
            <p:nvPr/>
          </p:nvSpPr>
          <p:spPr bwMode="auto">
            <a:xfrm>
              <a:off x="4736383" y="3049831"/>
              <a:ext cx="346509" cy="33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eaLnBrk="1" hangingPunct="1">
                <a:spcBef>
                  <a:spcPct val="0"/>
                </a:spcBef>
                <a:buClrTx/>
                <a:buFontTx/>
                <a:buNone/>
                <a:defRPr/>
              </a:pPr>
              <a:r>
                <a:rPr lang="en-US" altLang="en-US" dirty="0">
                  <a:solidFill>
                    <a:schemeClr val="accent4">
                      <a:lumMod val="10000"/>
                    </a:schemeClr>
                  </a:solidFill>
                  <a:latin typeface="Verdana" pitchFamily="34" charset="0"/>
                </a:rPr>
                <a:t>H</a:t>
              </a:r>
            </a:p>
          </p:txBody>
        </p:sp>
      </p:grpSp>
      <p:sp>
        <p:nvSpPr>
          <p:cNvPr id="14694" name="Line 156"/>
          <p:cNvSpPr>
            <a:spLocks noChangeShapeType="1"/>
          </p:cNvSpPr>
          <p:nvPr/>
        </p:nvSpPr>
        <p:spPr bwMode="auto">
          <a:xfrm flipH="1">
            <a:off x="4776788" y="1920875"/>
            <a:ext cx="458787" cy="22066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95" name="Text Box 300"/>
          <p:cNvSpPr txBox="1">
            <a:spLocks noChangeArrowheads="1"/>
          </p:cNvSpPr>
          <p:nvPr/>
        </p:nvSpPr>
        <p:spPr bwMode="auto">
          <a:xfrm>
            <a:off x="4441825" y="1936750"/>
            <a:ext cx="338138"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J</a:t>
            </a:r>
          </a:p>
        </p:txBody>
      </p:sp>
      <p:sp>
        <p:nvSpPr>
          <p:cNvPr id="14696" name="Line 157"/>
          <p:cNvSpPr>
            <a:spLocks noChangeShapeType="1"/>
          </p:cNvSpPr>
          <p:nvPr/>
        </p:nvSpPr>
        <p:spPr bwMode="auto">
          <a:xfrm flipH="1">
            <a:off x="4370388" y="2132013"/>
            <a:ext cx="428625" cy="21272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210" name="Group 1209"/>
          <p:cNvGrpSpPr>
            <a:grpSpLocks/>
          </p:cNvGrpSpPr>
          <p:nvPr/>
        </p:nvGrpSpPr>
        <p:grpSpPr bwMode="auto">
          <a:xfrm>
            <a:off x="2809875" y="1733550"/>
            <a:ext cx="4772025" cy="611188"/>
            <a:chOff x="2550101" y="1592773"/>
            <a:chExt cx="4337284" cy="539480"/>
          </a:xfrm>
        </p:grpSpPr>
        <p:sp>
          <p:nvSpPr>
            <p:cNvPr id="14736" name="Line 269"/>
            <p:cNvSpPr>
              <a:spLocks noChangeShapeType="1"/>
            </p:cNvSpPr>
            <p:nvPr/>
          </p:nvSpPr>
          <p:spPr bwMode="auto">
            <a:xfrm flipH="1" flipV="1">
              <a:off x="6325071" y="2066691"/>
              <a:ext cx="562314" cy="1313"/>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37" name="Text Box 300"/>
            <p:cNvSpPr txBox="1">
              <a:spLocks noChangeArrowheads="1"/>
            </p:cNvSpPr>
            <p:nvPr/>
          </p:nvSpPr>
          <p:spPr bwMode="auto">
            <a:xfrm>
              <a:off x="5915885" y="1817663"/>
              <a:ext cx="307909" cy="27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M</a:t>
              </a:r>
            </a:p>
          </p:txBody>
        </p:sp>
        <p:sp>
          <p:nvSpPr>
            <p:cNvPr id="14738" name="Line 269"/>
            <p:cNvSpPr>
              <a:spLocks noChangeShapeType="1"/>
            </p:cNvSpPr>
            <p:nvPr/>
          </p:nvSpPr>
          <p:spPr bwMode="auto">
            <a:xfrm flipH="1" flipV="1">
              <a:off x="5834056" y="2067210"/>
              <a:ext cx="514348" cy="104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739" name="Group 1432"/>
            <p:cNvGrpSpPr>
              <a:grpSpLocks/>
            </p:cNvGrpSpPr>
            <p:nvPr/>
          </p:nvGrpSpPr>
          <p:grpSpPr bwMode="auto">
            <a:xfrm>
              <a:off x="2550101" y="1592773"/>
              <a:ext cx="3288907" cy="539480"/>
              <a:chOff x="2548112" y="1512556"/>
              <a:chExt cx="3288756" cy="538691"/>
            </a:xfrm>
          </p:grpSpPr>
          <p:sp>
            <p:nvSpPr>
              <p:cNvPr id="14740" name="Line 156"/>
              <p:cNvSpPr>
                <a:spLocks noChangeShapeType="1"/>
              </p:cNvSpPr>
              <p:nvPr/>
            </p:nvSpPr>
            <p:spPr bwMode="auto">
              <a:xfrm flipH="1" flipV="1">
                <a:off x="3427408" y="1956683"/>
                <a:ext cx="552343" cy="94564"/>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1" name="Line 156"/>
              <p:cNvSpPr>
                <a:spLocks noChangeShapeType="1"/>
              </p:cNvSpPr>
              <p:nvPr/>
            </p:nvSpPr>
            <p:spPr bwMode="auto">
              <a:xfrm flipH="1">
                <a:off x="4343900" y="1678167"/>
                <a:ext cx="409175" cy="191160"/>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2" name="Line 269"/>
              <p:cNvSpPr>
                <a:spLocks noChangeShapeType="1"/>
              </p:cNvSpPr>
              <p:nvPr/>
            </p:nvSpPr>
            <p:spPr bwMode="auto">
              <a:xfrm flipH="1" flipV="1">
                <a:off x="5247797" y="1820358"/>
                <a:ext cx="589071" cy="169892"/>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3" name="Text Box 300"/>
              <p:cNvSpPr txBox="1">
                <a:spLocks noChangeArrowheads="1"/>
              </p:cNvSpPr>
              <p:nvPr/>
            </p:nvSpPr>
            <p:spPr bwMode="auto">
              <a:xfrm>
                <a:off x="2779705" y="1609025"/>
                <a:ext cx="252782"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F</a:t>
                </a:r>
              </a:p>
            </p:txBody>
          </p:sp>
          <p:sp>
            <p:nvSpPr>
              <p:cNvPr id="14744" name="Line 153"/>
              <p:cNvSpPr>
                <a:spLocks noChangeShapeType="1"/>
              </p:cNvSpPr>
              <p:nvPr/>
            </p:nvSpPr>
            <p:spPr bwMode="auto">
              <a:xfrm flipH="1" flipV="1">
                <a:off x="2548112" y="1802372"/>
                <a:ext cx="889718" cy="155648"/>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5" name="Text Box 300"/>
              <p:cNvSpPr txBox="1">
                <a:spLocks noChangeArrowheads="1"/>
              </p:cNvSpPr>
              <p:nvPr/>
            </p:nvSpPr>
            <p:spPr bwMode="auto">
              <a:xfrm>
                <a:off x="4040732" y="1696849"/>
                <a:ext cx="307975"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J</a:t>
                </a:r>
              </a:p>
            </p:txBody>
          </p:sp>
          <p:sp>
            <p:nvSpPr>
              <p:cNvPr id="14746" name="Line 157"/>
              <p:cNvSpPr>
                <a:spLocks noChangeShapeType="1"/>
              </p:cNvSpPr>
              <p:nvPr/>
            </p:nvSpPr>
            <p:spPr bwMode="auto">
              <a:xfrm flipH="1">
                <a:off x="3970166" y="1864199"/>
                <a:ext cx="385747" cy="18546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 name="Line 155"/>
              <p:cNvSpPr>
                <a:spLocks noChangeShapeType="1"/>
              </p:cNvSpPr>
              <p:nvPr/>
            </p:nvSpPr>
            <p:spPr bwMode="auto">
              <a:xfrm flipH="1" flipV="1">
                <a:off x="4734867" y="1674831"/>
                <a:ext cx="554666" cy="15640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 name="Flowchart: Extract 304"/>
              <p:cNvSpPr>
                <a:spLocks noChangeArrowheads="1"/>
              </p:cNvSpPr>
              <p:nvPr/>
            </p:nvSpPr>
            <p:spPr bwMode="auto">
              <a:xfrm rot="-4684214">
                <a:off x="3142820" y="184358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49" name="Text Box 300"/>
              <p:cNvSpPr txBox="1">
                <a:spLocks noChangeArrowheads="1"/>
              </p:cNvSpPr>
              <p:nvPr/>
            </p:nvSpPr>
            <p:spPr bwMode="auto">
              <a:xfrm>
                <a:off x="4965330" y="1512556"/>
                <a:ext cx="307975"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B</a:t>
                </a:r>
              </a:p>
            </p:txBody>
          </p:sp>
        </p:grpSp>
      </p:grpSp>
      <p:grpSp>
        <p:nvGrpSpPr>
          <p:cNvPr id="1225" name="Group 1224"/>
          <p:cNvGrpSpPr>
            <a:grpSpLocks/>
          </p:cNvGrpSpPr>
          <p:nvPr/>
        </p:nvGrpSpPr>
        <p:grpSpPr bwMode="auto">
          <a:xfrm>
            <a:off x="3846513" y="1587500"/>
            <a:ext cx="2736850" cy="382588"/>
            <a:chOff x="3497580" y="1463350"/>
            <a:chExt cx="2487102" cy="338788"/>
          </a:xfrm>
        </p:grpSpPr>
        <p:sp>
          <p:nvSpPr>
            <p:cNvPr id="14733" name="AutoShape 585"/>
            <p:cNvSpPr>
              <a:spLocks noChangeArrowheads="1"/>
            </p:cNvSpPr>
            <p:nvPr/>
          </p:nvSpPr>
          <p:spPr bwMode="auto">
            <a:xfrm rot="10800000">
              <a:off x="4421267" y="1463350"/>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sp>
          <p:nvSpPr>
            <p:cNvPr id="14734" name="AutoShape 585"/>
            <p:cNvSpPr>
              <a:spLocks noChangeArrowheads="1"/>
            </p:cNvSpPr>
            <p:nvPr/>
          </p:nvSpPr>
          <p:spPr bwMode="auto">
            <a:xfrm rot="10800000">
              <a:off x="5354524" y="1463351"/>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sp>
          <p:nvSpPr>
            <p:cNvPr id="14735" name="AutoShape 585"/>
            <p:cNvSpPr>
              <a:spLocks noChangeArrowheads="1"/>
            </p:cNvSpPr>
            <p:nvPr/>
          </p:nvSpPr>
          <p:spPr bwMode="auto">
            <a:xfrm rot="10800000">
              <a:off x="3497580" y="1463350"/>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grpSp>
      <p:grpSp>
        <p:nvGrpSpPr>
          <p:cNvPr id="2" name="Group 1"/>
          <p:cNvGrpSpPr>
            <a:grpSpLocks/>
          </p:cNvGrpSpPr>
          <p:nvPr/>
        </p:nvGrpSpPr>
        <p:grpSpPr bwMode="auto">
          <a:xfrm>
            <a:off x="6588125" y="1666875"/>
            <a:ext cx="2114550" cy="428625"/>
            <a:chOff x="6100114" y="1511123"/>
            <a:chExt cx="1922755" cy="377625"/>
          </a:xfrm>
        </p:grpSpPr>
        <p:grpSp>
          <p:nvGrpSpPr>
            <p:cNvPr id="14727" name="Group 1448"/>
            <p:cNvGrpSpPr>
              <a:grpSpLocks/>
            </p:cNvGrpSpPr>
            <p:nvPr/>
          </p:nvGrpSpPr>
          <p:grpSpPr bwMode="auto">
            <a:xfrm>
              <a:off x="6100114" y="1511123"/>
              <a:ext cx="1922755" cy="377625"/>
              <a:chOff x="6122909" y="1502632"/>
              <a:chExt cx="1623250" cy="377106"/>
            </a:xfrm>
          </p:grpSpPr>
          <p:sp>
            <p:nvSpPr>
              <p:cNvPr id="14730" name="Right Arrow 85"/>
              <p:cNvSpPr>
                <a:spLocks noChangeArrowheads="1"/>
              </p:cNvSpPr>
              <p:nvPr/>
            </p:nvSpPr>
            <p:spPr bwMode="auto">
              <a:xfrm rot="10800000">
                <a:off x="6122909" y="1630787"/>
                <a:ext cx="919637" cy="128981"/>
              </a:xfrm>
              <a:prstGeom prst="rightArrow">
                <a:avLst>
                  <a:gd name="adj1" fmla="val 50000"/>
                  <a:gd name="adj2" fmla="val 50009"/>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31" name="Rounded Rectangle 31"/>
              <p:cNvSpPr>
                <a:spLocks noChangeArrowheads="1"/>
              </p:cNvSpPr>
              <p:nvPr/>
            </p:nvSpPr>
            <p:spPr bwMode="auto">
              <a:xfrm>
                <a:off x="7020222" y="1502632"/>
                <a:ext cx="709844" cy="377106"/>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32" name="Text Box 8"/>
              <p:cNvSpPr txBox="1">
                <a:spLocks noChangeArrowheads="1"/>
              </p:cNvSpPr>
              <p:nvPr/>
            </p:nvSpPr>
            <p:spPr bwMode="auto">
              <a:xfrm>
                <a:off x="7246576" y="1519680"/>
                <a:ext cx="499583" cy="35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Rotors </a:t>
                </a:r>
              </a:p>
              <a:p>
                <a:pPr algn="ctr"/>
                <a:r>
                  <a:rPr lang="en-US" altLang="en-US" sz="1300" b="1">
                    <a:solidFill>
                      <a:srgbClr val="FF0000"/>
                    </a:solidFill>
                    <a:latin typeface="Arial" charset="0"/>
                  </a:rPr>
                  <a:t>rotate</a:t>
                </a:r>
              </a:p>
            </p:txBody>
          </p:sp>
        </p:grpSp>
        <p:sp>
          <p:nvSpPr>
            <p:cNvPr id="14728" name="Rectangle 1449"/>
            <p:cNvSpPr>
              <a:spLocks noChangeArrowheads="1"/>
            </p:cNvSpPr>
            <p:nvPr/>
          </p:nvSpPr>
          <p:spPr bwMode="auto">
            <a:xfrm>
              <a:off x="7203024" y="1586728"/>
              <a:ext cx="228977" cy="22891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29" name="Text Box 8"/>
            <p:cNvSpPr txBox="1">
              <a:spLocks noChangeArrowheads="1"/>
            </p:cNvSpPr>
            <p:nvPr/>
          </p:nvSpPr>
          <p:spPr bwMode="auto">
            <a:xfrm>
              <a:off x="7203841" y="1557838"/>
              <a:ext cx="228600" cy="25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2</a:t>
              </a:r>
            </a:p>
          </p:txBody>
        </p:sp>
      </p:grpSp>
      <p:grpSp>
        <p:nvGrpSpPr>
          <p:cNvPr id="1236" name="Group 1235"/>
          <p:cNvGrpSpPr>
            <a:grpSpLocks/>
          </p:cNvGrpSpPr>
          <p:nvPr/>
        </p:nvGrpSpPr>
        <p:grpSpPr bwMode="auto">
          <a:xfrm>
            <a:off x="8131175" y="4305300"/>
            <a:ext cx="941388" cy="998538"/>
            <a:chOff x="7008628" y="4130771"/>
            <a:chExt cx="856813" cy="881284"/>
          </a:xfrm>
        </p:grpSpPr>
        <p:grpSp>
          <p:nvGrpSpPr>
            <p:cNvPr id="14720" name="Group 1455"/>
            <p:cNvGrpSpPr>
              <a:grpSpLocks/>
            </p:cNvGrpSpPr>
            <p:nvPr/>
          </p:nvGrpSpPr>
          <p:grpSpPr bwMode="auto">
            <a:xfrm>
              <a:off x="7008628" y="4130771"/>
              <a:ext cx="856813" cy="881284"/>
              <a:chOff x="7008628" y="4130771"/>
              <a:chExt cx="856813" cy="881284"/>
            </a:xfrm>
          </p:grpSpPr>
          <p:grpSp>
            <p:nvGrpSpPr>
              <p:cNvPr id="14722" name="Group 1457"/>
              <p:cNvGrpSpPr>
                <a:grpSpLocks/>
              </p:cNvGrpSpPr>
              <p:nvPr/>
            </p:nvGrpSpPr>
            <p:grpSpPr bwMode="auto">
              <a:xfrm>
                <a:off x="7008628" y="4130771"/>
                <a:ext cx="856813" cy="881284"/>
                <a:chOff x="7078550" y="904434"/>
                <a:chExt cx="856813" cy="881284"/>
              </a:xfrm>
            </p:grpSpPr>
            <p:sp>
              <p:nvSpPr>
                <p:cNvPr id="14724" name="Right Arrow 85"/>
                <p:cNvSpPr>
                  <a:spLocks noChangeArrowheads="1"/>
                </p:cNvSpPr>
                <p:nvPr/>
              </p:nvSpPr>
              <p:spPr bwMode="auto">
                <a:xfrm rot="-5400000">
                  <a:off x="7361383" y="962513"/>
                  <a:ext cx="249159" cy="133001"/>
                </a:xfrm>
                <a:prstGeom prst="rightArrow">
                  <a:avLst>
                    <a:gd name="adj1" fmla="val 50000"/>
                    <a:gd name="adj2" fmla="val 5000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25" name="Rounded Rectangle 31"/>
                <p:cNvSpPr>
                  <a:spLocks noChangeArrowheads="1"/>
                </p:cNvSpPr>
                <p:nvPr/>
              </p:nvSpPr>
              <p:spPr bwMode="auto">
                <a:xfrm>
                  <a:off x="7112830" y="1148152"/>
                  <a:ext cx="791429" cy="637566"/>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26" name="Text Box 8"/>
                <p:cNvSpPr txBox="1">
                  <a:spLocks noChangeArrowheads="1"/>
                </p:cNvSpPr>
                <p:nvPr/>
              </p:nvSpPr>
              <p:spPr bwMode="auto">
                <a:xfrm>
                  <a:off x="7078550" y="1427876"/>
                  <a:ext cx="856813" cy="3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Electricity flows</a:t>
                  </a:r>
                </a:p>
              </p:txBody>
            </p:sp>
          </p:grpSp>
          <p:sp>
            <p:nvSpPr>
              <p:cNvPr id="14723" name="Rectangle 1458"/>
              <p:cNvSpPr>
                <a:spLocks noChangeArrowheads="1"/>
              </p:cNvSpPr>
              <p:nvPr/>
            </p:nvSpPr>
            <p:spPr bwMode="auto">
              <a:xfrm>
                <a:off x="7318972" y="4403841"/>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grpSp>
        <p:sp>
          <p:nvSpPr>
            <p:cNvPr id="14721" name="Text Box 8"/>
            <p:cNvSpPr txBox="1">
              <a:spLocks noChangeArrowheads="1"/>
            </p:cNvSpPr>
            <p:nvPr/>
          </p:nvSpPr>
          <p:spPr bwMode="auto">
            <a:xfrm>
              <a:off x="7318612" y="4374489"/>
              <a:ext cx="228600" cy="25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4</a:t>
              </a:r>
            </a:p>
          </p:txBody>
        </p:sp>
      </p:grpSp>
      <p:sp>
        <p:nvSpPr>
          <p:cNvPr id="14701" name="AutoShape 87"/>
          <p:cNvSpPr>
            <a:spLocks noChangeAspect="1" noChangeArrowheads="1"/>
          </p:cNvSpPr>
          <p:nvPr/>
        </p:nvSpPr>
        <p:spPr bwMode="auto">
          <a:xfrm>
            <a:off x="5803900" y="5195888"/>
            <a:ext cx="461963"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02" name="Text Box 112"/>
          <p:cNvSpPr txBox="1">
            <a:spLocks noChangeAspect="1" noChangeArrowheads="1"/>
          </p:cNvSpPr>
          <p:nvPr/>
        </p:nvSpPr>
        <p:spPr bwMode="auto">
          <a:xfrm>
            <a:off x="5854700" y="51609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H</a:t>
            </a:r>
          </a:p>
        </p:txBody>
      </p:sp>
      <p:sp>
        <p:nvSpPr>
          <p:cNvPr id="14703" name="Rectangle 5"/>
          <p:cNvSpPr>
            <a:spLocks noChangeArrowheads="1"/>
          </p:cNvSpPr>
          <p:nvPr/>
        </p:nvSpPr>
        <p:spPr bwMode="auto">
          <a:xfrm>
            <a:off x="6396038" y="7480300"/>
            <a:ext cx="19097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a:latin typeface="Palatino Linotype" pitchFamily="18" charset="0"/>
              </a:rPr>
              <a:t>&amp; EnigmaMuseum.com</a:t>
            </a:r>
          </a:p>
        </p:txBody>
      </p:sp>
      <p:sp>
        <p:nvSpPr>
          <p:cNvPr id="659" name="Rectangle 2"/>
          <p:cNvSpPr txBox="1">
            <a:spLocks noChangeArrowheads="1"/>
          </p:cNvSpPr>
          <p:nvPr/>
        </p:nvSpPr>
        <p:spPr bwMode="auto">
          <a:xfrm>
            <a:off x="514350" y="609600"/>
            <a:ext cx="9220200" cy="3937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ctr" anchorCtr="1"/>
          <a:lst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pPr eaLnBrk="1" hangingPunct="1">
              <a:defRPr/>
            </a:pPr>
            <a:r>
              <a:rPr lang="en-US" sz="1600" kern="0" dirty="0"/>
              <a:t>e</a:t>
            </a:r>
            <a:r>
              <a:rPr lang="en-US" sz="1600" kern="0" dirty="0" smtClean="0"/>
              <a:t>xample: “A” enciphers</a:t>
            </a:r>
            <a:r>
              <a:rPr lang="en-US" sz="800" kern="0" dirty="0" smtClean="0"/>
              <a:t> </a:t>
            </a:r>
            <a:r>
              <a:rPr lang="en-US" sz="1600" kern="0" dirty="0" smtClean="0"/>
              <a:t>/</a:t>
            </a:r>
            <a:r>
              <a:rPr lang="en-US" sz="800" kern="0" dirty="0" smtClean="0"/>
              <a:t> </a:t>
            </a:r>
            <a:r>
              <a:rPr lang="en-US" sz="1600" kern="0" dirty="0" smtClean="0"/>
              <a:t>deciphers to “H” </a:t>
            </a:r>
            <a:endParaRPr lang="en-US" sz="1600" kern="0" dirty="0"/>
          </a:p>
        </p:txBody>
      </p:sp>
      <p:grpSp>
        <p:nvGrpSpPr>
          <p:cNvPr id="628" name="Group 627"/>
          <p:cNvGrpSpPr>
            <a:grpSpLocks/>
          </p:cNvGrpSpPr>
          <p:nvPr/>
        </p:nvGrpSpPr>
        <p:grpSpPr bwMode="auto">
          <a:xfrm>
            <a:off x="731838" y="1495425"/>
            <a:ext cx="1665287" cy="1125538"/>
            <a:chOff x="548039" y="3522153"/>
            <a:chExt cx="1514987" cy="994054"/>
          </a:xfrm>
        </p:grpSpPr>
        <p:grpSp>
          <p:nvGrpSpPr>
            <p:cNvPr id="14714" name="Group 1375"/>
            <p:cNvGrpSpPr>
              <a:grpSpLocks/>
            </p:cNvGrpSpPr>
            <p:nvPr/>
          </p:nvGrpSpPr>
          <p:grpSpPr bwMode="auto">
            <a:xfrm>
              <a:off x="548039" y="3705318"/>
              <a:ext cx="1514987" cy="810889"/>
              <a:chOff x="548039" y="3705318"/>
              <a:chExt cx="1514987" cy="810889"/>
            </a:xfrm>
          </p:grpSpPr>
          <p:sp>
            <p:nvSpPr>
              <p:cNvPr id="14717" name="Right Arrow 85"/>
              <p:cNvSpPr>
                <a:spLocks noChangeArrowheads="1"/>
              </p:cNvSpPr>
              <p:nvPr/>
            </p:nvSpPr>
            <p:spPr bwMode="auto">
              <a:xfrm>
                <a:off x="1613473" y="4047428"/>
                <a:ext cx="449553" cy="129079"/>
              </a:xfrm>
              <a:prstGeom prst="rightArrow">
                <a:avLst>
                  <a:gd name="adj1" fmla="val 50000"/>
                  <a:gd name="adj2" fmla="val 5000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8" name="Rounded Rectangle 31"/>
              <p:cNvSpPr>
                <a:spLocks noChangeArrowheads="1"/>
              </p:cNvSpPr>
              <p:nvPr/>
            </p:nvSpPr>
            <p:spPr bwMode="auto">
              <a:xfrm>
                <a:off x="548039" y="3705318"/>
                <a:ext cx="1102358" cy="810889"/>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9" name="Text Box 8"/>
              <p:cNvSpPr txBox="1">
                <a:spLocks noChangeArrowheads="1"/>
              </p:cNvSpPr>
              <p:nvPr/>
            </p:nvSpPr>
            <p:spPr bwMode="auto">
              <a:xfrm>
                <a:off x="548039" y="3805443"/>
                <a:ext cx="1119487" cy="7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Current goes through rotors twice</a:t>
                </a:r>
              </a:p>
            </p:txBody>
          </p:sp>
        </p:grpSp>
        <p:sp>
          <p:nvSpPr>
            <p:cNvPr id="14715" name="Rectangle 1376"/>
            <p:cNvSpPr>
              <a:spLocks noChangeArrowheads="1"/>
            </p:cNvSpPr>
            <p:nvPr/>
          </p:nvSpPr>
          <p:spPr bwMode="auto">
            <a:xfrm>
              <a:off x="1008991" y="3752962"/>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16" name="Text Box 8"/>
            <p:cNvSpPr txBox="1">
              <a:spLocks noChangeArrowheads="1"/>
            </p:cNvSpPr>
            <p:nvPr/>
          </p:nvSpPr>
          <p:spPr bwMode="auto">
            <a:xfrm>
              <a:off x="1008990" y="3522153"/>
              <a:ext cx="228600" cy="46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6</a:t>
              </a:r>
            </a:p>
          </p:txBody>
        </p:sp>
      </p:grpSp>
      <p:grpSp>
        <p:nvGrpSpPr>
          <p:cNvPr id="6" name="Group 5"/>
          <p:cNvGrpSpPr>
            <a:grpSpLocks/>
          </p:cNvGrpSpPr>
          <p:nvPr/>
        </p:nvGrpSpPr>
        <p:grpSpPr bwMode="auto">
          <a:xfrm>
            <a:off x="4192588" y="5643563"/>
            <a:ext cx="1349375" cy="1428750"/>
            <a:chOff x="131667" y="5257799"/>
            <a:chExt cx="1350483" cy="1428082"/>
          </a:xfrm>
        </p:grpSpPr>
        <p:sp>
          <p:nvSpPr>
            <p:cNvPr id="14709" name="Right Arrow 85"/>
            <p:cNvSpPr>
              <a:spLocks noChangeArrowheads="1"/>
            </p:cNvSpPr>
            <p:nvPr/>
          </p:nvSpPr>
          <p:spPr bwMode="auto">
            <a:xfrm rot="3188641">
              <a:off x="1214521" y="6418253"/>
              <a:ext cx="388953" cy="146304"/>
            </a:xfrm>
            <a:prstGeom prst="rightArrow">
              <a:avLst>
                <a:gd name="adj1" fmla="val 50000"/>
                <a:gd name="adj2" fmla="val 5000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0" name="Rounded Rectangle 31"/>
            <p:cNvSpPr>
              <a:spLocks noChangeArrowheads="1"/>
            </p:cNvSpPr>
            <p:nvPr/>
          </p:nvSpPr>
          <p:spPr bwMode="auto">
            <a:xfrm>
              <a:off x="133163" y="5481699"/>
              <a:ext cx="1221382" cy="919101"/>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1" name="Rectangle 1376"/>
            <p:cNvSpPr>
              <a:spLocks noChangeArrowheads="1"/>
            </p:cNvSpPr>
            <p:nvPr/>
          </p:nvSpPr>
          <p:spPr bwMode="auto">
            <a:xfrm>
              <a:off x="621568" y="5519409"/>
              <a:ext cx="251399" cy="25910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12" name="Text Box 8"/>
            <p:cNvSpPr txBox="1">
              <a:spLocks noChangeArrowheads="1"/>
            </p:cNvSpPr>
            <p:nvPr/>
          </p:nvSpPr>
          <p:spPr bwMode="auto">
            <a:xfrm>
              <a:off x="622539" y="5257799"/>
              <a:ext cx="251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5</a:t>
              </a:r>
            </a:p>
          </p:txBody>
        </p:sp>
        <p:sp>
          <p:nvSpPr>
            <p:cNvPr id="14713" name="Text Box 8"/>
            <p:cNvSpPr txBox="1">
              <a:spLocks noChangeArrowheads="1"/>
            </p:cNvSpPr>
            <p:nvPr/>
          </p:nvSpPr>
          <p:spPr bwMode="auto">
            <a:xfrm>
              <a:off x="131667" y="5589684"/>
              <a:ext cx="123113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Plugboard swaps letters 0, 1 or 2 times</a:t>
              </a:r>
            </a:p>
          </p:txBody>
        </p:sp>
      </p:grpSp>
      <p:sp>
        <p:nvSpPr>
          <p:cNvPr id="745" name="Right Arrow 85"/>
          <p:cNvSpPr>
            <a:spLocks noChangeArrowheads="1"/>
          </p:cNvSpPr>
          <p:nvPr/>
        </p:nvSpPr>
        <p:spPr bwMode="auto">
          <a:xfrm rot="1022984">
            <a:off x="5370513" y="6507163"/>
            <a:ext cx="631825" cy="146050"/>
          </a:xfrm>
          <a:prstGeom prst="rightArrow">
            <a:avLst>
              <a:gd name="adj1" fmla="val 50000"/>
              <a:gd name="adj2" fmla="val 5005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753" name="Text Placeholder 6"/>
          <p:cNvSpPr txBox="1">
            <a:spLocks/>
          </p:cNvSpPr>
          <p:nvPr/>
        </p:nvSpPr>
        <p:spPr>
          <a:xfrm>
            <a:off x="2871788"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ustDataLst>
      <p:tags r:id="rId1"/>
    </p:custDataLst>
  </p:cSld>
  <p:clrMapOvr>
    <a:masterClrMapping/>
  </p:clrMapOvr>
  <p:transition spd="slow" advTm="481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56"/>
                                        </p:tgtEl>
                                        <p:attrNameLst>
                                          <p:attrName>style.visibility</p:attrName>
                                        </p:attrNameLst>
                                      </p:cBhvr>
                                      <p:to>
                                        <p:strVal val="visible"/>
                                      </p:to>
                                    </p:set>
                                    <p:animEffect transition="in" filter="wipe(left)">
                                      <p:cBhvr>
                                        <p:cTn id="7" dur="1000"/>
                                        <p:tgtEl>
                                          <p:spTgt spid="1156"/>
                                        </p:tgtEl>
                                      </p:cBhvr>
                                    </p:animEffect>
                                  </p:childTnLst>
                                </p:cTn>
                              </p:par>
                            </p:childTnLst>
                          </p:cTn>
                        </p:par>
                        <p:par>
                          <p:cTn id="8" fill="hold" nodeType="afterGroup">
                            <p:stCondLst>
                              <p:cond delay="1000"/>
                            </p:stCondLst>
                            <p:childTnLst>
                              <p:par>
                                <p:cTn id="9" presetID="1" presetClass="entr" presetSubtype="0" fill="hold" nodeType="afterEffect">
                                  <p:stCondLst>
                                    <p:cond delay="250"/>
                                  </p:stCondLst>
                                  <p:childTnLst>
                                    <p:set>
                                      <p:cBhvr>
                                        <p:cTn id="10" dur="1" fill="hold">
                                          <p:stCondLst>
                                            <p:cond delay="499"/>
                                          </p:stCondLst>
                                        </p:cTn>
                                        <p:tgtEl>
                                          <p:spTgt spid="11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1000"/>
                                        <p:tgtEl>
                                          <p:spTgt spid="2"/>
                                        </p:tgtEl>
                                      </p:cBhvr>
                                    </p:animEffect>
                                  </p:childTnLst>
                                </p:cTn>
                              </p:par>
                            </p:childTnLst>
                          </p:cTn>
                        </p:par>
                        <p:par>
                          <p:cTn id="16" fill="hold" nodeType="afterGroup">
                            <p:stCondLst>
                              <p:cond delay="1500"/>
                            </p:stCondLst>
                            <p:childTnLst>
                              <p:par>
                                <p:cTn id="17" presetID="22" presetClass="entr" presetSubtype="2" fill="hold" nodeType="afterEffect">
                                  <p:stCondLst>
                                    <p:cond delay="500"/>
                                  </p:stCondLst>
                                  <p:childTnLst>
                                    <p:set>
                                      <p:cBhvr>
                                        <p:cTn id="18" dur="1" fill="hold">
                                          <p:stCondLst>
                                            <p:cond delay="0"/>
                                          </p:stCondLst>
                                        </p:cTn>
                                        <p:tgtEl>
                                          <p:spTgt spid="1225"/>
                                        </p:tgtEl>
                                        <p:attrNameLst>
                                          <p:attrName>style.visibility</p:attrName>
                                        </p:attrNameLst>
                                      </p:cBhvr>
                                      <p:to>
                                        <p:strVal val="visible"/>
                                      </p:to>
                                    </p:set>
                                    <p:animEffect transition="in" filter="wipe(right)">
                                      <p:cBhvr>
                                        <p:cTn id="19" dur="2000"/>
                                        <p:tgtEl>
                                          <p:spTgt spid="1225"/>
                                        </p:tgtEl>
                                      </p:cBhvr>
                                    </p:animEffect>
                                  </p:childTnLst>
                                </p:cTn>
                              </p:par>
                              <p:par>
                                <p:cTn id="20" presetID="10" presetClass="exit" presetSubtype="0" fill="hold" nodeType="withEffect">
                                  <p:stCondLst>
                                    <p:cond delay="500"/>
                                  </p:stCondLst>
                                  <p:childTnLst>
                                    <p:animEffect transition="out" filter="fade">
                                      <p:cBhvr>
                                        <p:cTn id="21" dur="1000"/>
                                        <p:tgtEl>
                                          <p:spTgt spid="1156"/>
                                        </p:tgtEl>
                                      </p:cBhvr>
                                    </p:animEffect>
                                    <p:set>
                                      <p:cBhvr>
                                        <p:cTn id="22" dur="1" fill="hold">
                                          <p:stCondLst>
                                            <p:cond delay="999"/>
                                          </p:stCondLst>
                                        </p:cTn>
                                        <p:tgtEl>
                                          <p:spTgt spid="115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500"/>
                                  </p:stCondLst>
                                  <p:childTnLst>
                                    <p:set>
                                      <p:cBhvr>
                                        <p:cTn id="26" dur="1" fill="hold">
                                          <p:stCondLst>
                                            <p:cond delay="0"/>
                                          </p:stCondLst>
                                        </p:cTn>
                                        <p:tgtEl>
                                          <p:spTgt spid="1163"/>
                                        </p:tgtEl>
                                        <p:attrNameLst>
                                          <p:attrName>style.visibility</p:attrName>
                                        </p:attrNameLst>
                                      </p:cBhvr>
                                      <p:to>
                                        <p:strVal val="visible"/>
                                      </p:to>
                                    </p:set>
                                    <p:animEffect transition="in" filter="wipe(right)">
                                      <p:cBhvr>
                                        <p:cTn id="27" dur="1000"/>
                                        <p:tgtEl>
                                          <p:spTgt spid="1163"/>
                                        </p:tgtEl>
                                      </p:cBhvr>
                                    </p:animEffect>
                                  </p:childTnLst>
                                </p:cTn>
                              </p:par>
                            </p:childTnLst>
                          </p:cTn>
                        </p:par>
                        <p:par>
                          <p:cTn id="28" fill="hold" nodeType="afterGroup">
                            <p:stCondLst>
                              <p:cond delay="1500"/>
                            </p:stCondLst>
                            <p:childTnLst>
                              <p:par>
                                <p:cTn id="29" presetID="22" presetClass="entr" presetSubtype="2" fill="hold" grpId="0" nodeType="afterEffect">
                                  <p:stCondLst>
                                    <p:cond delay="250"/>
                                  </p:stCondLst>
                                  <p:childTnLst>
                                    <p:set>
                                      <p:cBhvr>
                                        <p:cTn id="30" dur="1" fill="hold">
                                          <p:stCondLst>
                                            <p:cond delay="0"/>
                                          </p:stCondLst>
                                        </p:cTn>
                                        <p:tgtEl>
                                          <p:spTgt spid="1113"/>
                                        </p:tgtEl>
                                        <p:attrNameLst>
                                          <p:attrName>style.visibility</p:attrName>
                                        </p:attrNameLst>
                                      </p:cBhvr>
                                      <p:to>
                                        <p:strVal val="visible"/>
                                      </p:to>
                                    </p:set>
                                    <p:animEffect transition="in" filter="wipe(right)">
                                      <p:cBhvr>
                                        <p:cTn id="31" dur="750"/>
                                        <p:tgtEl>
                                          <p:spTgt spid="1113"/>
                                        </p:tgtEl>
                                      </p:cBhvr>
                                    </p:animEffect>
                                  </p:childTnLst>
                                </p:cTn>
                              </p:par>
                              <p:par>
                                <p:cTn id="32" presetID="10" presetClass="exit" presetSubtype="0" fill="hold" nodeType="withEffect">
                                  <p:stCondLst>
                                    <p:cond delay="50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225"/>
                                        </p:tgtEl>
                                      </p:cBhvr>
                                    </p:animEffect>
                                    <p:set>
                                      <p:cBhvr>
                                        <p:cTn id="37" dur="1" fill="hold">
                                          <p:stCondLst>
                                            <p:cond delay="999"/>
                                          </p:stCondLst>
                                        </p:cTn>
                                        <p:tgtEl>
                                          <p:spTgt spid="1225"/>
                                        </p:tgtEl>
                                        <p:attrNameLst>
                                          <p:attrName>style.visibility</p:attrName>
                                        </p:attrNameLst>
                                      </p:cBhvr>
                                      <p:to>
                                        <p:strVal val="hidden"/>
                                      </p:to>
                                    </p:set>
                                  </p:childTnLst>
                                </p:cTn>
                              </p:par>
                            </p:childTnLst>
                          </p:cTn>
                        </p:par>
                        <p:par>
                          <p:cTn id="38" fill="hold" nodeType="afterGroup">
                            <p:stCondLst>
                              <p:cond delay="3000"/>
                            </p:stCondLst>
                            <p:childTnLst>
                              <p:par>
                                <p:cTn id="39" presetID="1" presetClass="entr" presetSubtype="0" fill="hold" grpId="0" nodeType="afterEffect">
                                  <p:stCondLst>
                                    <p:cond delay="0"/>
                                  </p:stCondLst>
                                  <p:childTnLst>
                                    <p:set>
                                      <p:cBhvr>
                                        <p:cTn id="40" dur="1" fill="hold">
                                          <p:stCondLst>
                                            <p:cond delay="149"/>
                                          </p:stCondLst>
                                        </p:cTn>
                                        <p:tgtEl>
                                          <p:spTgt spid="1112"/>
                                        </p:tgtEl>
                                        <p:attrNameLst>
                                          <p:attrName>style.visibility</p:attrName>
                                        </p:attrNameLst>
                                      </p:cBhvr>
                                      <p:to>
                                        <p:strVal val="visible"/>
                                      </p:to>
                                    </p:set>
                                  </p:childTnLst>
                                </p:cTn>
                              </p:par>
                              <p:par>
                                <p:cTn id="41" presetID="10" presetClass="exit" presetSubtype="0" fill="hold" grpId="0" nodeType="withEffect">
                                  <p:stCondLst>
                                    <p:cond delay="0"/>
                                  </p:stCondLst>
                                  <p:childTnLst>
                                    <p:animEffect transition="out" filter="fade">
                                      <p:cBhvr>
                                        <p:cTn id="42" dur="150"/>
                                        <p:tgtEl>
                                          <p:spTgt spid="1057"/>
                                        </p:tgtEl>
                                      </p:cBhvr>
                                    </p:animEffect>
                                    <p:set>
                                      <p:cBhvr>
                                        <p:cTn id="43" dur="1" fill="hold">
                                          <p:stCondLst>
                                            <p:cond delay="149"/>
                                          </p:stCondLst>
                                        </p:cTn>
                                        <p:tgtEl>
                                          <p:spTgt spid="1057"/>
                                        </p:tgtEl>
                                        <p:attrNameLst>
                                          <p:attrName>style.visibility</p:attrName>
                                        </p:attrNameLst>
                                      </p:cBhvr>
                                      <p:to>
                                        <p:strVal val="hidden"/>
                                      </p:to>
                                    </p:set>
                                  </p:childTnLst>
                                </p:cTn>
                              </p:par>
                            </p:childTnLst>
                          </p:cTn>
                        </p:par>
                        <p:par>
                          <p:cTn id="44" fill="hold" nodeType="afterGroup">
                            <p:stCondLst>
                              <p:cond delay="3150"/>
                            </p:stCondLst>
                            <p:childTnLst>
                              <p:par>
                                <p:cTn id="45" presetID="22" presetClass="entr" presetSubtype="2" fill="hold" grpId="0" nodeType="afterEffect">
                                  <p:stCondLst>
                                    <p:cond delay="0"/>
                                  </p:stCondLst>
                                  <p:childTnLst>
                                    <p:set>
                                      <p:cBhvr>
                                        <p:cTn id="46" dur="1" fill="hold">
                                          <p:stCondLst>
                                            <p:cond delay="0"/>
                                          </p:stCondLst>
                                        </p:cTn>
                                        <p:tgtEl>
                                          <p:spTgt spid="1122"/>
                                        </p:tgtEl>
                                        <p:attrNameLst>
                                          <p:attrName>style.visibility</p:attrName>
                                        </p:attrNameLst>
                                      </p:cBhvr>
                                      <p:to>
                                        <p:strVal val="visible"/>
                                      </p:to>
                                    </p:set>
                                    <p:animEffect transition="in" filter="wipe(right)">
                                      <p:cBhvr>
                                        <p:cTn id="47" dur="150"/>
                                        <p:tgtEl>
                                          <p:spTgt spid="1122"/>
                                        </p:tgtEl>
                                      </p:cBhvr>
                                    </p:animEffect>
                                  </p:childTnLst>
                                </p:cTn>
                              </p:par>
                              <p:par>
                                <p:cTn id="48" presetID="22" presetClass="exit" presetSubtype="2" fill="hold" grpId="1" nodeType="withEffect">
                                  <p:stCondLst>
                                    <p:cond delay="0"/>
                                  </p:stCondLst>
                                  <p:childTnLst>
                                    <p:animEffect transition="out" filter="wipe(right)">
                                      <p:cBhvr>
                                        <p:cTn id="49" dur="150"/>
                                        <p:tgtEl>
                                          <p:spTgt spid="1113"/>
                                        </p:tgtEl>
                                      </p:cBhvr>
                                    </p:animEffect>
                                    <p:set>
                                      <p:cBhvr>
                                        <p:cTn id="50" dur="1" fill="hold">
                                          <p:stCondLst>
                                            <p:cond delay="149"/>
                                          </p:stCondLst>
                                        </p:cTn>
                                        <p:tgtEl>
                                          <p:spTgt spid="1113"/>
                                        </p:tgtEl>
                                        <p:attrNameLst>
                                          <p:attrName>style.visibility</p:attrName>
                                        </p:attrNameLst>
                                      </p:cBhvr>
                                      <p:to>
                                        <p:strVal val="hidden"/>
                                      </p:to>
                                    </p:set>
                                  </p:childTnLst>
                                </p:cTn>
                              </p:par>
                            </p:childTnLst>
                          </p:cTn>
                        </p:par>
                        <p:par>
                          <p:cTn id="51" fill="hold" nodeType="afterGroup">
                            <p:stCondLst>
                              <p:cond delay="3300"/>
                            </p:stCondLst>
                            <p:childTnLst>
                              <p:par>
                                <p:cTn id="52" presetID="1" presetClass="entr" presetSubtype="0" fill="hold" grpId="0" nodeType="afterEffect">
                                  <p:stCondLst>
                                    <p:cond delay="0"/>
                                  </p:stCondLst>
                                  <p:childTnLst>
                                    <p:set>
                                      <p:cBhvr>
                                        <p:cTn id="53" dur="1" fill="hold">
                                          <p:stCondLst>
                                            <p:cond delay="149"/>
                                          </p:stCondLst>
                                        </p:cTn>
                                        <p:tgtEl>
                                          <p:spTgt spid="1123"/>
                                        </p:tgtEl>
                                        <p:attrNameLst>
                                          <p:attrName>style.visibility</p:attrName>
                                        </p:attrNameLst>
                                      </p:cBhvr>
                                      <p:to>
                                        <p:strVal val="visible"/>
                                      </p:to>
                                    </p:set>
                                  </p:childTnLst>
                                </p:cTn>
                              </p:par>
                              <p:par>
                                <p:cTn id="54" presetID="10" presetClass="exit" presetSubtype="0" fill="hold" grpId="1" nodeType="withEffect">
                                  <p:stCondLst>
                                    <p:cond delay="0"/>
                                  </p:stCondLst>
                                  <p:childTnLst>
                                    <p:animEffect transition="out" filter="fade">
                                      <p:cBhvr>
                                        <p:cTn id="55" dur="150"/>
                                        <p:tgtEl>
                                          <p:spTgt spid="1112"/>
                                        </p:tgtEl>
                                      </p:cBhvr>
                                    </p:animEffect>
                                    <p:set>
                                      <p:cBhvr>
                                        <p:cTn id="56" dur="1" fill="hold">
                                          <p:stCondLst>
                                            <p:cond delay="149"/>
                                          </p:stCondLst>
                                        </p:cTn>
                                        <p:tgtEl>
                                          <p:spTgt spid="1112"/>
                                        </p:tgtEl>
                                        <p:attrNameLst>
                                          <p:attrName>style.visibility</p:attrName>
                                        </p:attrNameLst>
                                      </p:cBhvr>
                                      <p:to>
                                        <p:strVal val="hidden"/>
                                      </p:to>
                                    </p:set>
                                  </p:childTnLst>
                                </p:cTn>
                              </p:par>
                            </p:childTnLst>
                          </p:cTn>
                        </p:par>
                        <p:par>
                          <p:cTn id="57" fill="hold" nodeType="afterGroup">
                            <p:stCondLst>
                              <p:cond delay="3450"/>
                            </p:stCondLst>
                            <p:childTnLst>
                              <p:par>
                                <p:cTn id="58" presetID="22" presetClass="entr" presetSubtype="2" fill="hold" grpId="0" nodeType="afterEffect">
                                  <p:stCondLst>
                                    <p:cond delay="0"/>
                                  </p:stCondLst>
                                  <p:childTnLst>
                                    <p:set>
                                      <p:cBhvr>
                                        <p:cTn id="59" dur="1" fill="hold">
                                          <p:stCondLst>
                                            <p:cond delay="0"/>
                                          </p:stCondLst>
                                        </p:cTn>
                                        <p:tgtEl>
                                          <p:spTgt spid="1124"/>
                                        </p:tgtEl>
                                        <p:attrNameLst>
                                          <p:attrName>style.visibility</p:attrName>
                                        </p:attrNameLst>
                                      </p:cBhvr>
                                      <p:to>
                                        <p:strVal val="visible"/>
                                      </p:to>
                                    </p:set>
                                    <p:animEffect transition="in" filter="wipe(right)">
                                      <p:cBhvr>
                                        <p:cTn id="60" dur="150"/>
                                        <p:tgtEl>
                                          <p:spTgt spid="1124"/>
                                        </p:tgtEl>
                                      </p:cBhvr>
                                    </p:animEffect>
                                  </p:childTnLst>
                                </p:cTn>
                              </p:par>
                              <p:par>
                                <p:cTn id="61" presetID="22" presetClass="exit" presetSubtype="2" fill="hold" grpId="1" nodeType="withEffect">
                                  <p:stCondLst>
                                    <p:cond delay="0"/>
                                  </p:stCondLst>
                                  <p:childTnLst>
                                    <p:animEffect transition="out" filter="wipe(right)">
                                      <p:cBhvr>
                                        <p:cTn id="62" dur="150"/>
                                        <p:tgtEl>
                                          <p:spTgt spid="1122"/>
                                        </p:tgtEl>
                                      </p:cBhvr>
                                    </p:animEffect>
                                    <p:set>
                                      <p:cBhvr>
                                        <p:cTn id="63" dur="1" fill="hold">
                                          <p:stCondLst>
                                            <p:cond delay="149"/>
                                          </p:stCondLst>
                                        </p:cTn>
                                        <p:tgtEl>
                                          <p:spTgt spid="1122"/>
                                        </p:tgtEl>
                                        <p:attrNameLst>
                                          <p:attrName>style.visibility</p:attrName>
                                        </p:attrNameLst>
                                      </p:cBhvr>
                                      <p:to>
                                        <p:strVal val="hidden"/>
                                      </p:to>
                                    </p:set>
                                  </p:childTnLst>
                                </p:cTn>
                              </p:par>
                            </p:childTnLst>
                          </p:cTn>
                        </p:par>
                        <p:par>
                          <p:cTn id="64" fill="hold" nodeType="afterGroup">
                            <p:stCondLst>
                              <p:cond delay="3600"/>
                            </p:stCondLst>
                            <p:childTnLst>
                              <p:par>
                                <p:cTn id="65" presetID="1" presetClass="entr" presetSubtype="0" fill="hold" grpId="0" nodeType="afterEffect">
                                  <p:stCondLst>
                                    <p:cond delay="0"/>
                                  </p:stCondLst>
                                  <p:childTnLst>
                                    <p:set>
                                      <p:cBhvr>
                                        <p:cTn id="66" dur="1" fill="hold">
                                          <p:stCondLst>
                                            <p:cond delay="149"/>
                                          </p:stCondLst>
                                        </p:cTn>
                                        <p:tgtEl>
                                          <p:spTgt spid="1125"/>
                                        </p:tgtEl>
                                        <p:attrNameLst>
                                          <p:attrName>style.visibility</p:attrName>
                                        </p:attrNameLst>
                                      </p:cBhvr>
                                      <p:to>
                                        <p:strVal val="visible"/>
                                      </p:to>
                                    </p:set>
                                  </p:childTnLst>
                                </p:cTn>
                              </p:par>
                              <p:par>
                                <p:cTn id="67" presetID="10" presetClass="exit" presetSubtype="0" fill="hold" grpId="1" nodeType="withEffect">
                                  <p:stCondLst>
                                    <p:cond delay="0"/>
                                  </p:stCondLst>
                                  <p:childTnLst>
                                    <p:animEffect transition="out" filter="fade">
                                      <p:cBhvr>
                                        <p:cTn id="68" dur="150"/>
                                        <p:tgtEl>
                                          <p:spTgt spid="1123"/>
                                        </p:tgtEl>
                                      </p:cBhvr>
                                    </p:animEffect>
                                    <p:set>
                                      <p:cBhvr>
                                        <p:cTn id="69" dur="1" fill="hold">
                                          <p:stCondLst>
                                            <p:cond delay="149"/>
                                          </p:stCondLst>
                                        </p:cTn>
                                        <p:tgtEl>
                                          <p:spTgt spid="1123"/>
                                        </p:tgtEl>
                                        <p:attrNameLst>
                                          <p:attrName>style.visibility</p:attrName>
                                        </p:attrNameLst>
                                      </p:cBhvr>
                                      <p:to>
                                        <p:strVal val="hidden"/>
                                      </p:to>
                                    </p:set>
                                  </p:childTnLst>
                                </p:cTn>
                              </p:par>
                            </p:childTnLst>
                          </p:cTn>
                        </p:par>
                        <p:par>
                          <p:cTn id="70" fill="hold" nodeType="afterGroup">
                            <p:stCondLst>
                              <p:cond delay="3750"/>
                            </p:stCondLst>
                            <p:childTnLst>
                              <p:par>
                                <p:cTn id="71" presetID="22" presetClass="entr" presetSubtype="2" fill="hold" grpId="0" nodeType="afterEffect">
                                  <p:stCondLst>
                                    <p:cond delay="0"/>
                                  </p:stCondLst>
                                  <p:childTnLst>
                                    <p:set>
                                      <p:cBhvr>
                                        <p:cTn id="72" dur="1" fill="hold">
                                          <p:stCondLst>
                                            <p:cond delay="0"/>
                                          </p:stCondLst>
                                        </p:cTn>
                                        <p:tgtEl>
                                          <p:spTgt spid="1126"/>
                                        </p:tgtEl>
                                        <p:attrNameLst>
                                          <p:attrName>style.visibility</p:attrName>
                                        </p:attrNameLst>
                                      </p:cBhvr>
                                      <p:to>
                                        <p:strVal val="visible"/>
                                      </p:to>
                                    </p:set>
                                    <p:animEffect transition="in" filter="wipe(right)">
                                      <p:cBhvr>
                                        <p:cTn id="73" dur="150"/>
                                        <p:tgtEl>
                                          <p:spTgt spid="1126"/>
                                        </p:tgtEl>
                                      </p:cBhvr>
                                    </p:animEffect>
                                  </p:childTnLst>
                                </p:cTn>
                              </p:par>
                              <p:par>
                                <p:cTn id="74" presetID="22" presetClass="exit" presetSubtype="2" fill="hold" grpId="1" nodeType="withEffect">
                                  <p:stCondLst>
                                    <p:cond delay="0"/>
                                  </p:stCondLst>
                                  <p:childTnLst>
                                    <p:animEffect transition="out" filter="wipe(right)">
                                      <p:cBhvr>
                                        <p:cTn id="75" dur="150"/>
                                        <p:tgtEl>
                                          <p:spTgt spid="1124"/>
                                        </p:tgtEl>
                                      </p:cBhvr>
                                    </p:animEffect>
                                    <p:set>
                                      <p:cBhvr>
                                        <p:cTn id="76" dur="1" fill="hold">
                                          <p:stCondLst>
                                            <p:cond delay="149"/>
                                          </p:stCondLst>
                                        </p:cTn>
                                        <p:tgtEl>
                                          <p:spTgt spid="1124"/>
                                        </p:tgtEl>
                                        <p:attrNameLst>
                                          <p:attrName>style.visibility</p:attrName>
                                        </p:attrNameLst>
                                      </p:cBhvr>
                                      <p:to>
                                        <p:strVal val="hidden"/>
                                      </p:to>
                                    </p:set>
                                  </p:childTnLst>
                                </p:cTn>
                              </p:par>
                            </p:childTnLst>
                          </p:cTn>
                        </p:par>
                        <p:par>
                          <p:cTn id="77" fill="hold" nodeType="afterGroup">
                            <p:stCondLst>
                              <p:cond delay="3900"/>
                            </p:stCondLst>
                            <p:childTnLst>
                              <p:par>
                                <p:cTn id="78" presetID="1" presetClass="entr" presetSubtype="0" fill="hold" grpId="0" nodeType="afterEffect">
                                  <p:stCondLst>
                                    <p:cond delay="0"/>
                                  </p:stCondLst>
                                  <p:childTnLst>
                                    <p:set>
                                      <p:cBhvr>
                                        <p:cTn id="79" dur="1" fill="hold">
                                          <p:stCondLst>
                                            <p:cond delay="149"/>
                                          </p:stCondLst>
                                        </p:cTn>
                                        <p:tgtEl>
                                          <p:spTgt spid="1127"/>
                                        </p:tgtEl>
                                        <p:attrNameLst>
                                          <p:attrName>style.visibility</p:attrName>
                                        </p:attrNameLst>
                                      </p:cBhvr>
                                      <p:to>
                                        <p:strVal val="visible"/>
                                      </p:to>
                                    </p:set>
                                  </p:childTnLst>
                                </p:cTn>
                              </p:par>
                              <p:par>
                                <p:cTn id="80" presetID="10" presetClass="exit" presetSubtype="0" fill="hold" grpId="1" nodeType="withEffect">
                                  <p:stCondLst>
                                    <p:cond delay="0"/>
                                  </p:stCondLst>
                                  <p:childTnLst>
                                    <p:animEffect transition="out" filter="fade">
                                      <p:cBhvr>
                                        <p:cTn id="81" dur="150"/>
                                        <p:tgtEl>
                                          <p:spTgt spid="1125"/>
                                        </p:tgtEl>
                                      </p:cBhvr>
                                    </p:animEffect>
                                    <p:set>
                                      <p:cBhvr>
                                        <p:cTn id="82" dur="1" fill="hold">
                                          <p:stCondLst>
                                            <p:cond delay="149"/>
                                          </p:stCondLst>
                                        </p:cTn>
                                        <p:tgtEl>
                                          <p:spTgt spid="1125"/>
                                        </p:tgtEl>
                                        <p:attrNameLst>
                                          <p:attrName>style.visibility</p:attrName>
                                        </p:attrNameLst>
                                      </p:cBhvr>
                                      <p:to>
                                        <p:strVal val="hidden"/>
                                      </p:to>
                                    </p:set>
                                  </p:childTnLst>
                                </p:cTn>
                              </p:par>
                            </p:childTnLst>
                          </p:cTn>
                        </p:par>
                        <p:par>
                          <p:cTn id="83" fill="hold" nodeType="afterGroup">
                            <p:stCondLst>
                              <p:cond delay="4050"/>
                            </p:stCondLst>
                            <p:childTnLst>
                              <p:par>
                                <p:cTn id="84" presetID="22" presetClass="entr" presetSubtype="2" fill="hold" grpId="0" nodeType="afterEffect">
                                  <p:stCondLst>
                                    <p:cond delay="0"/>
                                  </p:stCondLst>
                                  <p:childTnLst>
                                    <p:set>
                                      <p:cBhvr>
                                        <p:cTn id="85" dur="1" fill="hold">
                                          <p:stCondLst>
                                            <p:cond delay="0"/>
                                          </p:stCondLst>
                                        </p:cTn>
                                        <p:tgtEl>
                                          <p:spTgt spid="1128"/>
                                        </p:tgtEl>
                                        <p:attrNameLst>
                                          <p:attrName>style.visibility</p:attrName>
                                        </p:attrNameLst>
                                      </p:cBhvr>
                                      <p:to>
                                        <p:strVal val="visible"/>
                                      </p:to>
                                    </p:set>
                                    <p:animEffect transition="in" filter="wipe(right)">
                                      <p:cBhvr>
                                        <p:cTn id="86" dur="150"/>
                                        <p:tgtEl>
                                          <p:spTgt spid="1128"/>
                                        </p:tgtEl>
                                      </p:cBhvr>
                                    </p:animEffect>
                                  </p:childTnLst>
                                </p:cTn>
                              </p:par>
                              <p:par>
                                <p:cTn id="87" presetID="22" presetClass="exit" presetSubtype="2" fill="hold" grpId="1" nodeType="withEffect">
                                  <p:stCondLst>
                                    <p:cond delay="0"/>
                                  </p:stCondLst>
                                  <p:childTnLst>
                                    <p:animEffect transition="out" filter="wipe(right)">
                                      <p:cBhvr>
                                        <p:cTn id="88" dur="150"/>
                                        <p:tgtEl>
                                          <p:spTgt spid="1126"/>
                                        </p:tgtEl>
                                      </p:cBhvr>
                                    </p:animEffect>
                                    <p:set>
                                      <p:cBhvr>
                                        <p:cTn id="89" dur="1" fill="hold">
                                          <p:stCondLst>
                                            <p:cond delay="149"/>
                                          </p:stCondLst>
                                        </p:cTn>
                                        <p:tgtEl>
                                          <p:spTgt spid="1126"/>
                                        </p:tgtEl>
                                        <p:attrNameLst>
                                          <p:attrName>style.visibility</p:attrName>
                                        </p:attrNameLst>
                                      </p:cBhvr>
                                      <p:to>
                                        <p:strVal val="hidden"/>
                                      </p:to>
                                    </p:set>
                                  </p:childTnLst>
                                </p:cTn>
                              </p:par>
                            </p:childTnLst>
                          </p:cTn>
                        </p:par>
                        <p:par>
                          <p:cTn id="90" fill="hold" nodeType="afterGroup">
                            <p:stCondLst>
                              <p:cond delay="4200"/>
                            </p:stCondLst>
                            <p:childTnLst>
                              <p:par>
                                <p:cTn id="91" presetID="1" presetClass="entr" presetSubtype="0" fill="hold" grpId="0" nodeType="afterEffect">
                                  <p:stCondLst>
                                    <p:cond delay="0"/>
                                  </p:stCondLst>
                                  <p:childTnLst>
                                    <p:set>
                                      <p:cBhvr>
                                        <p:cTn id="92" dur="1" fill="hold">
                                          <p:stCondLst>
                                            <p:cond delay="149"/>
                                          </p:stCondLst>
                                        </p:cTn>
                                        <p:tgtEl>
                                          <p:spTgt spid="1130"/>
                                        </p:tgtEl>
                                        <p:attrNameLst>
                                          <p:attrName>style.visibility</p:attrName>
                                        </p:attrNameLst>
                                      </p:cBhvr>
                                      <p:to>
                                        <p:strVal val="visible"/>
                                      </p:to>
                                    </p:set>
                                  </p:childTnLst>
                                </p:cTn>
                              </p:par>
                              <p:par>
                                <p:cTn id="93" presetID="10" presetClass="exit" presetSubtype="0" fill="hold" grpId="1" nodeType="withEffect">
                                  <p:stCondLst>
                                    <p:cond delay="0"/>
                                  </p:stCondLst>
                                  <p:childTnLst>
                                    <p:animEffect transition="out" filter="fade">
                                      <p:cBhvr>
                                        <p:cTn id="94" dur="150"/>
                                        <p:tgtEl>
                                          <p:spTgt spid="1127"/>
                                        </p:tgtEl>
                                      </p:cBhvr>
                                    </p:animEffect>
                                    <p:set>
                                      <p:cBhvr>
                                        <p:cTn id="95" dur="1" fill="hold">
                                          <p:stCondLst>
                                            <p:cond delay="149"/>
                                          </p:stCondLst>
                                        </p:cTn>
                                        <p:tgtEl>
                                          <p:spTgt spid="1127"/>
                                        </p:tgtEl>
                                        <p:attrNameLst>
                                          <p:attrName>style.visibility</p:attrName>
                                        </p:attrNameLst>
                                      </p:cBhvr>
                                      <p:to>
                                        <p:strVal val="hidden"/>
                                      </p:to>
                                    </p:set>
                                  </p:childTnLst>
                                </p:cTn>
                              </p:par>
                            </p:childTnLst>
                          </p:cTn>
                        </p:par>
                        <p:par>
                          <p:cTn id="96" fill="hold" nodeType="afterGroup">
                            <p:stCondLst>
                              <p:cond delay="4350"/>
                            </p:stCondLst>
                            <p:childTnLst>
                              <p:par>
                                <p:cTn id="97" presetID="22" presetClass="entr" presetSubtype="2" fill="hold" grpId="0" nodeType="afterEffect">
                                  <p:stCondLst>
                                    <p:cond delay="0"/>
                                  </p:stCondLst>
                                  <p:childTnLst>
                                    <p:set>
                                      <p:cBhvr>
                                        <p:cTn id="98" dur="1" fill="hold">
                                          <p:stCondLst>
                                            <p:cond delay="0"/>
                                          </p:stCondLst>
                                        </p:cTn>
                                        <p:tgtEl>
                                          <p:spTgt spid="1129"/>
                                        </p:tgtEl>
                                        <p:attrNameLst>
                                          <p:attrName>style.visibility</p:attrName>
                                        </p:attrNameLst>
                                      </p:cBhvr>
                                      <p:to>
                                        <p:strVal val="visible"/>
                                      </p:to>
                                    </p:set>
                                    <p:animEffect transition="in" filter="wipe(right)">
                                      <p:cBhvr>
                                        <p:cTn id="99" dur="150"/>
                                        <p:tgtEl>
                                          <p:spTgt spid="1129"/>
                                        </p:tgtEl>
                                      </p:cBhvr>
                                    </p:animEffect>
                                  </p:childTnLst>
                                </p:cTn>
                              </p:par>
                              <p:par>
                                <p:cTn id="100" presetID="22" presetClass="exit" presetSubtype="2" fill="hold" grpId="1" nodeType="withEffect">
                                  <p:stCondLst>
                                    <p:cond delay="0"/>
                                  </p:stCondLst>
                                  <p:childTnLst>
                                    <p:animEffect transition="out" filter="wipe(right)">
                                      <p:cBhvr>
                                        <p:cTn id="101" dur="150"/>
                                        <p:tgtEl>
                                          <p:spTgt spid="1128"/>
                                        </p:tgtEl>
                                      </p:cBhvr>
                                    </p:animEffect>
                                    <p:set>
                                      <p:cBhvr>
                                        <p:cTn id="102" dur="1" fill="hold">
                                          <p:stCondLst>
                                            <p:cond delay="149"/>
                                          </p:stCondLst>
                                        </p:cTn>
                                        <p:tgtEl>
                                          <p:spTgt spid="1128"/>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4" fill="hold" nodeType="clickEffect">
                                  <p:stCondLst>
                                    <p:cond delay="500"/>
                                  </p:stCondLst>
                                  <p:childTnLst>
                                    <p:set>
                                      <p:cBhvr>
                                        <p:cTn id="106" dur="1" fill="hold">
                                          <p:stCondLst>
                                            <p:cond delay="0"/>
                                          </p:stCondLst>
                                        </p:cTn>
                                        <p:tgtEl>
                                          <p:spTgt spid="1236"/>
                                        </p:tgtEl>
                                        <p:attrNameLst>
                                          <p:attrName>style.visibility</p:attrName>
                                        </p:attrNameLst>
                                      </p:cBhvr>
                                      <p:to>
                                        <p:strVal val="visible"/>
                                      </p:to>
                                    </p:set>
                                    <p:animEffect transition="in" filter="wipe(down)">
                                      <p:cBhvr>
                                        <p:cTn id="107" dur="750"/>
                                        <p:tgtEl>
                                          <p:spTgt spid="1236"/>
                                        </p:tgtEl>
                                      </p:cBhvr>
                                    </p:animEffect>
                                  </p:childTnLst>
                                </p:cTn>
                              </p:par>
                            </p:childTnLst>
                          </p:cTn>
                        </p:par>
                        <p:par>
                          <p:cTn id="108" fill="hold" nodeType="afterGroup">
                            <p:stCondLst>
                              <p:cond delay="1250"/>
                            </p:stCondLst>
                            <p:childTnLst>
                              <p:par>
                                <p:cTn id="109" presetID="22" presetClass="entr" presetSubtype="1" fill="hold" nodeType="afterEffect">
                                  <p:stCondLst>
                                    <p:cond delay="750"/>
                                  </p:stCondLst>
                                  <p:childTnLst>
                                    <p:set>
                                      <p:cBhvr>
                                        <p:cTn id="110" dur="1" fill="hold">
                                          <p:stCondLst>
                                            <p:cond delay="0"/>
                                          </p:stCondLst>
                                        </p:cTn>
                                        <p:tgtEl>
                                          <p:spTgt spid="7"/>
                                        </p:tgtEl>
                                        <p:attrNameLst>
                                          <p:attrName>style.visibility</p:attrName>
                                        </p:attrNameLst>
                                      </p:cBhvr>
                                      <p:to>
                                        <p:strVal val="visible"/>
                                      </p:to>
                                    </p:set>
                                    <p:animEffect transition="in" filter="wipe(up)">
                                      <p:cBhvr>
                                        <p:cTn id="111" dur="500"/>
                                        <p:tgtEl>
                                          <p:spTgt spid="7"/>
                                        </p:tgtEl>
                                      </p:cBhvr>
                                    </p:animEffect>
                                  </p:childTnLst>
                                </p:cTn>
                              </p:par>
                            </p:childTnLst>
                          </p:cTn>
                        </p:par>
                        <p:par>
                          <p:cTn id="112" fill="hold" nodeType="afterGroup">
                            <p:stCondLst>
                              <p:cond delay="2500"/>
                            </p:stCondLst>
                            <p:childTnLst>
                              <p:par>
                                <p:cTn id="113" presetID="22" presetClass="entr" presetSubtype="2" fill="hold" nodeType="afterEffect">
                                  <p:stCondLst>
                                    <p:cond delay="0"/>
                                  </p:stCondLst>
                                  <p:childTnLst>
                                    <p:set>
                                      <p:cBhvr>
                                        <p:cTn id="114" dur="1" fill="hold">
                                          <p:stCondLst>
                                            <p:cond delay="0"/>
                                          </p:stCondLst>
                                        </p:cTn>
                                        <p:tgtEl>
                                          <p:spTgt spid="1141"/>
                                        </p:tgtEl>
                                        <p:attrNameLst>
                                          <p:attrName>style.visibility</p:attrName>
                                        </p:attrNameLst>
                                      </p:cBhvr>
                                      <p:to>
                                        <p:strVal val="visible"/>
                                      </p:to>
                                    </p:set>
                                    <p:animEffect transition="in" filter="wipe(right)">
                                      <p:cBhvr>
                                        <p:cTn id="115" dur="1250"/>
                                        <p:tgtEl>
                                          <p:spTgt spid="1141"/>
                                        </p:tgtEl>
                                      </p:cBhvr>
                                    </p:animEffect>
                                  </p:childTnLst>
                                </p:cTn>
                              </p:par>
                              <p:par>
                                <p:cTn id="116" presetID="10" presetClass="exit" presetSubtype="0" fill="hold" nodeType="withEffect">
                                  <p:stCondLst>
                                    <p:cond delay="500"/>
                                  </p:stCondLst>
                                  <p:childTnLst>
                                    <p:animEffect transition="out" filter="fade">
                                      <p:cBhvr>
                                        <p:cTn id="117" dur="1000"/>
                                        <p:tgtEl>
                                          <p:spTgt spid="1163"/>
                                        </p:tgtEl>
                                      </p:cBhvr>
                                    </p:animEffect>
                                    <p:set>
                                      <p:cBhvr>
                                        <p:cTn id="118" dur="1" fill="hold">
                                          <p:stCondLst>
                                            <p:cond delay="999"/>
                                          </p:stCondLst>
                                        </p:cTn>
                                        <p:tgtEl>
                                          <p:spTgt spid="116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1129"/>
                                        </p:tgtEl>
                                      </p:cBhvr>
                                    </p:animEffect>
                                    <p:set>
                                      <p:cBhvr>
                                        <p:cTn id="121" dur="1" fill="hold">
                                          <p:stCondLst>
                                            <p:cond delay="999"/>
                                          </p:stCondLst>
                                        </p:cTn>
                                        <p:tgtEl>
                                          <p:spTgt spid="1129"/>
                                        </p:tgtEl>
                                        <p:attrNameLst>
                                          <p:attrName>style.visibility</p:attrName>
                                        </p:attrNameLst>
                                      </p:cBhvr>
                                      <p:to>
                                        <p:strVal val="hidden"/>
                                      </p:to>
                                    </p:set>
                                  </p:childTnLst>
                                </p:cTn>
                              </p:par>
                            </p:childTnLst>
                          </p:cTn>
                        </p:par>
                        <p:par>
                          <p:cTn id="122" fill="hold" nodeType="afterGroup">
                            <p:stCondLst>
                              <p:cond delay="4000"/>
                            </p:stCondLst>
                            <p:childTnLst>
                              <p:par>
                                <p:cTn id="123" presetID="22" presetClass="entr" presetSubtype="1" fill="hold" nodeType="afterEffect">
                                  <p:stCondLst>
                                    <p:cond delay="0"/>
                                  </p:stCondLst>
                                  <p:childTnLst>
                                    <p:set>
                                      <p:cBhvr>
                                        <p:cTn id="124" dur="1" fill="hold">
                                          <p:stCondLst>
                                            <p:cond delay="0"/>
                                          </p:stCondLst>
                                        </p:cTn>
                                        <p:tgtEl>
                                          <p:spTgt spid="1131"/>
                                        </p:tgtEl>
                                        <p:attrNameLst>
                                          <p:attrName>style.visibility</p:attrName>
                                        </p:attrNameLst>
                                      </p:cBhvr>
                                      <p:to>
                                        <p:strVal val="visible"/>
                                      </p:to>
                                    </p:set>
                                    <p:animEffect transition="in" filter="wipe(up)">
                                      <p:cBhvr>
                                        <p:cTn id="125" dur="1000"/>
                                        <p:tgtEl>
                                          <p:spTgt spid="1131"/>
                                        </p:tgtEl>
                                      </p:cBhvr>
                                    </p:animEffect>
                                  </p:childTnLst>
                                </p:cTn>
                              </p:par>
                            </p:childTnLst>
                          </p:cTn>
                        </p:par>
                        <p:par>
                          <p:cTn id="126" fill="hold" nodeType="afterGroup">
                            <p:stCondLst>
                              <p:cond delay="5000"/>
                            </p:stCondLst>
                            <p:childTnLst>
                              <p:par>
                                <p:cTn id="127" presetID="10" presetClass="exit" presetSubtype="0" fill="hold" nodeType="afterEffect">
                                  <p:stCondLst>
                                    <p:cond delay="250"/>
                                  </p:stCondLst>
                                  <p:childTnLst>
                                    <p:animEffect transition="out" filter="fade">
                                      <p:cBhvr>
                                        <p:cTn id="128" dur="1000"/>
                                        <p:tgtEl>
                                          <p:spTgt spid="1236"/>
                                        </p:tgtEl>
                                      </p:cBhvr>
                                    </p:animEffect>
                                    <p:set>
                                      <p:cBhvr>
                                        <p:cTn id="129" dur="1" fill="hold">
                                          <p:stCondLst>
                                            <p:cond delay="999"/>
                                          </p:stCondLst>
                                        </p:cTn>
                                        <p:tgtEl>
                                          <p:spTgt spid="1236"/>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8" fill="hold" nodeType="clickEffect">
                                  <p:stCondLst>
                                    <p:cond delay="500"/>
                                  </p:stCondLst>
                                  <p:childTnLst>
                                    <p:set>
                                      <p:cBhvr>
                                        <p:cTn id="133" dur="1" fill="hold">
                                          <p:stCondLst>
                                            <p:cond delay="0"/>
                                          </p:stCondLst>
                                        </p:cTn>
                                        <p:tgtEl>
                                          <p:spTgt spid="6"/>
                                        </p:tgtEl>
                                        <p:attrNameLst>
                                          <p:attrName>style.visibility</p:attrName>
                                        </p:attrNameLst>
                                      </p:cBhvr>
                                      <p:to>
                                        <p:strVal val="visible"/>
                                      </p:to>
                                    </p:set>
                                    <p:animEffect transition="in" filter="wipe(left)">
                                      <p:cBhvr>
                                        <p:cTn id="134" dur="1000"/>
                                        <p:tgtEl>
                                          <p:spTgt spid="6"/>
                                        </p:tgtEl>
                                      </p:cBhvr>
                                    </p:animEffect>
                                  </p:childTnLst>
                                </p:cTn>
                              </p:par>
                            </p:childTnLst>
                          </p:cTn>
                        </p:par>
                        <p:par>
                          <p:cTn id="135" fill="hold" nodeType="afterGroup">
                            <p:stCondLst>
                              <p:cond delay="1500"/>
                            </p:stCondLst>
                            <p:childTnLst>
                              <p:par>
                                <p:cTn id="136" presetID="22" presetClass="entr" presetSubtype="8" fill="hold" nodeType="afterEffect">
                                  <p:stCondLst>
                                    <p:cond delay="750"/>
                                  </p:stCondLst>
                                  <p:childTnLst>
                                    <p:set>
                                      <p:cBhvr>
                                        <p:cTn id="137" dur="1" fill="hold">
                                          <p:stCondLst>
                                            <p:cond delay="0"/>
                                          </p:stCondLst>
                                        </p:cTn>
                                        <p:tgtEl>
                                          <p:spTgt spid="1024"/>
                                        </p:tgtEl>
                                        <p:attrNameLst>
                                          <p:attrName>style.visibility</p:attrName>
                                        </p:attrNameLst>
                                      </p:cBhvr>
                                      <p:to>
                                        <p:strVal val="visible"/>
                                      </p:to>
                                    </p:set>
                                    <p:animEffect transition="in" filter="wipe(left)">
                                      <p:cBhvr>
                                        <p:cTn id="138" dur="1250"/>
                                        <p:tgtEl>
                                          <p:spTgt spid="1024"/>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fill="hold" nodeType="clickEffect">
                                  <p:stCondLst>
                                    <p:cond delay="500"/>
                                  </p:stCondLst>
                                  <p:childTnLst>
                                    <p:set>
                                      <p:cBhvr>
                                        <p:cTn id="142" dur="1" fill="hold">
                                          <p:stCondLst>
                                            <p:cond delay="0"/>
                                          </p:stCondLst>
                                        </p:cTn>
                                        <p:tgtEl>
                                          <p:spTgt spid="1027"/>
                                        </p:tgtEl>
                                        <p:attrNameLst>
                                          <p:attrName>style.visibility</p:attrName>
                                        </p:attrNameLst>
                                      </p:cBhvr>
                                      <p:to>
                                        <p:strVal val="visible"/>
                                      </p:to>
                                    </p:set>
                                    <p:animEffect transition="in" filter="wipe(left)">
                                      <p:cBhvr>
                                        <p:cTn id="143" dur="750"/>
                                        <p:tgtEl>
                                          <p:spTgt spid="1027"/>
                                        </p:tgtEl>
                                      </p:cBhvr>
                                    </p:animEffect>
                                  </p:childTnLst>
                                </p:cTn>
                              </p:par>
                            </p:childTnLst>
                          </p:cTn>
                        </p:par>
                        <p:par>
                          <p:cTn id="144" fill="hold" nodeType="afterGroup">
                            <p:stCondLst>
                              <p:cond delay="1250"/>
                            </p:stCondLst>
                            <p:childTnLst>
                              <p:par>
                                <p:cTn id="145" presetID="22" presetClass="entr" presetSubtype="4" fill="hold" nodeType="afterEffect">
                                  <p:stCondLst>
                                    <p:cond delay="0"/>
                                  </p:stCondLst>
                                  <p:childTnLst>
                                    <p:set>
                                      <p:cBhvr>
                                        <p:cTn id="146" dur="1" fill="hold">
                                          <p:stCondLst>
                                            <p:cond delay="0"/>
                                          </p:stCondLst>
                                        </p:cTn>
                                        <p:tgtEl>
                                          <p:spTgt spid="9"/>
                                        </p:tgtEl>
                                        <p:attrNameLst>
                                          <p:attrName>style.visibility</p:attrName>
                                        </p:attrNameLst>
                                      </p:cBhvr>
                                      <p:to>
                                        <p:strVal val="visible"/>
                                      </p:to>
                                    </p:set>
                                    <p:animEffect transition="in" filter="wipe(down)">
                                      <p:cBhvr>
                                        <p:cTn id="147" dur="1250"/>
                                        <p:tgtEl>
                                          <p:spTgt spid="9"/>
                                        </p:tgtEl>
                                      </p:cBhvr>
                                    </p:animEffect>
                                  </p:childTnLst>
                                </p:cTn>
                              </p:par>
                            </p:childTnLst>
                          </p:cTn>
                        </p:par>
                        <p:par>
                          <p:cTn id="148" fill="hold" nodeType="afterGroup">
                            <p:stCondLst>
                              <p:cond delay="2500"/>
                            </p:stCondLst>
                            <p:childTnLst>
                              <p:par>
                                <p:cTn id="149" presetID="22" presetClass="entr" presetSubtype="2" fill="hold" nodeType="afterEffect">
                                  <p:stCondLst>
                                    <p:cond delay="0"/>
                                  </p:stCondLst>
                                  <p:childTnLst>
                                    <p:set>
                                      <p:cBhvr>
                                        <p:cTn id="150" dur="1" fill="hold">
                                          <p:stCondLst>
                                            <p:cond delay="0"/>
                                          </p:stCondLst>
                                        </p:cTn>
                                        <p:tgtEl>
                                          <p:spTgt spid="1109"/>
                                        </p:tgtEl>
                                        <p:attrNameLst>
                                          <p:attrName>style.visibility</p:attrName>
                                        </p:attrNameLst>
                                      </p:cBhvr>
                                      <p:to>
                                        <p:strVal val="visible"/>
                                      </p:to>
                                    </p:set>
                                    <p:animEffect transition="in" filter="wipe(right)">
                                      <p:cBhvr>
                                        <p:cTn id="151" dur="750"/>
                                        <p:tgtEl>
                                          <p:spTgt spid="1109"/>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2" fill="hold" nodeType="clickEffect">
                                  <p:stCondLst>
                                    <p:cond delay="500"/>
                                  </p:stCondLst>
                                  <p:childTnLst>
                                    <p:set>
                                      <p:cBhvr>
                                        <p:cTn id="155" dur="1" fill="hold">
                                          <p:stCondLst>
                                            <p:cond delay="0"/>
                                          </p:stCondLst>
                                        </p:cTn>
                                        <p:tgtEl>
                                          <p:spTgt spid="1210"/>
                                        </p:tgtEl>
                                        <p:attrNameLst>
                                          <p:attrName>style.visibility</p:attrName>
                                        </p:attrNameLst>
                                      </p:cBhvr>
                                      <p:to>
                                        <p:strVal val="visible"/>
                                      </p:to>
                                    </p:set>
                                    <p:animEffect transition="in" filter="wipe(right)">
                                      <p:cBhvr>
                                        <p:cTn id="156" dur="2500"/>
                                        <p:tgtEl>
                                          <p:spTgt spid="1210"/>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8" fill="hold" nodeType="clickEffect">
                                  <p:stCondLst>
                                    <p:cond delay="500"/>
                                  </p:stCondLst>
                                  <p:childTnLst>
                                    <p:set>
                                      <p:cBhvr>
                                        <p:cTn id="160" dur="1" fill="hold">
                                          <p:stCondLst>
                                            <p:cond delay="0"/>
                                          </p:stCondLst>
                                        </p:cTn>
                                        <p:tgtEl>
                                          <p:spTgt spid="628"/>
                                        </p:tgtEl>
                                        <p:attrNameLst>
                                          <p:attrName>style.visibility</p:attrName>
                                        </p:attrNameLst>
                                      </p:cBhvr>
                                      <p:to>
                                        <p:strVal val="visible"/>
                                      </p:to>
                                    </p:set>
                                    <p:animEffect transition="in" filter="wipe(left)">
                                      <p:cBhvr>
                                        <p:cTn id="161" dur="1000"/>
                                        <p:tgtEl>
                                          <p:spTgt spid="628"/>
                                        </p:tgtEl>
                                      </p:cBhvr>
                                    </p:animEffect>
                                  </p:childTnLst>
                                </p:cTn>
                              </p:par>
                            </p:childTnLst>
                          </p:cTn>
                        </p:par>
                        <p:par>
                          <p:cTn id="162" fill="hold" nodeType="afterGroup">
                            <p:stCondLst>
                              <p:cond delay="1500"/>
                            </p:stCondLst>
                            <p:childTnLst>
                              <p:par>
                                <p:cTn id="163" presetID="22" presetClass="entr" presetSubtype="8" fill="hold" nodeType="afterEffect">
                                  <p:stCondLst>
                                    <p:cond delay="500"/>
                                  </p:stCondLst>
                                  <p:childTnLst>
                                    <p:set>
                                      <p:cBhvr>
                                        <p:cTn id="164" dur="1" fill="hold">
                                          <p:stCondLst>
                                            <p:cond delay="0"/>
                                          </p:stCondLst>
                                        </p:cTn>
                                        <p:tgtEl>
                                          <p:spTgt spid="1173"/>
                                        </p:tgtEl>
                                        <p:attrNameLst>
                                          <p:attrName>style.visibility</p:attrName>
                                        </p:attrNameLst>
                                      </p:cBhvr>
                                      <p:to>
                                        <p:strVal val="visible"/>
                                      </p:to>
                                    </p:set>
                                    <p:animEffect transition="in" filter="wipe(left)">
                                      <p:cBhvr>
                                        <p:cTn id="165" dur="2500"/>
                                        <p:tgtEl>
                                          <p:spTgt spid="1173"/>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2" presetClass="entr" presetSubtype="8" fill="hold" nodeType="clickEffect">
                                  <p:stCondLst>
                                    <p:cond delay="500"/>
                                  </p:stCondLst>
                                  <p:childTnLst>
                                    <p:set>
                                      <p:cBhvr>
                                        <p:cTn id="169" dur="1" fill="hold">
                                          <p:stCondLst>
                                            <p:cond delay="0"/>
                                          </p:stCondLst>
                                        </p:cTn>
                                        <p:tgtEl>
                                          <p:spTgt spid="1170"/>
                                        </p:tgtEl>
                                        <p:attrNameLst>
                                          <p:attrName>style.visibility</p:attrName>
                                        </p:attrNameLst>
                                      </p:cBhvr>
                                      <p:to>
                                        <p:strVal val="visible"/>
                                      </p:to>
                                    </p:set>
                                    <p:animEffect transition="in" filter="wipe(left)">
                                      <p:cBhvr>
                                        <p:cTn id="170" dur="750"/>
                                        <p:tgtEl>
                                          <p:spTgt spid="1170"/>
                                        </p:tgtEl>
                                      </p:cBhvr>
                                    </p:animEffect>
                                  </p:childTnLst>
                                </p:cTn>
                              </p:par>
                            </p:childTnLst>
                          </p:cTn>
                        </p:par>
                        <p:par>
                          <p:cTn id="171" fill="hold" nodeType="afterGroup">
                            <p:stCondLst>
                              <p:cond delay="1250"/>
                            </p:stCondLst>
                            <p:childTnLst>
                              <p:par>
                                <p:cTn id="172" presetID="22" presetClass="entr" presetSubtype="1" fill="hold" nodeType="afterEffect">
                                  <p:stCondLst>
                                    <p:cond delay="0"/>
                                  </p:stCondLst>
                                  <p:childTnLst>
                                    <p:set>
                                      <p:cBhvr>
                                        <p:cTn id="173" dur="1" fill="hold">
                                          <p:stCondLst>
                                            <p:cond delay="0"/>
                                          </p:stCondLst>
                                        </p:cTn>
                                        <p:tgtEl>
                                          <p:spTgt spid="1036"/>
                                        </p:tgtEl>
                                        <p:attrNameLst>
                                          <p:attrName>style.visibility</p:attrName>
                                        </p:attrNameLst>
                                      </p:cBhvr>
                                      <p:to>
                                        <p:strVal val="visible"/>
                                      </p:to>
                                    </p:set>
                                    <p:animEffect transition="in" filter="wipe(up)">
                                      <p:cBhvr>
                                        <p:cTn id="174" dur="1000"/>
                                        <p:tgtEl>
                                          <p:spTgt spid="1036"/>
                                        </p:tgtEl>
                                      </p:cBhvr>
                                    </p:animEffect>
                                  </p:childTnLst>
                                </p:cTn>
                              </p:par>
                              <p:par>
                                <p:cTn id="175" presetID="10" presetClass="exit" presetSubtype="0" fill="hold" nodeType="withEffect">
                                  <p:stCondLst>
                                    <p:cond delay="250"/>
                                  </p:stCondLst>
                                  <p:childTnLst>
                                    <p:animEffect transition="out" filter="fade">
                                      <p:cBhvr>
                                        <p:cTn id="176" dur="1000"/>
                                        <p:tgtEl>
                                          <p:spTgt spid="628"/>
                                        </p:tgtEl>
                                      </p:cBhvr>
                                    </p:animEffect>
                                    <p:set>
                                      <p:cBhvr>
                                        <p:cTn id="177" dur="1" fill="hold">
                                          <p:stCondLst>
                                            <p:cond delay="999"/>
                                          </p:stCondLst>
                                        </p:cTn>
                                        <p:tgtEl>
                                          <p:spTgt spid="628"/>
                                        </p:tgtEl>
                                        <p:attrNameLst>
                                          <p:attrName>style.visibility</p:attrName>
                                        </p:attrNameLst>
                                      </p:cBhvr>
                                      <p:to>
                                        <p:strVal val="hidden"/>
                                      </p:to>
                                    </p:set>
                                  </p:childTnLst>
                                </p:cTn>
                              </p:par>
                            </p:childTnLst>
                          </p:cTn>
                        </p:par>
                        <p:par>
                          <p:cTn id="178" fill="hold" nodeType="afterGroup">
                            <p:stCondLst>
                              <p:cond delay="2500"/>
                            </p:stCondLst>
                            <p:childTnLst>
                              <p:par>
                                <p:cTn id="179" presetID="22" presetClass="entr" presetSubtype="2" fill="hold" nodeType="afterEffect">
                                  <p:stCondLst>
                                    <p:cond delay="0"/>
                                  </p:stCondLst>
                                  <p:childTnLst>
                                    <p:set>
                                      <p:cBhvr>
                                        <p:cTn id="180" dur="1" fill="hold">
                                          <p:stCondLst>
                                            <p:cond delay="0"/>
                                          </p:stCondLst>
                                        </p:cTn>
                                        <p:tgtEl>
                                          <p:spTgt spid="1039"/>
                                        </p:tgtEl>
                                        <p:attrNameLst>
                                          <p:attrName>style.visibility</p:attrName>
                                        </p:attrNameLst>
                                      </p:cBhvr>
                                      <p:to>
                                        <p:strVal val="visible"/>
                                      </p:to>
                                    </p:set>
                                    <p:animEffect transition="in" filter="wipe(right)">
                                      <p:cBhvr>
                                        <p:cTn id="181" dur="500"/>
                                        <p:tgtEl>
                                          <p:spTgt spid="1039"/>
                                        </p:tgtEl>
                                      </p:cBhvr>
                                    </p:animEffect>
                                  </p:childTnLst>
                                </p:cTn>
                              </p:par>
                            </p:childTnLst>
                          </p:cTn>
                        </p:par>
                        <p:par>
                          <p:cTn id="182" fill="hold" nodeType="afterGroup">
                            <p:stCondLst>
                              <p:cond delay="3000"/>
                            </p:stCondLst>
                            <p:childTnLst>
                              <p:par>
                                <p:cTn id="183" presetID="22" presetClass="entr" presetSubtype="8" fill="hold" grpId="0" nodeType="afterEffect">
                                  <p:stCondLst>
                                    <p:cond delay="250"/>
                                  </p:stCondLst>
                                  <p:childTnLst>
                                    <p:set>
                                      <p:cBhvr>
                                        <p:cTn id="184" dur="1" fill="hold">
                                          <p:stCondLst>
                                            <p:cond delay="0"/>
                                          </p:stCondLst>
                                        </p:cTn>
                                        <p:tgtEl>
                                          <p:spTgt spid="745"/>
                                        </p:tgtEl>
                                        <p:attrNameLst>
                                          <p:attrName>style.visibility</p:attrName>
                                        </p:attrNameLst>
                                      </p:cBhvr>
                                      <p:to>
                                        <p:strVal val="visible"/>
                                      </p:to>
                                    </p:set>
                                    <p:animEffect transition="in" filter="wipe(left)">
                                      <p:cBhvr>
                                        <p:cTn id="185" dur="750"/>
                                        <p:tgtEl>
                                          <p:spTgt spid="745"/>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22" presetClass="entr" presetSubtype="2" fill="hold" nodeType="clickEffect">
                                  <p:stCondLst>
                                    <p:cond delay="250"/>
                                  </p:stCondLst>
                                  <p:childTnLst>
                                    <p:set>
                                      <p:cBhvr>
                                        <p:cTn id="189" dur="1" fill="hold">
                                          <p:stCondLst>
                                            <p:cond delay="0"/>
                                          </p:stCondLst>
                                        </p:cTn>
                                        <p:tgtEl>
                                          <p:spTgt spid="1044"/>
                                        </p:tgtEl>
                                        <p:attrNameLst>
                                          <p:attrName>style.visibility</p:attrName>
                                        </p:attrNameLst>
                                      </p:cBhvr>
                                      <p:to>
                                        <p:strVal val="visible"/>
                                      </p:to>
                                    </p:set>
                                    <p:animEffect transition="in" filter="wipe(right)">
                                      <p:cBhvr>
                                        <p:cTn id="190" dur="1000"/>
                                        <p:tgtEl>
                                          <p:spTgt spid="1044"/>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2" presetClass="entr" presetSubtype="4" fill="hold" nodeType="clickEffect">
                                  <p:stCondLst>
                                    <p:cond delay="500"/>
                                  </p:stCondLst>
                                  <p:childTnLst>
                                    <p:set>
                                      <p:cBhvr>
                                        <p:cTn id="194" dur="1" fill="hold">
                                          <p:stCondLst>
                                            <p:cond delay="0"/>
                                          </p:stCondLst>
                                        </p:cTn>
                                        <p:tgtEl>
                                          <p:spTgt spid="1193"/>
                                        </p:tgtEl>
                                        <p:attrNameLst>
                                          <p:attrName>style.visibility</p:attrName>
                                        </p:attrNameLst>
                                      </p:cBhvr>
                                      <p:to>
                                        <p:strVal val="visible"/>
                                      </p:to>
                                    </p:set>
                                    <p:animEffect transition="in" filter="wipe(down)">
                                      <p:cBhvr>
                                        <p:cTn id="195" dur="1000"/>
                                        <p:tgtEl>
                                          <p:spTgt spid="1193"/>
                                        </p:tgtEl>
                                      </p:cBhvr>
                                    </p:animEffect>
                                  </p:childTnLst>
                                </p:cTn>
                              </p:par>
                            </p:childTnLst>
                          </p:cTn>
                        </p:par>
                        <p:par>
                          <p:cTn id="196" fill="hold" nodeType="afterGroup">
                            <p:stCondLst>
                              <p:cond delay="1500"/>
                            </p:stCondLst>
                            <p:childTnLst>
                              <p:par>
                                <p:cTn id="197" presetID="22" presetClass="entr" presetSubtype="4" fill="hold" grpId="0" nodeType="afterEffect">
                                  <p:stCondLst>
                                    <p:cond delay="0"/>
                                  </p:stCondLst>
                                  <p:childTnLst>
                                    <p:set>
                                      <p:cBhvr>
                                        <p:cTn id="198" dur="1" fill="hold">
                                          <p:stCondLst>
                                            <p:cond delay="0"/>
                                          </p:stCondLst>
                                        </p:cTn>
                                        <p:tgtEl>
                                          <p:spTgt spid="1155"/>
                                        </p:tgtEl>
                                        <p:attrNameLst>
                                          <p:attrName>style.visibility</p:attrName>
                                        </p:attrNameLst>
                                      </p:cBhvr>
                                      <p:to>
                                        <p:strVal val="visible"/>
                                      </p:to>
                                    </p:set>
                                    <p:animEffect transition="in" filter="wipe(down)">
                                      <p:cBhvr>
                                        <p:cTn id="199" dur="500"/>
                                        <p:tgtEl>
                                          <p:spTgt spid="1155"/>
                                        </p:tgtEl>
                                      </p:cBhvr>
                                    </p:animEffect>
                                  </p:childTnLst>
                                </p:cTn>
                              </p:par>
                              <p:par>
                                <p:cTn id="200" presetID="10" presetClass="exit" presetSubtype="0" fill="hold" nodeType="withEffect">
                                  <p:stCondLst>
                                    <p:cond delay="750"/>
                                  </p:stCondLst>
                                  <p:childTnLst>
                                    <p:animEffect transition="out" filter="fade">
                                      <p:cBhvr>
                                        <p:cTn id="201" dur="750"/>
                                        <p:tgtEl>
                                          <p:spTgt spid="6"/>
                                        </p:tgtEl>
                                      </p:cBhvr>
                                    </p:animEffect>
                                    <p:set>
                                      <p:cBhvr>
                                        <p:cTn id="202" dur="1" fill="hold">
                                          <p:stCondLst>
                                            <p:cond delay="749"/>
                                          </p:stCondLst>
                                        </p:cTn>
                                        <p:tgtEl>
                                          <p:spTgt spid="6"/>
                                        </p:tgtEl>
                                        <p:attrNameLst>
                                          <p:attrName>style.visibility</p:attrName>
                                        </p:attrNameLst>
                                      </p:cBhvr>
                                      <p:to>
                                        <p:strVal val="hidden"/>
                                      </p:to>
                                    </p:set>
                                  </p:childTnLst>
                                </p:cTn>
                              </p:par>
                              <p:par>
                                <p:cTn id="203" presetID="10" presetClass="exit" presetSubtype="0" fill="hold" grpId="1" nodeType="withEffect">
                                  <p:stCondLst>
                                    <p:cond delay="750"/>
                                  </p:stCondLst>
                                  <p:childTnLst>
                                    <p:animEffect transition="out" filter="fade">
                                      <p:cBhvr>
                                        <p:cTn id="204" dur="750"/>
                                        <p:tgtEl>
                                          <p:spTgt spid="745"/>
                                        </p:tgtEl>
                                      </p:cBhvr>
                                    </p:animEffect>
                                    <p:set>
                                      <p:cBhvr>
                                        <p:cTn id="205" dur="1" fill="hold">
                                          <p:stCondLst>
                                            <p:cond delay="749"/>
                                          </p:stCondLst>
                                        </p:cTn>
                                        <p:tgtEl>
                                          <p:spTgt spid="745"/>
                                        </p:tgtEl>
                                        <p:attrNameLst>
                                          <p:attrName>style.visibility</p:attrName>
                                        </p:attrNameLst>
                                      </p:cBhvr>
                                      <p:to>
                                        <p:strVal val="hidden"/>
                                      </p:to>
                                    </p:set>
                                  </p:childTnLst>
                                </p:cTn>
                              </p:par>
                            </p:childTnLst>
                          </p:cTn>
                        </p:par>
                        <p:par>
                          <p:cTn id="206" fill="hold" nodeType="afterGroup">
                            <p:stCondLst>
                              <p:cond delay="3000"/>
                            </p:stCondLst>
                            <p:childTnLst>
                              <p:par>
                                <p:cTn id="207" presetID="22" presetClass="entr" presetSubtype="8" fill="hold" nodeType="afterEffect">
                                  <p:stCondLst>
                                    <p:cond delay="0"/>
                                  </p:stCondLst>
                                  <p:childTnLst>
                                    <p:set>
                                      <p:cBhvr>
                                        <p:cTn id="208" dur="1" fill="hold">
                                          <p:stCondLst>
                                            <p:cond delay="0"/>
                                          </p:stCondLst>
                                        </p:cTn>
                                        <p:tgtEl>
                                          <p:spTgt spid="1047"/>
                                        </p:tgtEl>
                                        <p:attrNameLst>
                                          <p:attrName>style.visibility</p:attrName>
                                        </p:attrNameLst>
                                      </p:cBhvr>
                                      <p:to>
                                        <p:strVal val="visible"/>
                                      </p:to>
                                    </p:set>
                                    <p:animEffect transition="in" filter="wipe(left)">
                                      <p:cBhvr>
                                        <p:cTn id="209" dur="1000"/>
                                        <p:tgtEl>
                                          <p:spTgt spid="1047"/>
                                        </p:tgtEl>
                                      </p:cBhvr>
                                    </p:animEffect>
                                  </p:childTnLst>
                                </p:cTn>
                              </p:par>
                            </p:childTnLst>
                          </p:cTn>
                        </p:par>
                        <p:par>
                          <p:cTn id="210" fill="hold" nodeType="afterGroup">
                            <p:stCondLst>
                              <p:cond delay="4000"/>
                            </p:stCondLst>
                            <p:childTnLst>
                              <p:par>
                                <p:cTn id="211" presetID="22" presetClass="entr" presetSubtype="1" fill="hold" nodeType="afterEffect">
                                  <p:stCondLst>
                                    <p:cond delay="0"/>
                                  </p:stCondLst>
                                  <p:childTnLst>
                                    <p:set>
                                      <p:cBhvr>
                                        <p:cTn id="212" dur="1" fill="hold">
                                          <p:stCondLst>
                                            <p:cond delay="0"/>
                                          </p:stCondLst>
                                        </p:cTn>
                                        <p:tgtEl>
                                          <p:spTgt spid="8"/>
                                        </p:tgtEl>
                                        <p:attrNameLst>
                                          <p:attrName>style.visibility</p:attrName>
                                        </p:attrNameLst>
                                      </p:cBhvr>
                                      <p:to>
                                        <p:strVal val="visible"/>
                                      </p:to>
                                    </p:set>
                                    <p:animEffect transition="in" filter="wipe(up)">
                                      <p:cBhvr>
                                        <p:cTn id="213" dur="250"/>
                                        <p:tgtEl>
                                          <p:spTgt spid="8"/>
                                        </p:tgtEl>
                                      </p:cBhvr>
                                    </p:animEffect>
                                  </p:childTnLst>
                                </p:cTn>
                              </p:par>
                            </p:childTnLst>
                          </p:cTn>
                        </p:par>
                        <p:par>
                          <p:cTn id="214" fill="hold" nodeType="afterGroup">
                            <p:stCondLst>
                              <p:cond delay="4250"/>
                            </p:stCondLst>
                            <p:childTnLst>
                              <p:par>
                                <p:cTn id="215" presetID="1" presetClass="entr" presetSubtype="0" fill="hold" nodeType="afterEffect">
                                  <p:stCondLst>
                                    <p:cond delay="250"/>
                                  </p:stCondLst>
                                  <p:childTnLst>
                                    <p:set>
                                      <p:cBhvr>
                                        <p:cTn id="216" dur="1" fill="hold">
                                          <p:stCondLst>
                                            <p:cond delay="249"/>
                                          </p:stCondLst>
                                        </p:cTn>
                                        <p:tgtEl>
                                          <p:spTgt spid="1204"/>
                                        </p:tgtEl>
                                        <p:attrNameLst>
                                          <p:attrName>style.visibility</p:attrName>
                                        </p:attrNameLst>
                                      </p:cBhvr>
                                      <p:to>
                                        <p:strVal val="visible"/>
                                      </p:to>
                                    </p:set>
                                  </p:childTnLst>
                                </p:cTn>
                              </p:par>
                            </p:childTnLst>
                          </p:cTn>
                        </p:par>
                        <p:par>
                          <p:cTn id="217" fill="hold" nodeType="afterGroup">
                            <p:stCondLst>
                              <p:cond delay="4750"/>
                            </p:stCondLst>
                            <p:childTnLst>
                              <p:par>
                                <p:cTn id="218" presetID="1" presetClass="exit" presetSubtype="0" fill="hold" nodeType="afterEffect">
                                  <p:stCondLst>
                                    <p:cond delay="0"/>
                                  </p:stCondLst>
                                  <p:childTnLst>
                                    <p:set>
                                      <p:cBhvr>
                                        <p:cTn id="219" dur="1" fill="hold">
                                          <p:stCondLst>
                                            <p:cond delay="249"/>
                                          </p:stCondLst>
                                        </p:cTn>
                                        <p:tgtEl>
                                          <p:spTgt spid="1204"/>
                                        </p:tgtEl>
                                        <p:attrNameLst>
                                          <p:attrName>style.visibility</p:attrName>
                                        </p:attrNameLst>
                                      </p:cBhvr>
                                      <p:to>
                                        <p:strVal val="hidden"/>
                                      </p:to>
                                    </p:set>
                                  </p:childTnLst>
                                </p:cTn>
                              </p:par>
                            </p:childTnLst>
                          </p:cTn>
                        </p:par>
                        <p:par>
                          <p:cTn id="220" fill="hold" nodeType="afterGroup">
                            <p:stCondLst>
                              <p:cond delay="5000"/>
                            </p:stCondLst>
                            <p:childTnLst>
                              <p:par>
                                <p:cTn id="221" presetID="1" presetClass="entr" presetSubtype="0" fill="hold" nodeType="afterEffect">
                                  <p:stCondLst>
                                    <p:cond delay="250"/>
                                  </p:stCondLst>
                                  <p:childTnLst>
                                    <p:set>
                                      <p:cBhvr>
                                        <p:cTn id="222" dur="1" fill="hold">
                                          <p:stCondLst>
                                            <p:cond delay="249"/>
                                          </p:stCondLst>
                                        </p:cTn>
                                        <p:tgtEl>
                                          <p:spTgt spid="1204"/>
                                        </p:tgtEl>
                                        <p:attrNameLst>
                                          <p:attrName>style.visibility</p:attrName>
                                        </p:attrNameLst>
                                      </p:cBhvr>
                                      <p:to>
                                        <p:strVal val="visible"/>
                                      </p:to>
                                    </p:set>
                                  </p:childTnLst>
                                </p:cTn>
                              </p:par>
                            </p:childTnLst>
                          </p:cTn>
                        </p:par>
                        <p:par>
                          <p:cTn id="223" fill="hold" nodeType="afterGroup">
                            <p:stCondLst>
                              <p:cond delay="5500"/>
                            </p:stCondLst>
                            <p:childTnLst>
                              <p:par>
                                <p:cTn id="224" presetID="1" presetClass="exit" presetSubtype="0" fill="hold" nodeType="afterEffect">
                                  <p:stCondLst>
                                    <p:cond delay="0"/>
                                  </p:stCondLst>
                                  <p:childTnLst>
                                    <p:set>
                                      <p:cBhvr>
                                        <p:cTn id="225" dur="1" fill="hold">
                                          <p:stCondLst>
                                            <p:cond delay="249"/>
                                          </p:stCondLst>
                                        </p:cTn>
                                        <p:tgtEl>
                                          <p:spTgt spid="1204"/>
                                        </p:tgtEl>
                                        <p:attrNameLst>
                                          <p:attrName>style.visibility</p:attrName>
                                        </p:attrNameLst>
                                      </p:cBhvr>
                                      <p:to>
                                        <p:strVal val="hidden"/>
                                      </p:to>
                                    </p:set>
                                  </p:childTnLst>
                                </p:cTn>
                              </p:par>
                            </p:childTnLst>
                          </p:cTn>
                        </p:par>
                        <p:par>
                          <p:cTn id="226" fill="hold" nodeType="afterGroup">
                            <p:stCondLst>
                              <p:cond delay="5750"/>
                            </p:stCondLst>
                            <p:childTnLst>
                              <p:par>
                                <p:cTn id="227" presetID="1" presetClass="entr" presetSubtype="0" fill="hold" nodeType="afterEffect">
                                  <p:stCondLst>
                                    <p:cond delay="250"/>
                                  </p:stCondLst>
                                  <p:childTnLst>
                                    <p:set>
                                      <p:cBhvr>
                                        <p:cTn id="228" dur="1" fill="hold">
                                          <p:stCondLst>
                                            <p:cond delay="249"/>
                                          </p:stCondLst>
                                        </p:cTn>
                                        <p:tgtEl>
                                          <p:spTgt spid="1204"/>
                                        </p:tgtEl>
                                        <p:attrNameLst>
                                          <p:attrName>style.visibility</p:attrName>
                                        </p:attrNameLst>
                                      </p:cBhvr>
                                      <p:to>
                                        <p:strVal val="visible"/>
                                      </p:to>
                                    </p:set>
                                  </p:childTnLst>
                                </p:cTn>
                              </p:par>
                            </p:childTnLst>
                          </p:cTn>
                        </p:par>
                        <p:par>
                          <p:cTn id="229" fill="hold" nodeType="afterGroup">
                            <p:stCondLst>
                              <p:cond delay="6250"/>
                            </p:stCondLst>
                            <p:childTnLst>
                              <p:par>
                                <p:cTn id="230" presetID="1" presetClass="exit" presetSubtype="0" fill="hold" nodeType="afterEffect">
                                  <p:stCondLst>
                                    <p:cond delay="0"/>
                                  </p:stCondLst>
                                  <p:childTnLst>
                                    <p:set>
                                      <p:cBhvr>
                                        <p:cTn id="231" dur="1" fill="hold">
                                          <p:stCondLst>
                                            <p:cond delay="249"/>
                                          </p:stCondLst>
                                        </p:cTn>
                                        <p:tgtEl>
                                          <p:spTgt spid="1204"/>
                                        </p:tgtEl>
                                        <p:attrNameLst>
                                          <p:attrName>style.visibility</p:attrName>
                                        </p:attrNameLst>
                                      </p:cBhvr>
                                      <p:to>
                                        <p:strVal val="hidden"/>
                                      </p:to>
                                    </p:set>
                                  </p:childTnLst>
                                </p:cTn>
                              </p:par>
                            </p:childTnLst>
                          </p:cTn>
                        </p:par>
                        <p:par>
                          <p:cTn id="232" fill="hold" nodeType="afterGroup">
                            <p:stCondLst>
                              <p:cond delay="6500"/>
                            </p:stCondLst>
                            <p:childTnLst>
                              <p:par>
                                <p:cTn id="233" presetID="1" presetClass="entr" presetSubtype="0" fill="hold" nodeType="afterEffect">
                                  <p:stCondLst>
                                    <p:cond delay="250"/>
                                  </p:stCondLst>
                                  <p:childTnLst>
                                    <p:set>
                                      <p:cBhvr>
                                        <p:cTn id="234" dur="1" fill="hold">
                                          <p:stCondLst>
                                            <p:cond delay="249"/>
                                          </p:stCondLst>
                                        </p:cTn>
                                        <p:tgtEl>
                                          <p:spTgt spid="1204"/>
                                        </p:tgtEl>
                                        <p:attrNameLst>
                                          <p:attrName>style.visibility</p:attrName>
                                        </p:attrNameLst>
                                      </p:cBhvr>
                                      <p:to>
                                        <p:strVal val="visible"/>
                                      </p:to>
                                    </p:set>
                                  </p:childTnLst>
                                </p:cTn>
                              </p:par>
                            </p:childTnLst>
                          </p:cTn>
                        </p:par>
                        <p:par>
                          <p:cTn id="235" fill="hold" nodeType="afterGroup">
                            <p:stCondLst>
                              <p:cond delay="7000"/>
                            </p:stCondLst>
                            <p:childTnLst>
                              <p:par>
                                <p:cTn id="236" presetID="10" presetClass="exit" presetSubtype="0" fill="hold" nodeType="afterEffect">
                                  <p:stCondLst>
                                    <p:cond delay="0"/>
                                  </p:stCondLst>
                                  <p:childTnLst>
                                    <p:animEffect transition="out" filter="fade">
                                      <p:cBhvr>
                                        <p:cTn id="237" dur="250"/>
                                        <p:tgtEl>
                                          <p:spTgt spid="1204"/>
                                        </p:tgtEl>
                                      </p:cBhvr>
                                    </p:animEffect>
                                    <p:set>
                                      <p:cBhvr>
                                        <p:cTn id="238" dur="1" fill="hold">
                                          <p:stCondLst>
                                            <p:cond delay="249"/>
                                          </p:stCondLst>
                                        </p:cTn>
                                        <p:tgtEl>
                                          <p:spTgt spid="1204"/>
                                        </p:tgtEl>
                                        <p:attrNameLst>
                                          <p:attrName>style.visibility</p:attrName>
                                        </p:attrNameLst>
                                      </p:cBhvr>
                                      <p:to>
                                        <p:strVal val="hidden"/>
                                      </p:to>
                                    </p:set>
                                  </p:childTnLst>
                                </p:cTn>
                              </p:par>
                            </p:childTnLst>
                          </p:cTn>
                        </p:par>
                        <p:par>
                          <p:cTn id="239" fill="hold" nodeType="afterGroup">
                            <p:stCondLst>
                              <p:cond delay="7250"/>
                            </p:stCondLst>
                            <p:childTnLst>
                              <p:par>
                                <p:cTn id="240" presetID="1" presetClass="entr" presetSubtype="0" fill="hold" nodeType="afterEffect">
                                  <p:stCondLst>
                                    <p:cond delay="250"/>
                                  </p:stCondLst>
                                  <p:childTnLst>
                                    <p:set>
                                      <p:cBhvr>
                                        <p:cTn id="241" dur="1" fill="hold">
                                          <p:stCondLst>
                                            <p:cond delay="249"/>
                                          </p:stCondLst>
                                        </p:cTn>
                                        <p:tgtEl>
                                          <p:spTgt spid="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p:bldP spid="1112" grpId="0" animBg="1"/>
      <p:bldP spid="1112" grpId="1" animBg="1"/>
      <p:bldP spid="1113" grpId="0" animBg="1"/>
      <p:bldP spid="1113" grpId="1" animBg="1"/>
      <p:bldP spid="1122" grpId="0" animBg="1"/>
      <p:bldP spid="1122" grpId="1" animBg="1"/>
      <p:bldP spid="1123" grpId="0" animBg="1"/>
      <p:bldP spid="1123" grpId="1" animBg="1"/>
      <p:bldP spid="1124" grpId="0" animBg="1"/>
      <p:bldP spid="1124" grpId="1" animBg="1"/>
      <p:bldP spid="1125" grpId="0" animBg="1"/>
      <p:bldP spid="1125" grpId="1" animBg="1"/>
      <p:bldP spid="1126" grpId="0" animBg="1"/>
      <p:bldP spid="1126" grpId="1" animBg="1"/>
      <p:bldP spid="1127" grpId="0" animBg="1"/>
      <p:bldP spid="1127" grpId="1" animBg="1"/>
      <p:bldP spid="1128" grpId="0" animBg="1"/>
      <p:bldP spid="1128" grpId="1" animBg="1"/>
      <p:bldP spid="1129" grpId="0" animBg="1"/>
      <p:bldP spid="1129" grpId="1" animBg="1"/>
      <p:bldP spid="1130" grpId="0" animBg="1"/>
      <p:bldP spid="1155" grpId="0" animBg="1"/>
      <p:bldP spid="745" grpId="0" animBg="1"/>
      <p:bldP spid="74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Cryptographic </a:t>
            </a:r>
            <a:r>
              <a:rPr lang="en-US" dirty="0"/>
              <a:t>s</a:t>
            </a:r>
            <a:r>
              <a:rPr lang="en-US" dirty="0" smtClean="0"/>
              <a:t>trength of Enigma</a:t>
            </a:r>
            <a:endParaRPr lang="en-US" dirty="0"/>
          </a:p>
        </p:txBody>
      </p:sp>
      <p:sp>
        <p:nvSpPr>
          <p:cNvPr id="15363" name="Rectangle 3"/>
          <p:cNvSpPr>
            <a:spLocks noGrp="1" noChangeArrowheads="1"/>
          </p:cNvSpPr>
          <p:nvPr>
            <p:ph type="body" idx="1"/>
          </p:nvPr>
        </p:nvSpPr>
        <p:spPr bwMode="auto">
          <a:xfrm>
            <a:off x="731838" y="1341437"/>
            <a:ext cx="4602162"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Theoretical maximum # of Enigma settings is 3 X 10</a:t>
            </a:r>
            <a:r>
              <a:rPr lang="en-US" altLang="en-US" sz="2000" baseline="50000" dirty="0" smtClean="0"/>
              <a:t>114</a:t>
            </a:r>
            <a:r>
              <a:rPr lang="en-US" altLang="en-US" dirty="0" smtClean="0"/>
              <a:t>                     (</a:t>
            </a:r>
            <a:r>
              <a:rPr lang="en-US" altLang="en-US" sz="1000" dirty="0" smtClean="0"/>
              <a:t> </a:t>
            </a:r>
            <a:r>
              <a:rPr lang="en-US" altLang="en-US" dirty="0" smtClean="0"/>
              <a:t># atoms in universe = 10</a:t>
            </a:r>
            <a:r>
              <a:rPr lang="en-US" altLang="en-US" sz="2000" baseline="50000" dirty="0" smtClean="0"/>
              <a:t>80</a:t>
            </a:r>
            <a:r>
              <a:rPr lang="en-US" altLang="en-US" sz="1000" dirty="0" smtClean="0"/>
              <a:t> </a:t>
            </a:r>
            <a:r>
              <a:rPr lang="en-US" altLang="en-US" dirty="0" smtClean="0"/>
              <a:t>)</a:t>
            </a:r>
          </a:p>
          <a:p>
            <a:r>
              <a:rPr lang="en-US" altLang="en-US" dirty="0" smtClean="0"/>
              <a:t>If an enemy captures the  Enigma, the # settings is still astronomical - 10</a:t>
            </a:r>
            <a:r>
              <a:rPr lang="en-US" altLang="en-US" sz="2000" baseline="50000" dirty="0" smtClean="0"/>
              <a:t>22</a:t>
            </a:r>
          </a:p>
          <a:p>
            <a:r>
              <a:rPr lang="en-US" altLang="en-US" dirty="0" smtClean="0"/>
              <a:t>10</a:t>
            </a:r>
            <a:r>
              <a:rPr lang="en-US" altLang="en-US" sz="2000" baseline="50000" dirty="0" smtClean="0"/>
              <a:t>22</a:t>
            </a:r>
            <a:r>
              <a:rPr lang="en-US" altLang="en-US" dirty="0" smtClean="0"/>
              <a:t> is equal to a 75 bit key,      far better than the 56 bit DES standard, used until 2001</a:t>
            </a:r>
          </a:p>
          <a:p>
            <a:r>
              <a:rPr lang="en-US" altLang="en-US" dirty="0" smtClean="0"/>
              <a:t>A 75 bit key means:</a:t>
            </a:r>
          </a:p>
        </p:txBody>
      </p:sp>
      <p:sp>
        <p:nvSpPr>
          <p:cNvPr id="1536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A74FBB7-89DF-441E-8695-5A6B3550E9B6}" type="slidenum">
              <a:rPr lang="en-US" altLang="en-US">
                <a:solidFill>
                  <a:srgbClr val="FFCC00"/>
                </a:solidFill>
                <a:latin typeface="Palatino Linotype" pitchFamily="18" charset="0"/>
              </a:rPr>
              <a:pPr eaLnBrk="1" hangingPunct="1"/>
              <a:t>11</a:t>
            </a:fld>
            <a:endParaRPr lang="en-US" altLang="en-US">
              <a:solidFill>
                <a:srgbClr val="FFCC00"/>
              </a:solidFill>
              <a:latin typeface="Palatino Linotype" pitchFamily="18" charset="0"/>
            </a:endParaRPr>
          </a:p>
        </p:txBody>
      </p:sp>
      <p:cxnSp>
        <p:nvCxnSpPr>
          <p:cNvPr id="15366"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86400" y="5562600"/>
            <a:ext cx="4225925" cy="246062"/>
          </a:xfrm>
          <a:prstGeom prst="rect">
            <a:avLst/>
          </a:prstGeom>
          <a:noFill/>
        </p:spPr>
        <p:txBody>
          <a:bodyPr wrap="square">
            <a:spAutoFit/>
          </a:bodyPr>
          <a:lstStyle/>
          <a:p>
            <a:pPr algn="ctr">
              <a:defRPr/>
            </a:pPr>
            <a:r>
              <a:rPr lang="en-US" sz="1000" dirty="0">
                <a:latin typeface="+mj-lt"/>
                <a:cs typeface="Arial" pitchFamily="34" charset="0"/>
              </a:rPr>
              <a:t>Photo credit: NASA, ESA, CSA, </a:t>
            </a:r>
            <a:r>
              <a:rPr lang="en-US" sz="1000" dirty="0" err="1">
                <a:latin typeface="+mj-lt"/>
                <a:cs typeface="Arial" pitchFamily="34" charset="0"/>
              </a:rPr>
              <a:t>STScI</a:t>
            </a:r>
            <a:endParaRPr lang="en-US" sz="1000" dirty="0">
              <a:latin typeface="+mj-lt"/>
              <a:cs typeface="Arial" pitchFamily="34" charset="0"/>
            </a:endParaRPr>
          </a:p>
        </p:txBody>
      </p:sp>
      <p:pic>
        <p:nvPicPr>
          <p:cNvPr id="153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56461"/>
            <a:ext cx="4225924" cy="3887229"/>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txBox="1">
            <a:spLocks noChangeArrowheads="1"/>
          </p:cNvSpPr>
          <p:nvPr/>
        </p:nvSpPr>
        <p:spPr>
          <a:xfrm>
            <a:off x="901699" y="6400800"/>
            <a:ext cx="8775701" cy="914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lnSpc>
                <a:spcPct val="120000"/>
              </a:lnSpc>
              <a:spcBef>
                <a:spcPts val="800"/>
              </a:spcBef>
              <a:buFont typeface="Wingdings" pitchFamily="2" charset="2"/>
              <a:buNone/>
              <a:defRPr/>
            </a:pPr>
            <a:endParaRPr lang="en-US" altLang="en-US" kern="0" dirty="0" smtClean="0">
              <a:effectLst/>
            </a:endParaRPr>
          </a:p>
        </p:txBody>
      </p:sp>
      <p:sp>
        <p:nvSpPr>
          <p:cNvPr id="15371" name="Text Box 15"/>
          <p:cNvSpPr txBox="1">
            <a:spLocks noChangeArrowheads="1"/>
          </p:cNvSpPr>
          <p:nvPr/>
        </p:nvSpPr>
        <p:spPr bwMode="auto">
          <a:xfrm>
            <a:off x="5486399" y="1066800"/>
            <a:ext cx="422592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buFont typeface="Wingdings" pitchFamily="2" charset="2"/>
              <a:buNone/>
            </a:pPr>
            <a:r>
              <a:rPr lang="en-US" altLang="en-US" sz="1600" b="1" dirty="0">
                <a:solidFill>
                  <a:srgbClr val="FFCC00"/>
                </a:solidFill>
                <a:latin typeface="Arial" charset="0"/>
              </a:rPr>
              <a:t>Webb Space Telescope view of</a:t>
            </a:r>
          </a:p>
          <a:p>
            <a:pPr algn="ctr" eaLnBrk="1" hangingPunct="1"/>
            <a:r>
              <a:rPr lang="en-US" altLang="en-US" sz="1600" b="1" dirty="0">
                <a:solidFill>
                  <a:srgbClr val="FFCC00"/>
                </a:solidFill>
                <a:latin typeface="Arial" charset="0"/>
              </a:rPr>
              <a:t>cartwheel and spiral galaxies</a:t>
            </a:r>
          </a:p>
        </p:txBody>
      </p:sp>
      <p:sp>
        <p:nvSpPr>
          <p:cNvPr id="14" name="TextBox 13"/>
          <p:cNvSpPr txBox="1"/>
          <p:nvPr/>
        </p:nvSpPr>
        <p:spPr>
          <a:xfrm>
            <a:off x="1295400" y="5936361"/>
            <a:ext cx="7731124" cy="1378839"/>
          </a:xfrm>
          <a:prstGeom prst="rect">
            <a:avLst/>
          </a:prstGeom>
          <a:noFill/>
          <a:ln w="12700">
            <a:solidFill>
              <a:srgbClr val="FFC000"/>
            </a:solidFill>
          </a:ln>
        </p:spPr>
        <p:txBody>
          <a:bodyPr wrap="square" lIns="91440" tIns="109728" rIns="91440" bIns="91440" rtlCol="0">
            <a:spAutoFit/>
          </a:bodyPr>
          <a:lstStyle/>
          <a:p>
            <a:pPr marL="0" lvl="1" indent="0" algn="ctr"/>
            <a:r>
              <a:rPr lang="en-US" altLang="en-US" sz="2200" b="1" dirty="0" smtClean="0">
                <a:latin typeface="+mn-lt"/>
              </a:rPr>
              <a:t>If 100,000 Enigma operators could each check</a:t>
            </a:r>
          </a:p>
          <a:p>
            <a:pPr marL="0" lvl="1" indent="0" algn="ctr"/>
            <a:r>
              <a:rPr lang="en-US" altLang="en-US" sz="2200" b="1" dirty="0">
                <a:latin typeface="+mn-lt"/>
              </a:rPr>
              <a:t>o</a:t>
            </a:r>
            <a:r>
              <a:rPr lang="en-US" altLang="en-US" sz="2200" b="1" dirty="0" smtClean="0">
                <a:latin typeface="+mn-lt"/>
              </a:rPr>
              <a:t>ne key setting every </a:t>
            </a:r>
            <a:r>
              <a:rPr lang="en-US" altLang="en-US" sz="2200" b="1" dirty="0">
                <a:latin typeface="+mn-lt"/>
              </a:rPr>
              <a:t>second</a:t>
            </a:r>
            <a:r>
              <a:rPr lang="en-US" altLang="en-US" sz="2200" b="1" dirty="0" smtClean="0">
                <a:latin typeface="+mn-lt"/>
              </a:rPr>
              <a:t>, 24X7… </a:t>
            </a:r>
          </a:p>
          <a:p>
            <a:pPr marL="0" lvl="1" indent="0" algn="ctr"/>
            <a:r>
              <a:rPr lang="en-US" altLang="en-US" sz="800" b="1" dirty="0">
                <a:latin typeface="+mn-lt"/>
              </a:rPr>
              <a:t> </a:t>
            </a:r>
            <a:endParaRPr lang="en-US" altLang="en-US" sz="800" b="1" dirty="0" smtClean="0">
              <a:latin typeface="+mn-lt"/>
            </a:endParaRPr>
          </a:p>
          <a:p>
            <a:pPr marL="0" lvl="1" indent="0" algn="ctr"/>
            <a:r>
              <a:rPr lang="en-US" altLang="en-US" sz="2200" b="1" dirty="0" smtClean="0">
                <a:solidFill>
                  <a:srgbClr val="FFCC00"/>
                </a:solidFill>
                <a:latin typeface="+mn-lt"/>
              </a:rPr>
              <a:t> </a:t>
            </a:r>
            <a:endParaRPr lang="en-US" altLang="en-US" sz="2200" b="1" dirty="0">
              <a:solidFill>
                <a:srgbClr val="FFCC00"/>
              </a:solidFill>
              <a:latin typeface="+mn-lt"/>
            </a:endParaRPr>
          </a:p>
        </p:txBody>
      </p:sp>
      <p:sp>
        <p:nvSpPr>
          <p:cNvPr id="13"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17" name="TextBox 16"/>
          <p:cNvSpPr txBox="1"/>
          <p:nvPr/>
        </p:nvSpPr>
        <p:spPr>
          <a:xfrm>
            <a:off x="1295400" y="6705600"/>
            <a:ext cx="7731124" cy="541687"/>
          </a:xfrm>
          <a:prstGeom prst="rect">
            <a:avLst/>
          </a:prstGeom>
          <a:noFill/>
          <a:ln w="12700">
            <a:noFill/>
          </a:ln>
        </p:spPr>
        <p:txBody>
          <a:bodyPr wrap="square" lIns="91440" tIns="109728" rIns="91440" bIns="91440" rtlCol="0">
            <a:spAutoFit/>
          </a:bodyPr>
          <a:lstStyle/>
          <a:p>
            <a:pPr marL="0" lvl="1" indent="0" algn="ctr"/>
            <a:r>
              <a:rPr lang="en-US" altLang="en-US" sz="2200" b="1" dirty="0" smtClean="0">
                <a:solidFill>
                  <a:srgbClr val="FFCC00"/>
                </a:solidFill>
                <a:latin typeface="+mn-lt"/>
              </a:rPr>
              <a:t>Takes twice </a:t>
            </a:r>
            <a:r>
              <a:rPr lang="en-US" altLang="en-US" sz="2200" b="1" dirty="0" smtClean="0">
                <a:solidFill>
                  <a:srgbClr val="FFCC00"/>
                </a:solidFill>
                <a:latin typeface="+mn-lt"/>
              </a:rPr>
              <a:t>the </a:t>
            </a:r>
            <a:r>
              <a:rPr lang="en-US" altLang="en-US" sz="2200" b="1" dirty="0">
                <a:solidFill>
                  <a:srgbClr val="FFCC00"/>
                </a:solidFill>
                <a:latin typeface="+mn-lt"/>
              </a:rPr>
              <a:t>age </a:t>
            </a:r>
            <a:r>
              <a:rPr lang="en-US" altLang="en-US" sz="2200" b="1" dirty="0" smtClean="0">
                <a:solidFill>
                  <a:srgbClr val="FFCC00"/>
                </a:solidFill>
                <a:latin typeface="+mn-lt"/>
              </a:rPr>
              <a:t>of </a:t>
            </a:r>
            <a:r>
              <a:rPr lang="en-US" altLang="en-US" sz="2200" b="1" dirty="0">
                <a:solidFill>
                  <a:srgbClr val="FFCC00"/>
                </a:solidFill>
                <a:latin typeface="+mn-lt"/>
              </a:rPr>
              <a:t>the universe to break the </a:t>
            </a:r>
            <a:r>
              <a:rPr lang="en-US" altLang="en-US" sz="2200" b="1" dirty="0" smtClean="0">
                <a:solidFill>
                  <a:srgbClr val="FFCC00"/>
                </a:solidFill>
                <a:latin typeface="+mn-lt"/>
              </a:rPr>
              <a:t>code!</a:t>
            </a:r>
            <a:endParaRPr lang="en-US" altLang="en-US" sz="2200" b="1" dirty="0">
              <a:solidFill>
                <a:srgbClr val="FFCC00"/>
              </a:solidFill>
              <a:latin typeface="+mn-lt"/>
            </a:endParaRPr>
          </a:p>
        </p:txBody>
      </p:sp>
    </p:spTree>
  </p:cSld>
  <p:clrMapOvr>
    <a:masterClrMapping/>
  </p:clrMapOvr>
  <p:transition spd="slow" advTm="27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2"/>
          <p:cNvSpPr>
            <a:spLocks noGrp="1" noChangeArrowheads="1"/>
          </p:cNvSpPr>
          <p:nvPr>
            <p:ph type="title"/>
          </p:nvPr>
        </p:nvSpPr>
        <p:spPr>
          <a:xfrm>
            <a:off x="503238" y="457200"/>
            <a:ext cx="9220200" cy="533400"/>
          </a:xfrm>
        </p:spPr>
        <p:txBody>
          <a:bodyPr/>
          <a:lstStyle/>
          <a:p>
            <a:pPr>
              <a:defRPr/>
            </a:pPr>
            <a:r>
              <a:rPr lang="en-US" smtClean="0"/>
              <a:t>Enigma Weaknesses</a:t>
            </a:r>
            <a:endParaRPr lang="en-US" dirty="0"/>
          </a:p>
        </p:txBody>
      </p:sp>
      <p:sp>
        <p:nvSpPr>
          <p:cNvPr id="1638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B9B9AC5-3B2A-49EE-AF27-4C3F1395974F}" type="slidenum">
              <a:rPr lang="en-US" altLang="en-US">
                <a:solidFill>
                  <a:srgbClr val="FFCC00"/>
                </a:solidFill>
                <a:latin typeface="Palatino Linotype" pitchFamily="18" charset="0"/>
              </a:rPr>
              <a:pPr eaLnBrk="1" hangingPunct="1"/>
              <a:t>12</a:t>
            </a:fld>
            <a:endParaRPr lang="en-US" altLang="en-US">
              <a:solidFill>
                <a:srgbClr val="FFCC00"/>
              </a:solidFill>
              <a:latin typeface="Palatino Linotype" pitchFamily="18" charset="0"/>
            </a:endParaRPr>
          </a:p>
        </p:txBody>
      </p:sp>
      <p:sp>
        <p:nvSpPr>
          <p:cNvPr id="16390" name="Text Box 15"/>
          <p:cNvSpPr txBox="1">
            <a:spLocks noChangeArrowheads="1"/>
          </p:cNvSpPr>
          <p:nvPr/>
        </p:nvSpPr>
        <p:spPr bwMode="auto">
          <a:xfrm>
            <a:off x="4845050" y="6019800"/>
            <a:ext cx="36893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dirty="0">
                <a:solidFill>
                  <a:srgbClr val="FFCC00"/>
                </a:solidFill>
                <a:latin typeface="Arial" charset="0"/>
              </a:rPr>
              <a:t>Panzer General Heinz </a:t>
            </a:r>
            <a:r>
              <a:rPr lang="en-US" altLang="en-US" sz="1600" b="1" dirty="0" err="1">
                <a:solidFill>
                  <a:srgbClr val="FFCC00"/>
                </a:solidFill>
                <a:latin typeface="Arial" charset="0"/>
              </a:rPr>
              <a:t>Guderian</a:t>
            </a:r>
            <a:r>
              <a:rPr lang="en-US" altLang="en-US" sz="1600" b="1" dirty="0">
                <a:solidFill>
                  <a:srgbClr val="FFCC00"/>
                </a:solidFill>
                <a:latin typeface="Arial" charset="0"/>
              </a:rPr>
              <a:t> on communications truck with Enigma </a:t>
            </a:r>
            <a:r>
              <a:rPr lang="en-US" altLang="en-US" sz="1600" b="1" dirty="0" smtClean="0">
                <a:solidFill>
                  <a:srgbClr val="FFCC00"/>
                </a:solidFill>
                <a:latin typeface="Arial" charset="0"/>
              </a:rPr>
              <a:t>(May/June 1940</a:t>
            </a:r>
            <a:r>
              <a:rPr lang="en-US" altLang="en-US" sz="1600" b="1" dirty="0">
                <a:solidFill>
                  <a:srgbClr val="FFCC00"/>
                </a:solidFill>
                <a:latin typeface="Arial" charset="0"/>
              </a:rPr>
              <a:t>)</a:t>
            </a:r>
          </a:p>
        </p:txBody>
      </p:sp>
      <p:sp>
        <p:nvSpPr>
          <p:cNvPr id="15" name="Rectangle 12"/>
          <p:cNvSpPr>
            <a:spLocks noChangeArrowheads="1"/>
          </p:cNvSpPr>
          <p:nvPr/>
        </p:nvSpPr>
        <p:spPr bwMode="auto">
          <a:xfrm>
            <a:off x="4953000" y="1447800"/>
            <a:ext cx="4953000"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342900" indent="-342900">
              <a:lnSpc>
                <a:spcPct val="120000"/>
              </a:lnSpc>
              <a:spcBef>
                <a:spcPts val="800"/>
              </a:spcBef>
              <a:buClr>
                <a:srgbClr val="FFCC00"/>
              </a:buClr>
              <a:buFont typeface="+mj-lt"/>
              <a:buAutoNum type="arabicPeriod"/>
              <a:defRPr/>
            </a:pPr>
            <a:r>
              <a:rPr lang="en-US" sz="2200" b="1" dirty="0">
                <a:latin typeface="+mj-lt"/>
              </a:rPr>
              <a:t>Greatest vulnerability was lax operator procedures</a:t>
            </a:r>
          </a:p>
          <a:p>
            <a:pPr marL="342900" indent="-342900">
              <a:lnSpc>
                <a:spcPct val="120000"/>
              </a:lnSpc>
              <a:spcBef>
                <a:spcPts val="800"/>
              </a:spcBef>
              <a:buClr>
                <a:srgbClr val="FFCC00"/>
              </a:buClr>
              <a:buFont typeface="+mj-lt"/>
              <a:buAutoNum type="arabicPeriod"/>
              <a:defRPr/>
            </a:pPr>
            <a:r>
              <a:rPr lang="en-US" sz="2200" b="1" dirty="0">
                <a:latin typeface="+mj-lt"/>
                <a:cs typeface="+mn-cs"/>
              </a:rPr>
              <a:t>R</a:t>
            </a:r>
            <a:r>
              <a:rPr lang="en-US" sz="2200" b="1" dirty="0">
                <a:latin typeface="+mn-lt"/>
                <a:cs typeface="+mn-cs"/>
              </a:rPr>
              <a:t>eflector was reciprocal, so no letter encoded to itself</a:t>
            </a:r>
          </a:p>
          <a:p>
            <a:pPr marL="342900" indent="-342900">
              <a:lnSpc>
                <a:spcPct val="120000"/>
              </a:lnSpc>
              <a:spcBef>
                <a:spcPts val="800"/>
              </a:spcBef>
              <a:buClr>
                <a:srgbClr val="FFCC00"/>
              </a:buClr>
              <a:buFont typeface="+mj-lt"/>
              <a:buAutoNum type="arabicPeriod"/>
              <a:defRPr/>
            </a:pPr>
            <a:r>
              <a:rPr lang="en-US" sz="2200" b="1" dirty="0">
                <a:latin typeface="+mn-lt"/>
                <a:cs typeface="+mn-cs"/>
              </a:rPr>
              <a:t>Rotors had regular, odometer movement </a:t>
            </a:r>
          </a:p>
          <a:p>
            <a:pPr marL="342900" indent="-342900">
              <a:lnSpc>
                <a:spcPct val="120000"/>
              </a:lnSpc>
              <a:spcBef>
                <a:spcPts val="800"/>
              </a:spcBef>
              <a:buClr>
                <a:srgbClr val="FFCC00"/>
              </a:buClr>
              <a:buFont typeface="+mj-lt"/>
              <a:buAutoNum type="arabicPeriod"/>
              <a:defRPr/>
            </a:pPr>
            <a:r>
              <a:rPr lang="en-US" sz="2200" b="1" dirty="0">
                <a:latin typeface="+mn-lt"/>
              </a:rPr>
              <a:t>Ironically, brute strength of the Enigma gave Germans too much confidence in its security</a:t>
            </a:r>
          </a:p>
        </p:txBody>
      </p:sp>
      <p:sp>
        <p:nvSpPr>
          <p:cNvPr id="9" name="TextBox 8"/>
          <p:cNvSpPr txBox="1"/>
          <p:nvPr/>
        </p:nvSpPr>
        <p:spPr>
          <a:xfrm>
            <a:off x="685800" y="7196138"/>
            <a:ext cx="4159250"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err="1">
                <a:cs typeface="Arial" pitchFamily="34" charset="0"/>
              </a:rPr>
              <a:t>Deutsches</a:t>
            </a:r>
            <a:r>
              <a:rPr lang="en-US" sz="1000" dirty="0">
                <a:cs typeface="Arial" pitchFamily="34" charset="0"/>
              </a:rPr>
              <a:t> </a:t>
            </a:r>
            <a:r>
              <a:rPr lang="en-US" sz="1000" dirty="0" err="1">
                <a:cs typeface="Arial" pitchFamily="34" charset="0"/>
              </a:rPr>
              <a:t>Bundesarchiv</a:t>
            </a:r>
            <a:r>
              <a:rPr lang="en-US" sz="1000" dirty="0">
                <a:cs typeface="Arial" pitchFamily="34" charset="0"/>
              </a:rPr>
              <a:t>, colored by </a:t>
            </a:r>
            <a:r>
              <a:rPr lang="en-US" sz="1000" dirty="0" err="1">
                <a:cs typeface="Arial" pitchFamily="34" charset="0"/>
              </a:rPr>
              <a:t>Lopatin</a:t>
            </a:r>
            <a:r>
              <a:rPr lang="en-US" sz="1000" dirty="0">
                <a:cs typeface="Arial" pitchFamily="34" charset="0"/>
              </a:rPr>
              <a:t> V.</a:t>
            </a:r>
            <a:endParaRPr lang="en-US" sz="1000" dirty="0">
              <a:latin typeface="+mj-lt"/>
              <a:cs typeface="Arial" pitchFamily="34" charset="0"/>
            </a:endParaRPr>
          </a:p>
        </p:txBody>
      </p:sp>
      <p:pic>
        <p:nvPicPr>
          <p:cNvPr id="16393" name="Picture 1"/>
          <p:cNvPicPr>
            <a:picLocks noChangeAspect="1"/>
          </p:cNvPicPr>
          <p:nvPr/>
        </p:nvPicPr>
        <p:blipFill>
          <a:blip r:embed="rId3">
            <a:extLst>
              <a:ext uri="{28A0092B-C50C-407E-A947-70E740481C1C}">
                <a14:useLocalDpi xmlns:a14="http://schemas.microsoft.com/office/drawing/2010/main" val="0"/>
              </a:ext>
            </a:extLst>
          </a:blip>
          <a:srcRect t="7558" r="4002"/>
          <a:stretch>
            <a:fillRect/>
          </a:stretch>
        </p:blipFill>
        <p:spPr bwMode="auto">
          <a:xfrm>
            <a:off x="693738" y="1217613"/>
            <a:ext cx="4151312" cy="5984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503238" y="457200"/>
            <a:ext cx="9220200" cy="533400"/>
          </a:xfrm>
        </p:spPr>
        <p:txBody>
          <a:bodyPr/>
          <a:lstStyle/>
          <a:p>
            <a:pPr>
              <a:defRPr/>
            </a:pPr>
            <a:r>
              <a:rPr lang="en-US" dirty="0" smtClean="0"/>
              <a:t>Poland was first to break Enigma</a:t>
            </a:r>
            <a:endParaRPr lang="en-US" dirty="0"/>
          </a:p>
        </p:txBody>
      </p:sp>
      <p:sp>
        <p:nvSpPr>
          <p:cNvPr id="1741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5393455-5C31-482C-8CCB-93C795414270}" type="slidenum">
              <a:rPr lang="en-US" altLang="en-US">
                <a:solidFill>
                  <a:srgbClr val="FFCC00"/>
                </a:solidFill>
                <a:latin typeface="Palatino Linotype" pitchFamily="18" charset="0"/>
              </a:rPr>
              <a:pPr eaLnBrk="1" hangingPunct="1"/>
              <a:t>13</a:t>
            </a:fld>
            <a:endParaRPr lang="en-US" altLang="en-US">
              <a:solidFill>
                <a:srgbClr val="FFCC00"/>
              </a:solidFill>
              <a:latin typeface="Palatino Linotype" pitchFamily="18" charset="0"/>
            </a:endParaRPr>
          </a:p>
        </p:txBody>
      </p:sp>
      <p:cxnSp>
        <p:nvCxnSpPr>
          <p:cNvPr id="17413"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3"/>
          <p:cNvSpPr txBox="1">
            <a:spLocks noChangeArrowheads="1"/>
          </p:cNvSpPr>
          <p:nvPr/>
        </p:nvSpPr>
        <p:spPr>
          <a:xfrm>
            <a:off x="533400" y="6051550"/>
            <a:ext cx="9136063" cy="13398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Polish codebreaking success kept secret for 7 years</a:t>
            </a:r>
          </a:p>
          <a:p>
            <a:pPr marL="228600" indent="-228600" eaLnBrk="1" hangingPunct="1">
              <a:lnSpc>
                <a:spcPct val="120000"/>
              </a:lnSpc>
              <a:spcBef>
                <a:spcPts val="800"/>
              </a:spcBef>
              <a:defRPr/>
            </a:pPr>
            <a:r>
              <a:rPr lang="en-US" altLang="en-US" kern="0" dirty="0" smtClean="0">
                <a:effectLst/>
              </a:rPr>
              <a:t>Poles finally disclosed Enigma secrets to UK and France just 5 weeks before Germany invaded Poland on Sept. 1, 1939</a:t>
            </a:r>
          </a:p>
        </p:txBody>
      </p:sp>
      <p:sp>
        <p:nvSpPr>
          <p:cNvPr id="17415" name="Text Box 10"/>
          <p:cNvSpPr txBox="1">
            <a:spLocks noChangeArrowheads="1"/>
          </p:cNvSpPr>
          <p:nvPr/>
        </p:nvSpPr>
        <p:spPr bwMode="auto">
          <a:xfrm>
            <a:off x="457200" y="1066800"/>
            <a:ext cx="3276600"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Marian Rejewski (1905-1980), </a:t>
            </a:r>
          </a:p>
          <a:p>
            <a:pPr algn="ctr" eaLnBrk="1" hangingPunct="1"/>
            <a:r>
              <a:rPr lang="en-US" altLang="en-US" sz="1600" b="1" dirty="0">
                <a:solidFill>
                  <a:srgbClr val="FFCC00"/>
                </a:solidFill>
                <a:latin typeface="Arial" charset="0"/>
              </a:rPr>
              <a:t>in UK c.1943/44</a:t>
            </a:r>
          </a:p>
        </p:txBody>
      </p:sp>
      <p:sp>
        <p:nvSpPr>
          <p:cNvPr id="10" name="Rectangle 9"/>
          <p:cNvSpPr>
            <a:spLocks noChangeArrowheads="1"/>
          </p:cNvSpPr>
          <p:nvPr/>
        </p:nvSpPr>
        <p:spPr bwMode="auto">
          <a:xfrm>
            <a:off x="3886200" y="1089914"/>
            <a:ext cx="58674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In 1932, </a:t>
            </a:r>
            <a:r>
              <a:rPr lang="en-US" sz="2200" b="1" dirty="0" smtClean="0">
                <a:latin typeface="+mn-lt"/>
                <a:cs typeface="Arial" pitchFamily="34" charset="0"/>
              </a:rPr>
              <a:t>German spy Hans-</a:t>
            </a:r>
            <a:r>
              <a:rPr lang="en-US" sz="2200" b="1" dirty="0" err="1" smtClean="0">
                <a:latin typeface="+mn-lt"/>
                <a:cs typeface="Arial" pitchFamily="34" charset="0"/>
              </a:rPr>
              <a:t>Thilo</a:t>
            </a:r>
            <a:r>
              <a:rPr lang="en-US" sz="2200" b="1" dirty="0" smtClean="0">
                <a:latin typeface="+mn-lt"/>
                <a:cs typeface="Arial" pitchFamily="34" charset="0"/>
              </a:rPr>
              <a:t> Schmidt </a:t>
            </a:r>
            <a:r>
              <a:rPr lang="en-US" sz="2200" b="1" dirty="0">
                <a:latin typeface="+mn-lt"/>
                <a:cs typeface="Arial" pitchFamily="34" charset="0"/>
              </a:rPr>
              <a:t>sold Enigma </a:t>
            </a:r>
            <a:r>
              <a:rPr lang="en-US" sz="2200" b="1" dirty="0" smtClean="0">
                <a:latin typeface="+mn-lt"/>
                <a:cs typeface="Arial" pitchFamily="34" charset="0"/>
              </a:rPr>
              <a:t>keys to Allies</a:t>
            </a:r>
          </a:p>
          <a:p>
            <a:pPr marL="228600" indent="-228600">
              <a:lnSpc>
                <a:spcPct val="120000"/>
              </a:lnSpc>
              <a:spcBef>
                <a:spcPts val="800"/>
              </a:spcBef>
              <a:buClr>
                <a:srgbClr val="FFCC00"/>
              </a:buClr>
              <a:buFont typeface="Wingdings" pitchFamily="2" charset="2"/>
              <a:buChar char="§"/>
              <a:defRPr/>
            </a:pPr>
            <a:r>
              <a:rPr lang="en-US" sz="2200" b="1" dirty="0" smtClean="0">
                <a:latin typeface="+mn-lt"/>
                <a:cs typeface="+mn-cs"/>
              </a:rPr>
              <a:t>Marian </a:t>
            </a:r>
            <a:r>
              <a:rPr lang="en-US" sz="2200" b="1" dirty="0">
                <a:latin typeface="+mn-lt"/>
                <a:cs typeface="+mn-cs"/>
              </a:rPr>
              <a:t>Rejewski used mathematics to recreate &amp; break Enigma, in Dec. 1932</a:t>
            </a:r>
          </a:p>
          <a:p>
            <a:pPr marL="228600" indent="-228600">
              <a:lnSpc>
                <a:spcPct val="120000"/>
              </a:lnSpc>
              <a:spcBef>
                <a:spcPts val="800"/>
              </a:spcBef>
              <a:buClr>
                <a:srgbClr val="FFCC00"/>
              </a:buClr>
              <a:buFont typeface="Wingdings" pitchFamily="2" charset="2"/>
              <a:buChar char="§"/>
              <a:defRPr/>
            </a:pPr>
            <a:r>
              <a:rPr lang="en-US" altLang="en-US" sz="2200" b="1" dirty="0">
                <a:latin typeface="+mj-lt"/>
                <a:cs typeface="Arial" pitchFamily="34" charset="0"/>
              </a:rPr>
              <a:t>Breakthrough was breaking of rotors and </a:t>
            </a:r>
            <a:r>
              <a:rPr lang="en-US" altLang="en-US" sz="2200" b="1" dirty="0" err="1">
                <a:latin typeface="+mj-lt"/>
                <a:cs typeface="Arial" pitchFamily="34" charset="0"/>
              </a:rPr>
              <a:t>plugboard</a:t>
            </a:r>
            <a:r>
              <a:rPr lang="en-US" altLang="en-US" sz="2200" b="1" dirty="0">
                <a:latin typeface="+mj-lt"/>
                <a:cs typeface="Arial" pitchFamily="34" charset="0"/>
              </a:rPr>
              <a:t> </a:t>
            </a:r>
            <a:r>
              <a:rPr lang="en-US" altLang="en-US" sz="2200" b="1" dirty="0" smtClean="0">
                <a:latin typeface="+mj-lt"/>
                <a:cs typeface="Arial" pitchFamily="34" charset="0"/>
              </a:rPr>
              <a:t>separately, so now…</a:t>
            </a:r>
          </a:p>
          <a:p>
            <a:pPr marL="571500" indent="-228600">
              <a:lnSpc>
                <a:spcPct val="120000"/>
              </a:lnSpc>
              <a:spcBef>
                <a:spcPts val="800"/>
              </a:spcBef>
              <a:buClr>
                <a:srgbClr val="FFCC00"/>
              </a:buClr>
              <a:buFont typeface="Arial" panose="020B0604020202020204" pitchFamily="34" charset="0"/>
              <a:buChar char="•"/>
              <a:defRPr/>
            </a:pPr>
            <a:r>
              <a:rPr lang="en-US" sz="2200" b="1" dirty="0" smtClean="0">
                <a:latin typeface="+mj-lt"/>
                <a:cs typeface="Arial" pitchFamily="34" charset="0"/>
              </a:rPr>
              <a:t>100,000 operators can break Enigma in 2 hours vs “twice age of universe”!</a:t>
            </a:r>
            <a:endParaRPr lang="en-US" sz="2200" b="1" dirty="0">
              <a:latin typeface="+mj-lt"/>
              <a:cs typeface="+mn-cs"/>
            </a:endParaRPr>
          </a:p>
          <a:p>
            <a:pPr marL="228600" indent="-228600">
              <a:lnSpc>
                <a:spcPct val="120000"/>
              </a:lnSpc>
              <a:spcBef>
                <a:spcPts val="800"/>
              </a:spcBef>
              <a:buClr>
                <a:srgbClr val="FFCC00"/>
              </a:buClr>
              <a:buFont typeface="Wingdings" pitchFamily="2" charset="2"/>
              <a:buChar char="§"/>
              <a:defRPr/>
            </a:pPr>
            <a:r>
              <a:rPr lang="en-US" altLang="en-US" sz="2200" b="1" dirty="0" smtClean="0">
                <a:latin typeface="+mj-lt"/>
              </a:rPr>
              <a:t>Poles </a:t>
            </a:r>
            <a:r>
              <a:rPr lang="en-US" altLang="en-US" sz="2200" b="1" dirty="0">
                <a:latin typeface="+mj-lt"/>
              </a:rPr>
              <a:t>made “</a:t>
            </a:r>
            <a:r>
              <a:rPr lang="en-US" altLang="en-US" sz="2200" b="1" dirty="0" err="1">
                <a:latin typeface="+mj-lt"/>
              </a:rPr>
              <a:t>Bomba</a:t>
            </a:r>
            <a:r>
              <a:rPr lang="en-US" altLang="en-US" sz="2200" b="1" dirty="0">
                <a:latin typeface="+mj-lt"/>
              </a:rPr>
              <a:t>,” 6 Enigmas in series, to quickly break daily </a:t>
            </a:r>
            <a:r>
              <a:rPr lang="en-US" altLang="en-US" sz="2200" b="1" dirty="0" smtClean="0">
                <a:latin typeface="+mj-lt"/>
              </a:rPr>
              <a:t>key                 </a:t>
            </a:r>
            <a:r>
              <a:rPr lang="en-US" altLang="en-US" sz="2200" b="1" dirty="0">
                <a:latin typeface="+mj-lt"/>
              </a:rPr>
              <a:t>(</a:t>
            </a:r>
            <a:r>
              <a:rPr lang="en-US" sz="2200" b="1" dirty="0" err="1">
                <a:latin typeface="+mj-lt"/>
              </a:rPr>
              <a:t>Bomba</a:t>
            </a:r>
            <a:r>
              <a:rPr lang="en-US" sz="2200" b="1" dirty="0">
                <a:latin typeface="+mj-lt"/>
              </a:rPr>
              <a:t> = Eureka in Polish)</a:t>
            </a:r>
            <a:endParaRPr lang="en-US" sz="2200" b="1" dirty="0">
              <a:latin typeface="+mn-lt"/>
              <a:cs typeface="+mn-cs"/>
            </a:endParaRPr>
          </a:p>
          <a:p>
            <a:pPr marL="382015" indent="-382015">
              <a:spcBef>
                <a:spcPts val="1337"/>
              </a:spcBef>
              <a:buClr>
                <a:srgbClr val="FFCC00"/>
              </a:buClr>
              <a:buFont typeface="Wingdings" pitchFamily="2" charset="2"/>
              <a:buChar char="§"/>
              <a:defRPr/>
            </a:pPr>
            <a:endParaRPr lang="en-US" sz="2200" b="1" dirty="0">
              <a:latin typeface="+mn-lt"/>
              <a:cs typeface="+mn-cs"/>
            </a:endParaRPr>
          </a:p>
        </p:txBody>
      </p:sp>
      <p:sp>
        <p:nvSpPr>
          <p:cNvPr id="11" name="TextBox 10"/>
          <p:cNvSpPr txBox="1"/>
          <p:nvPr/>
        </p:nvSpPr>
        <p:spPr>
          <a:xfrm>
            <a:off x="403225" y="5757799"/>
            <a:ext cx="3254375" cy="246062"/>
          </a:xfrm>
          <a:prstGeom prst="rect">
            <a:avLst/>
          </a:prstGeom>
          <a:noFill/>
        </p:spPr>
        <p:txBody>
          <a:bodyPr>
            <a:spAutoFit/>
          </a:bodyPr>
          <a:lstStyle/>
          <a:p>
            <a:pPr algn="ctr">
              <a:defRPr/>
            </a:pPr>
            <a:r>
              <a:rPr lang="en-US" sz="1000" dirty="0">
                <a:latin typeface="+mj-lt"/>
                <a:cs typeface="Arial" pitchFamily="34" charset="0"/>
              </a:rPr>
              <a:t>Photo credit: Public domain, unknown photographer</a:t>
            </a:r>
          </a:p>
        </p:txBody>
      </p:sp>
      <p:pic>
        <p:nvPicPr>
          <p:cNvPr id="17418" name="Picture 1"/>
          <p:cNvPicPr>
            <a:picLocks noChangeAspect="1"/>
          </p:cNvPicPr>
          <p:nvPr/>
        </p:nvPicPr>
        <p:blipFill>
          <a:blip r:embed="rId3">
            <a:extLst>
              <a:ext uri="{28A0092B-C50C-407E-A947-70E740481C1C}">
                <a14:useLocalDpi xmlns:a14="http://schemas.microsoft.com/office/drawing/2010/main" val="0"/>
              </a:ext>
            </a:extLst>
          </a:blip>
          <a:srcRect l="8884" t="1344" r="14018" b="2"/>
          <a:stretch>
            <a:fillRect/>
          </a:stretch>
        </p:blipFill>
        <p:spPr bwMode="auto">
          <a:xfrm>
            <a:off x="403225" y="1624013"/>
            <a:ext cx="3254375" cy="413861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503238" y="457200"/>
            <a:ext cx="9220200" cy="533400"/>
          </a:xfrm>
        </p:spPr>
        <p:txBody>
          <a:bodyPr/>
          <a:lstStyle/>
          <a:p>
            <a:pPr>
              <a:defRPr/>
            </a:pPr>
            <a:r>
              <a:rPr lang="en-US" smtClean="0"/>
              <a:t>British effort in breaking the Enigma</a:t>
            </a:r>
            <a:endParaRPr lang="en-US" dirty="0"/>
          </a:p>
        </p:txBody>
      </p:sp>
      <p:sp>
        <p:nvSpPr>
          <p:cNvPr id="18436"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DB7C3A4-5873-47DA-881D-202D3F2ED2EA}" type="slidenum">
              <a:rPr lang="en-US" altLang="en-US">
                <a:solidFill>
                  <a:srgbClr val="FFCC00"/>
                </a:solidFill>
                <a:latin typeface="Palatino Linotype" pitchFamily="18" charset="0"/>
              </a:rPr>
              <a:pPr eaLnBrk="1" hangingPunct="1"/>
              <a:t>14</a:t>
            </a:fld>
            <a:endParaRPr lang="en-US" altLang="en-US">
              <a:solidFill>
                <a:srgbClr val="FFCC00"/>
              </a:solidFill>
              <a:latin typeface="Palatino Linotype" pitchFamily="18" charset="0"/>
            </a:endParaRPr>
          </a:p>
        </p:txBody>
      </p:sp>
      <p:cxnSp>
        <p:nvCxnSpPr>
          <p:cNvPr id="18437"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
          <p:cNvSpPr txBox="1">
            <a:spLocks noChangeArrowheads="1"/>
          </p:cNvSpPr>
          <p:nvPr/>
        </p:nvSpPr>
        <p:spPr>
          <a:xfrm>
            <a:off x="762000" y="4800600"/>
            <a:ext cx="8839200" cy="2743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In 1939, UK began a major decoding effort at Bletchley Park, employing 11,000</a:t>
            </a:r>
          </a:p>
          <a:p>
            <a:pPr marL="228600" indent="-228600" eaLnBrk="1" hangingPunct="1">
              <a:lnSpc>
                <a:spcPct val="120000"/>
              </a:lnSpc>
              <a:spcBef>
                <a:spcPts val="800"/>
              </a:spcBef>
              <a:defRPr/>
            </a:pPr>
            <a:r>
              <a:rPr lang="en-US" altLang="en-US" kern="0" dirty="0" smtClean="0">
                <a:effectLst/>
              </a:rPr>
              <a:t>Effort led by Alan Turing, who built the Bombe: 36 Enigmas in series to find possible rotor settings</a:t>
            </a:r>
          </a:p>
          <a:p>
            <a:pPr marL="228600" indent="-228600" eaLnBrk="1" hangingPunct="1">
              <a:lnSpc>
                <a:spcPct val="120000"/>
              </a:lnSpc>
              <a:spcBef>
                <a:spcPts val="800"/>
              </a:spcBef>
              <a:defRPr/>
            </a:pPr>
            <a:r>
              <a:rPr lang="en-US" kern="0" dirty="0" smtClean="0">
                <a:effectLst/>
              </a:rPr>
              <a:t>After the Bombe found rotor settings, </a:t>
            </a:r>
            <a:r>
              <a:rPr lang="en-US" kern="0" dirty="0" err="1" smtClean="0">
                <a:effectLst/>
              </a:rPr>
              <a:t>plugboard</a:t>
            </a:r>
            <a:r>
              <a:rPr lang="en-US" kern="0" dirty="0" smtClean="0">
                <a:effectLst/>
              </a:rPr>
              <a:t> cables were solved manually</a:t>
            </a:r>
            <a:endParaRPr lang="en-US" kern="0" dirty="0">
              <a:effectLst/>
            </a:endParaRPr>
          </a:p>
        </p:txBody>
      </p:sp>
      <p:pic>
        <p:nvPicPr>
          <p:cNvPr id="18439" name="Picture 4"/>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092325" y="1447800"/>
            <a:ext cx="6042025" cy="310832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Rectangle 9"/>
          <p:cNvSpPr>
            <a:spLocks noChangeArrowheads="1"/>
          </p:cNvSpPr>
          <p:nvPr/>
        </p:nvSpPr>
        <p:spPr bwMode="auto">
          <a:xfrm>
            <a:off x="2063750" y="1098550"/>
            <a:ext cx="60706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Bletchley Park Mansion</a:t>
            </a:r>
            <a:r>
              <a:rPr lang="en-US" altLang="en-US" sz="1600" b="1" dirty="0">
                <a:solidFill>
                  <a:schemeClr val="folHlink"/>
                </a:solidFill>
                <a:latin typeface="Arial" charset="0"/>
              </a:rPr>
              <a:t> </a:t>
            </a:r>
          </a:p>
        </p:txBody>
      </p:sp>
      <p:sp>
        <p:nvSpPr>
          <p:cNvPr id="9" name="TextBox 8"/>
          <p:cNvSpPr txBox="1"/>
          <p:nvPr/>
        </p:nvSpPr>
        <p:spPr>
          <a:xfrm>
            <a:off x="2057538" y="4554379"/>
            <a:ext cx="6095862"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 </a:t>
            </a:r>
            <a:r>
              <a:rPr lang="en-US" sz="1000" dirty="0" smtClean="0">
                <a:cs typeface="Arial" pitchFamily="34" charset="0"/>
              </a:rPr>
              <a:t>Standardissuemagazine.com</a:t>
            </a:r>
            <a:endParaRPr lang="en-US" sz="1000" dirty="0">
              <a:latin typeface="+mj-lt"/>
              <a:cs typeface="Arial" pitchFamily="34" charset="0"/>
            </a:endParaRPr>
          </a:p>
        </p:txBody>
      </p:sp>
      <p:sp>
        <p:nvSpPr>
          <p:cNvPr id="11"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3238" y="457200"/>
            <a:ext cx="9220200" cy="533400"/>
          </a:xfrm>
        </p:spPr>
        <p:txBody>
          <a:bodyPr/>
          <a:lstStyle/>
          <a:p>
            <a:pPr>
              <a:defRPr/>
            </a:pPr>
            <a:r>
              <a:rPr lang="en-US" smtClean="0"/>
              <a:t>Bombe - the beginning of computing</a:t>
            </a:r>
            <a:endParaRPr lang="en-US" dirty="0"/>
          </a:p>
        </p:txBody>
      </p:sp>
      <p:sp>
        <p:nvSpPr>
          <p:cNvPr id="1946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18358C1-2BB8-4972-B9DB-A23573729E6B}" type="slidenum">
              <a:rPr lang="en-US" altLang="en-US">
                <a:solidFill>
                  <a:srgbClr val="FFCC00"/>
                </a:solidFill>
                <a:latin typeface="Palatino Linotype" pitchFamily="18" charset="0"/>
              </a:rPr>
              <a:pPr eaLnBrk="1" hangingPunct="1"/>
              <a:t>15</a:t>
            </a:fld>
            <a:endParaRPr lang="en-US" altLang="en-US">
              <a:solidFill>
                <a:srgbClr val="FFCC00"/>
              </a:solidFill>
              <a:latin typeface="Palatino Linotype" pitchFamily="18" charset="0"/>
            </a:endParaRPr>
          </a:p>
        </p:txBody>
      </p:sp>
      <p:cxnSp>
        <p:nvCxnSpPr>
          <p:cNvPr id="19461"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731838" y="4745038"/>
            <a:ext cx="9174162" cy="28956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Poles named their electro-mechanical codebreaker “</a:t>
            </a:r>
            <a:r>
              <a:rPr lang="en-US" altLang="en-US" kern="0" dirty="0" err="1" smtClean="0">
                <a:effectLst/>
              </a:rPr>
              <a:t>Bomba</a:t>
            </a:r>
            <a:r>
              <a:rPr lang="en-US" altLang="en-US" kern="0" dirty="0" smtClean="0">
                <a:effectLst/>
              </a:rPr>
              <a:t>,” British used “Bombe” in honor of Polish contribution</a:t>
            </a:r>
          </a:p>
          <a:p>
            <a:pPr marL="228600" indent="-228600" eaLnBrk="1" hangingPunct="1">
              <a:lnSpc>
                <a:spcPct val="120000"/>
              </a:lnSpc>
              <a:spcBef>
                <a:spcPts val="800"/>
              </a:spcBef>
              <a:defRPr/>
            </a:pPr>
            <a:r>
              <a:rPr lang="en-US" altLang="en-US" kern="0" dirty="0" smtClean="0">
                <a:effectLst/>
              </a:rPr>
              <a:t>British exploited cribs vs Poles exploit of double message key</a:t>
            </a:r>
          </a:p>
          <a:p>
            <a:pPr marL="228600" indent="-228600" eaLnBrk="1" hangingPunct="1">
              <a:lnSpc>
                <a:spcPct val="120000"/>
              </a:lnSpc>
              <a:spcBef>
                <a:spcPts val="800"/>
              </a:spcBef>
              <a:defRPr/>
            </a:pPr>
            <a:r>
              <a:rPr lang="en-US" altLang="en-US" kern="0" dirty="0" smtClean="0">
                <a:effectLst/>
              </a:rPr>
              <a:t>211 UK Bombes were built, most were destroyed after WW2</a:t>
            </a:r>
          </a:p>
          <a:p>
            <a:pPr marL="228600" indent="-228600" eaLnBrk="1" hangingPunct="1">
              <a:lnSpc>
                <a:spcPct val="120000"/>
              </a:lnSpc>
              <a:spcBef>
                <a:spcPts val="800"/>
              </a:spcBef>
              <a:defRPr/>
            </a:pPr>
            <a:r>
              <a:rPr lang="en-US" altLang="en-US" kern="0" dirty="0" smtClean="0">
                <a:effectLst/>
              </a:rPr>
              <a:t>US employed NCR to build a faster version of the Bombe to decode the 4-rotor naval Enigma - 121 were built</a:t>
            </a:r>
          </a:p>
        </p:txBody>
      </p:sp>
      <p:sp>
        <p:nvSpPr>
          <p:cNvPr id="19463" name="Text Box 6"/>
          <p:cNvSpPr txBox="1">
            <a:spLocks noChangeArrowheads="1"/>
          </p:cNvSpPr>
          <p:nvPr/>
        </p:nvSpPr>
        <p:spPr bwMode="auto">
          <a:xfrm>
            <a:off x="3392488" y="1338263"/>
            <a:ext cx="1560512"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FFCC00"/>
                </a:solidFill>
                <a:latin typeface="Arial" charset="0"/>
              </a:rPr>
              <a:t>Alan Turing</a:t>
            </a:r>
          </a:p>
          <a:p>
            <a:pPr eaLnBrk="1" hangingPunct="1"/>
            <a:r>
              <a:rPr lang="en-US" altLang="en-US" sz="1600" b="1">
                <a:solidFill>
                  <a:srgbClr val="FFCC00"/>
                </a:solidFill>
                <a:latin typeface="Arial" charset="0"/>
              </a:rPr>
              <a:t>(1912-1954)</a:t>
            </a:r>
          </a:p>
          <a:p>
            <a:pPr eaLnBrk="1" hangingPunct="1"/>
            <a:r>
              <a:rPr lang="en-US" altLang="en-US" sz="800" b="1">
                <a:solidFill>
                  <a:srgbClr val="FFCC00"/>
                </a:solidFill>
                <a:latin typeface="Arial" charset="0"/>
              </a:rPr>
              <a:t> </a:t>
            </a:r>
          </a:p>
          <a:p>
            <a:pPr eaLnBrk="1" hangingPunct="1"/>
            <a:r>
              <a:rPr lang="en-US" altLang="en-US" sz="1600" b="1">
                <a:solidFill>
                  <a:srgbClr val="FFCC00"/>
                </a:solidFill>
                <a:latin typeface="Arial" charset="0"/>
              </a:rPr>
              <a:t>“Father of </a:t>
            </a:r>
          </a:p>
          <a:p>
            <a:pPr eaLnBrk="1" hangingPunct="1"/>
            <a:r>
              <a:rPr lang="en-US" altLang="en-US" sz="1600" b="1">
                <a:solidFill>
                  <a:srgbClr val="FFCC00"/>
                </a:solidFill>
                <a:latin typeface="Arial" charset="0"/>
              </a:rPr>
              <a:t>Computing”</a:t>
            </a:r>
          </a:p>
        </p:txBody>
      </p:sp>
      <p:sp>
        <p:nvSpPr>
          <p:cNvPr id="19464" name="Text Box 8"/>
          <p:cNvSpPr txBox="1">
            <a:spLocks noChangeArrowheads="1"/>
          </p:cNvSpPr>
          <p:nvPr/>
        </p:nvSpPr>
        <p:spPr bwMode="auto">
          <a:xfrm>
            <a:off x="4434840" y="3897313"/>
            <a:ext cx="12414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Bombe</a:t>
            </a:r>
          </a:p>
        </p:txBody>
      </p:sp>
      <p:pic>
        <p:nvPicPr>
          <p:cNvPr id="19465" name="Picture 12" descr="NSA-Enigma-cover"/>
          <p:cNvPicPr>
            <a:picLocks noChangeAspect="1" noChangeArrowheads="1"/>
          </p:cNvPicPr>
          <p:nvPr/>
        </p:nvPicPr>
        <p:blipFill>
          <a:blip r:embed="rId3">
            <a:extLst>
              <a:ext uri="{28A0092B-C50C-407E-A947-70E740481C1C}">
                <a14:useLocalDpi xmlns:a14="http://schemas.microsoft.com/office/drawing/2010/main" val="0"/>
              </a:ext>
            </a:extLst>
          </a:blip>
          <a:srcRect l="8456" t="45152" r="11424" b="11617"/>
          <a:stretch>
            <a:fillRect/>
          </a:stretch>
        </p:blipFill>
        <p:spPr bwMode="auto">
          <a:xfrm>
            <a:off x="5638800" y="1143000"/>
            <a:ext cx="4073525" cy="338296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946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2716213" cy="338296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8800" y="4535488"/>
            <a:ext cx="4100513" cy="246062"/>
          </a:xfrm>
          <a:prstGeom prst="rect">
            <a:avLst/>
          </a:prstGeom>
          <a:noFill/>
        </p:spPr>
        <p:txBody>
          <a:bodyPr>
            <a:spAutoFit/>
          </a:bodyPr>
          <a:lstStyle/>
          <a:p>
            <a:pPr algn="ctr">
              <a:defRPr/>
            </a:pPr>
            <a:r>
              <a:rPr lang="en-US" sz="1000" dirty="0">
                <a:latin typeface="+mj-lt"/>
                <a:cs typeface="Arial" pitchFamily="34" charset="0"/>
              </a:rPr>
              <a:t>Photo credit: NCM, Ft. Meade, “Solving the Enigma”</a:t>
            </a:r>
          </a:p>
        </p:txBody>
      </p:sp>
      <p:sp>
        <p:nvSpPr>
          <p:cNvPr id="12" name="TextBox 11"/>
          <p:cNvSpPr txBox="1"/>
          <p:nvPr/>
        </p:nvSpPr>
        <p:spPr>
          <a:xfrm>
            <a:off x="381000" y="4535488"/>
            <a:ext cx="3490913" cy="246062"/>
          </a:xfrm>
          <a:prstGeom prst="rect">
            <a:avLst/>
          </a:prstGeom>
          <a:noFill/>
        </p:spPr>
        <p:txBody>
          <a:bodyPr>
            <a:spAutoFit/>
          </a:bodyPr>
          <a:lstStyle/>
          <a:p>
            <a:pPr>
              <a:defRPr/>
            </a:pPr>
            <a:r>
              <a:rPr lang="en-US" sz="1000" dirty="0">
                <a:latin typeface="+mn-lt"/>
                <a:cs typeface="Arial" pitchFamily="34" charset="0"/>
              </a:rPr>
              <a:t>Photo credit: </a:t>
            </a:r>
            <a:r>
              <a:rPr lang="en-US" sz="1000" dirty="0" err="1">
                <a:latin typeface="+mn-lt"/>
                <a:cs typeface="Arial" pitchFamily="34" charset="0"/>
              </a:rPr>
              <a:t>Godrey</a:t>
            </a:r>
            <a:r>
              <a:rPr lang="en-US" sz="1000" dirty="0">
                <a:latin typeface="+mn-lt"/>
                <a:cs typeface="Arial" pitchFamily="34" charset="0"/>
              </a:rPr>
              <a:t> Argent Studio, via The Royal Society</a:t>
            </a:r>
          </a:p>
        </p:txBody>
      </p:sp>
      <p:sp>
        <p:nvSpPr>
          <p:cNvPr id="14"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6"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3238" y="457200"/>
            <a:ext cx="9220200" cy="533400"/>
          </a:xfrm>
        </p:spPr>
        <p:txBody>
          <a:bodyPr/>
          <a:lstStyle/>
          <a:p>
            <a:pPr>
              <a:defRPr/>
            </a:pPr>
            <a:r>
              <a:rPr lang="en-US" dirty="0" smtClean="0"/>
              <a:t>Colossus computer</a:t>
            </a:r>
            <a:endParaRPr lang="en-US" dirty="0"/>
          </a:p>
        </p:txBody>
      </p:sp>
      <p:sp>
        <p:nvSpPr>
          <p:cNvPr id="1946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18358C1-2BB8-4972-B9DB-A23573729E6B}" type="slidenum">
              <a:rPr lang="en-US" altLang="en-US">
                <a:solidFill>
                  <a:srgbClr val="FFCC00"/>
                </a:solidFill>
                <a:latin typeface="Palatino Linotype" pitchFamily="18" charset="0"/>
              </a:rPr>
              <a:pPr eaLnBrk="1" hangingPunct="1"/>
              <a:t>16</a:t>
            </a:fld>
            <a:endParaRPr lang="en-US" altLang="en-US">
              <a:solidFill>
                <a:srgbClr val="FFCC00"/>
              </a:solidFill>
              <a:latin typeface="Palatino Linotype" pitchFamily="18" charset="0"/>
            </a:endParaRPr>
          </a:p>
        </p:txBody>
      </p:sp>
      <p:cxnSp>
        <p:nvCxnSpPr>
          <p:cNvPr id="19461"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533400" y="5334000"/>
            <a:ext cx="9296400" cy="1981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Colossus world’s first electronic, programmable, digital computer</a:t>
            </a:r>
          </a:p>
          <a:p>
            <a:pPr marL="228600" indent="-228600" eaLnBrk="1" hangingPunct="1">
              <a:lnSpc>
                <a:spcPct val="120000"/>
              </a:lnSpc>
              <a:spcBef>
                <a:spcPts val="800"/>
              </a:spcBef>
              <a:defRPr/>
            </a:pPr>
            <a:r>
              <a:rPr lang="en-US" altLang="en-US" kern="0" dirty="0">
                <a:effectLst/>
              </a:rPr>
              <a:t>Uses 2400 vacuum and </a:t>
            </a:r>
            <a:r>
              <a:rPr lang="en-US" altLang="en-US" kern="0" dirty="0" err="1">
                <a:effectLst/>
              </a:rPr>
              <a:t>thyratron</a:t>
            </a:r>
            <a:r>
              <a:rPr lang="en-US" altLang="en-US" kern="0" dirty="0">
                <a:effectLst/>
              </a:rPr>
              <a:t> tubes</a:t>
            </a:r>
          </a:p>
          <a:p>
            <a:pPr marL="228600" indent="-228600" eaLnBrk="1" hangingPunct="1">
              <a:lnSpc>
                <a:spcPct val="120000"/>
              </a:lnSpc>
              <a:spcBef>
                <a:spcPts val="800"/>
              </a:spcBef>
              <a:defRPr/>
            </a:pPr>
            <a:r>
              <a:rPr lang="en-US" altLang="en-US" kern="0" dirty="0" smtClean="0">
                <a:effectLst/>
              </a:rPr>
              <a:t>Colossus breaks Lorenz teletype cipher, not Enigma</a:t>
            </a:r>
          </a:p>
          <a:p>
            <a:pPr marL="228600" indent="-228600" eaLnBrk="1" hangingPunct="1">
              <a:lnSpc>
                <a:spcPct val="120000"/>
              </a:lnSpc>
              <a:spcBef>
                <a:spcPts val="800"/>
              </a:spcBef>
              <a:defRPr/>
            </a:pPr>
            <a:r>
              <a:rPr lang="en-US" altLang="en-US" kern="0" dirty="0" smtClean="0">
                <a:effectLst/>
              </a:rPr>
              <a:t>Lorenz cipher used for high level messages</a:t>
            </a:r>
          </a:p>
        </p:txBody>
      </p:sp>
      <p:sp>
        <p:nvSpPr>
          <p:cNvPr id="19463" name="Text Box 6"/>
          <p:cNvSpPr txBox="1">
            <a:spLocks noChangeArrowheads="1"/>
          </p:cNvSpPr>
          <p:nvPr/>
        </p:nvSpPr>
        <p:spPr bwMode="auto">
          <a:xfrm>
            <a:off x="6858000" y="1524000"/>
            <a:ext cx="2805113"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Lorenz SZ-42 cipher</a:t>
            </a:r>
            <a:endParaRPr lang="en-US" altLang="en-US" sz="1600" b="1" dirty="0">
              <a:solidFill>
                <a:srgbClr val="FFCC00"/>
              </a:solidFill>
              <a:latin typeface="Arial" charset="0"/>
            </a:endParaRPr>
          </a:p>
        </p:txBody>
      </p:sp>
      <p:sp>
        <p:nvSpPr>
          <p:cNvPr id="11" name="TextBox 10"/>
          <p:cNvSpPr txBox="1"/>
          <p:nvPr/>
        </p:nvSpPr>
        <p:spPr>
          <a:xfrm>
            <a:off x="6858000" y="4705290"/>
            <a:ext cx="2805114" cy="40011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a:t>
            </a:r>
          </a:p>
          <a:p>
            <a:pPr algn="ctr">
              <a:defRPr/>
            </a:pPr>
            <a:r>
              <a:rPr lang="en-US" sz="1000" dirty="0" smtClean="0">
                <a:latin typeface="+mj-lt"/>
                <a:cs typeface="Arial" pitchFamily="34" charset="0"/>
              </a:rPr>
              <a:t> device at NCM, </a:t>
            </a:r>
            <a:r>
              <a:rPr lang="en-US" sz="1000" dirty="0">
                <a:latin typeface="+mj-lt"/>
                <a:cs typeface="Arial" pitchFamily="34" charset="0"/>
              </a:rPr>
              <a:t>Ft. </a:t>
            </a:r>
            <a:r>
              <a:rPr lang="en-US" sz="1000" dirty="0" smtClean="0">
                <a:latin typeface="+mj-lt"/>
                <a:cs typeface="Arial" pitchFamily="34" charset="0"/>
              </a:rPr>
              <a:t>Meade, MD</a:t>
            </a:r>
            <a:endParaRPr lang="en-US" sz="1000" dirty="0">
              <a:latin typeface="+mj-lt"/>
              <a:cs typeface="Arial" pitchFamily="34" charset="0"/>
            </a:endParaRPr>
          </a:p>
        </p:txBody>
      </p:sp>
      <p:sp>
        <p:nvSpPr>
          <p:cNvPr id="12" name="TextBox 11"/>
          <p:cNvSpPr txBox="1"/>
          <p:nvPr/>
        </p:nvSpPr>
        <p:spPr>
          <a:xfrm>
            <a:off x="247816" y="4933890"/>
            <a:ext cx="5495812" cy="246062"/>
          </a:xfrm>
          <a:prstGeom prst="rect">
            <a:avLst/>
          </a:prstGeom>
          <a:noFill/>
        </p:spPr>
        <p:txBody>
          <a:bodyPr wrap="square">
            <a:spAutoFit/>
          </a:bodyPr>
          <a:lstStyle/>
          <a:p>
            <a:pPr algn="ctr">
              <a:defRPr/>
            </a:pPr>
            <a:r>
              <a:rPr lang="en-US" sz="1000" dirty="0">
                <a:latin typeface="+mn-lt"/>
                <a:cs typeface="Arial" pitchFamily="34" charset="0"/>
              </a:rPr>
              <a:t>Photo credit: </a:t>
            </a:r>
            <a:r>
              <a:rPr lang="en-US" sz="1000" dirty="0" smtClean="0">
                <a:latin typeface="+mn-lt"/>
                <a:cs typeface="Arial" pitchFamily="34" charset="0"/>
              </a:rPr>
              <a:t>UK National Archives</a:t>
            </a:r>
            <a:endParaRPr lang="en-US" sz="1000" dirty="0">
              <a:latin typeface="+mn-lt"/>
              <a:cs typeface="Arial" pitchFamily="34" charset="0"/>
            </a:endParaRPr>
          </a:p>
        </p:txBody>
      </p:sp>
      <p:pic>
        <p:nvPicPr>
          <p:cNvPr id="14" name="Picture 2" descr="https://cdn.britannica.com/15/25015-050-180E683B/computer-Colossus-Bletchley-Park-Buckinghamshire-England-Funding-19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 y="1276290"/>
            <a:ext cx="5469308" cy="3657600"/>
          </a:xfrm>
          <a:prstGeom prst="rect">
            <a:avLst/>
          </a:prstGeom>
          <a:noFill/>
          <a:ln w="12700">
            <a:solidFill>
              <a:srgbClr val="FFCC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856988"/>
            <a:ext cx="2805113" cy="2848302"/>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rot="900000">
            <a:off x="2606040" y="1893513"/>
            <a:ext cx="4572000" cy="4572000"/>
            <a:chOff x="2606040" y="1893513"/>
            <a:chExt cx="4572000" cy="4572000"/>
          </a:xfrm>
        </p:grpSpPr>
        <p:sp>
          <p:nvSpPr>
            <p:cNvPr id="3" name="Oval 2"/>
            <p:cNvSpPr/>
            <p:nvPr/>
          </p:nvSpPr>
          <p:spPr bwMode="auto">
            <a:xfrm>
              <a:off x="2697480" y="1984953"/>
              <a:ext cx="4389120" cy="4389120"/>
            </a:xfrm>
            <a:prstGeom prst="ellipse">
              <a:avLst/>
            </a:prstGeom>
            <a:solidFill>
              <a:schemeClr val="tx1">
                <a:lumMod val="95000"/>
                <a:alpha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600" b="1" i="0" u="none" strike="noStrike" cap="none" normalizeH="0" baseline="0" dirty="0" smtClean="0">
                <a:ln>
                  <a:noFill/>
                </a:ln>
                <a:solidFill>
                  <a:srgbClr val="FFC000"/>
                </a:solidFill>
                <a:effectLst/>
                <a:latin typeface="+mn-lt"/>
              </a:endParaRPr>
            </a:p>
          </p:txBody>
        </p:sp>
        <p:sp>
          <p:nvSpPr>
            <p:cNvPr id="4" name="TextBox 3"/>
            <p:cNvSpPr txBox="1"/>
            <p:nvPr/>
          </p:nvSpPr>
          <p:spPr>
            <a:xfrm rot="19800000">
              <a:off x="3046389" y="3044674"/>
              <a:ext cx="3890809" cy="2554545"/>
            </a:xfrm>
            <a:prstGeom prst="rect">
              <a:avLst/>
            </a:prstGeom>
            <a:noFill/>
            <a:ln>
              <a:noFill/>
            </a:ln>
          </p:spPr>
          <p:txBody>
            <a:bodyPr wrap="none" rtlCol="0">
              <a:spAutoFit/>
            </a:bodyPr>
            <a:lstStyle/>
            <a:p>
              <a:r>
                <a:rPr lang="en-US" sz="8000" b="1" dirty="0" smtClean="0">
                  <a:solidFill>
                    <a:srgbClr val="FFC000"/>
                  </a:solidFill>
                  <a:latin typeface="+mn-lt"/>
                </a:rPr>
                <a:t>Enigma</a:t>
              </a:r>
            </a:p>
            <a:p>
              <a:pPr algn="ctr"/>
              <a:r>
                <a:rPr lang="en-US" sz="8000" b="1" dirty="0" smtClean="0">
                  <a:solidFill>
                    <a:srgbClr val="FFC000"/>
                  </a:solidFill>
                  <a:latin typeface="+mn-lt"/>
                </a:rPr>
                <a:t>story</a:t>
              </a:r>
              <a:endParaRPr lang="en-US" sz="8000" b="1" dirty="0">
                <a:solidFill>
                  <a:srgbClr val="FFC000"/>
                </a:solidFill>
                <a:latin typeface="+mn-lt"/>
              </a:endParaRPr>
            </a:p>
          </p:txBody>
        </p:sp>
        <p:sp>
          <p:nvSpPr>
            <p:cNvPr id="2" name="&quot;No&quot; Symbol 1"/>
            <p:cNvSpPr>
              <a:spLocks noChangeAspect="1"/>
            </p:cNvSpPr>
            <p:nvPr/>
          </p:nvSpPr>
          <p:spPr bwMode="auto">
            <a:xfrm>
              <a:off x="2606040" y="1893513"/>
              <a:ext cx="4572000" cy="4572000"/>
            </a:xfrm>
            <a:prstGeom prst="noSmoking">
              <a:avLst>
                <a:gd name="adj" fmla="val 6819"/>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17"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8"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extLst>
      <p:ext uri="{BB962C8B-B14F-4D97-AF65-F5344CB8AC3E}">
        <p14:creationId xmlns:p14="http://schemas.microsoft.com/office/powerpoint/2010/main" val="21584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03238" y="457200"/>
            <a:ext cx="9220200" cy="533400"/>
          </a:xfrm>
        </p:spPr>
        <p:txBody>
          <a:bodyPr/>
          <a:lstStyle/>
          <a:p>
            <a:pPr>
              <a:defRPr/>
            </a:pPr>
            <a:r>
              <a:rPr lang="en-US" dirty="0" smtClean="0"/>
              <a:t>U-boat peril</a:t>
            </a:r>
            <a:endParaRPr lang="en-US" dirty="0"/>
          </a:p>
        </p:txBody>
      </p:sp>
      <p:sp>
        <p:nvSpPr>
          <p:cNvPr id="2048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56EC62A-14E7-4CA2-9484-AEA3973ED03B}" type="slidenum">
              <a:rPr lang="en-US" altLang="en-US">
                <a:solidFill>
                  <a:srgbClr val="FFCC00"/>
                </a:solidFill>
                <a:latin typeface="Palatino Linotype" pitchFamily="18" charset="0"/>
              </a:rPr>
              <a:pPr eaLnBrk="1" hangingPunct="1"/>
              <a:t>17</a:t>
            </a:fld>
            <a:endParaRPr lang="en-US" altLang="en-US">
              <a:solidFill>
                <a:srgbClr val="FFCC00"/>
              </a:solidFill>
              <a:latin typeface="Palatino Linotype" pitchFamily="18" charset="0"/>
            </a:endParaRPr>
          </a:p>
        </p:txBody>
      </p:sp>
      <p:cxnSp>
        <p:nvCxnSpPr>
          <p:cNvPr id="20485"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148263" y="3063907"/>
            <a:ext cx="4605337"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U-boat sinks an English freighter, from          a German book published during WWII </a:t>
            </a:r>
          </a:p>
        </p:txBody>
      </p:sp>
      <p:sp>
        <p:nvSpPr>
          <p:cNvPr id="20487" name="Rectangle 10"/>
          <p:cNvSpPr>
            <a:spLocks noChangeArrowheads="1"/>
          </p:cNvSpPr>
          <p:nvPr/>
        </p:nvSpPr>
        <p:spPr bwMode="auto">
          <a:xfrm>
            <a:off x="5318125" y="1295400"/>
            <a:ext cx="4267200" cy="1595438"/>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marL="174625" indent="-174625"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1200"/>
              </a:spcBef>
            </a:pPr>
            <a:r>
              <a:rPr lang="en-US" altLang="en-US" sz="2300" b="1" i="1" dirty="0">
                <a:solidFill>
                  <a:srgbClr val="FFCC00"/>
                </a:solidFill>
                <a:latin typeface="Garamond" pitchFamily="18" charset="0"/>
              </a:rPr>
              <a:t>“	The only thing that ever really  frightened me during the war was the U-boat peril.”</a:t>
            </a:r>
            <a:r>
              <a:rPr lang="en-US" altLang="en-US" sz="2300" b="1" dirty="0">
                <a:solidFill>
                  <a:srgbClr val="FFCC00"/>
                </a:solidFill>
                <a:latin typeface="Garamond" pitchFamily="18" charset="0"/>
              </a:rPr>
              <a:t> </a:t>
            </a:r>
          </a:p>
          <a:p>
            <a:pPr eaLnBrk="1" hangingPunct="1">
              <a:spcBef>
                <a:spcPts val="600"/>
              </a:spcBef>
              <a:spcAft>
                <a:spcPts val="600"/>
              </a:spcAft>
            </a:pPr>
            <a:r>
              <a:rPr lang="en-US" altLang="en-US" sz="2300" b="1" dirty="0">
                <a:solidFill>
                  <a:srgbClr val="FFCC00"/>
                </a:solidFill>
                <a:latin typeface="Garamond" pitchFamily="18" charset="0"/>
              </a:rPr>
              <a:t>		</a:t>
            </a:r>
            <a:r>
              <a:rPr lang="en-US" altLang="en-US" b="1" dirty="0">
                <a:solidFill>
                  <a:srgbClr val="FFCC00"/>
                </a:solidFill>
                <a:latin typeface="Arial" charset="0"/>
              </a:rPr>
              <a:t>- Winston Churchill     </a:t>
            </a:r>
          </a:p>
        </p:txBody>
      </p:sp>
      <p:sp>
        <p:nvSpPr>
          <p:cNvPr id="23" name="Rectangle 15"/>
          <p:cNvSpPr>
            <a:spLocks noChangeArrowheads="1"/>
          </p:cNvSpPr>
          <p:nvPr/>
        </p:nvSpPr>
        <p:spPr bwMode="auto">
          <a:xfrm>
            <a:off x="533400" y="1358900"/>
            <a:ext cx="4511675"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000"/>
              </a:buClr>
              <a:buFont typeface="Wingdings" panose="05000000000000000000" pitchFamily="2" charset="2"/>
              <a:buChar char="§"/>
              <a:defRPr/>
            </a:pPr>
            <a:r>
              <a:rPr lang="en-US" altLang="en-US" sz="2200" b="1" kern="0" dirty="0">
                <a:latin typeface="+mn-lt"/>
                <a:cs typeface="Arial" pitchFamily="34" charset="0"/>
              </a:rPr>
              <a:t>Before the US entered the war, U-boats sank 60 ships</a:t>
            </a:r>
            <a:r>
              <a:rPr lang="en-US" altLang="en-US" sz="1000" b="1" kern="0" dirty="0">
                <a:latin typeface="+mn-lt"/>
                <a:cs typeface="Arial" pitchFamily="34" charset="0"/>
              </a:rPr>
              <a:t> </a:t>
            </a:r>
            <a:r>
              <a:rPr lang="en-US" altLang="en-US" sz="2200" b="1" kern="0" dirty="0">
                <a:latin typeface="+mn-lt"/>
                <a:cs typeface="Arial" pitchFamily="34" charset="0"/>
              </a:rPr>
              <a:t>/</a:t>
            </a:r>
            <a:r>
              <a:rPr lang="en-US" altLang="en-US" sz="1000" b="1" kern="0" dirty="0">
                <a:latin typeface="+mn-lt"/>
                <a:cs typeface="Arial" pitchFamily="34" charset="0"/>
              </a:rPr>
              <a:t> </a:t>
            </a:r>
            <a:r>
              <a:rPr lang="en-US" altLang="en-US" sz="2200" b="1" kern="0" dirty="0">
                <a:latin typeface="+mn-lt"/>
                <a:cs typeface="Arial" pitchFamily="34" charset="0"/>
              </a:rPr>
              <a:t>month</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U-boats roamed freely, then formed “</a:t>
            </a:r>
            <a:r>
              <a:rPr lang="en-US" altLang="en-US" sz="2200" b="1" dirty="0" err="1">
                <a:latin typeface="+mj-lt"/>
                <a:cs typeface="Arial" pitchFamily="34" charset="0"/>
              </a:rPr>
              <a:t>wolfpacks</a:t>
            </a:r>
            <a:r>
              <a:rPr lang="en-US" altLang="en-US" sz="2200" b="1" dirty="0">
                <a:latin typeface="+mj-lt"/>
                <a:cs typeface="Arial" pitchFamily="34" charset="0"/>
              </a:rPr>
              <a:t>” to sink convoys efficiently </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Nazis expected a UK blockade to result in a quick surrender </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Naval Enigma was initially the same as the Army, but later a  4-rotor version was used with more rigorous procedures</a:t>
            </a:r>
            <a:endParaRPr lang="en-US" sz="2200" b="1" dirty="0">
              <a:latin typeface="+mj-lt"/>
              <a:cs typeface="+mn-cs"/>
            </a:endParaRPr>
          </a:p>
          <a:p>
            <a:pPr marL="228600" indent="-228600">
              <a:lnSpc>
                <a:spcPct val="120000"/>
              </a:lnSpc>
              <a:spcBef>
                <a:spcPts val="800"/>
              </a:spcBef>
              <a:buClr>
                <a:srgbClr val="FFCC00"/>
              </a:buClr>
              <a:buFont typeface="Wingdings" pitchFamily="2" charset="2"/>
              <a:buChar char="§"/>
              <a:defRPr/>
            </a:pPr>
            <a:r>
              <a:rPr lang="en-US" sz="2200" b="1" dirty="0">
                <a:latin typeface="+mn-lt"/>
                <a:cs typeface="+mn-cs"/>
              </a:rPr>
              <a:t>Naval Enigma messages were secure until May 1941</a:t>
            </a:r>
          </a:p>
        </p:txBody>
      </p:sp>
      <p:pic>
        <p:nvPicPr>
          <p:cNvPr id="204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636994"/>
            <a:ext cx="4605337" cy="3581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20102" y="7221379"/>
            <a:ext cx="4633498"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 </a:t>
            </a:r>
            <a:r>
              <a:rPr lang="en-US" sz="1000" dirty="0" smtClean="0">
                <a:cs typeface="Arial" pitchFamily="34" charset="0"/>
              </a:rPr>
              <a:t>Naval </a:t>
            </a:r>
            <a:r>
              <a:rPr lang="en-US" sz="1000" dirty="0">
                <a:cs typeface="Arial" pitchFamily="34" charset="0"/>
              </a:rPr>
              <a:t>History </a:t>
            </a:r>
            <a:r>
              <a:rPr lang="en-US" sz="1000" dirty="0" smtClean="0">
                <a:cs typeface="Arial" pitchFamily="34" charset="0"/>
              </a:rPr>
              <a:t>and Heritage </a:t>
            </a:r>
            <a:r>
              <a:rPr lang="en-US" sz="1000" dirty="0">
                <a:cs typeface="Arial" pitchFamily="34" charset="0"/>
              </a:rPr>
              <a:t>Command</a:t>
            </a:r>
            <a:endParaRPr lang="en-US" sz="1000" dirty="0">
              <a:latin typeface="+mj-lt"/>
              <a:cs typeface="Arial" pitchFamily="34" charset="0"/>
            </a:endParaRPr>
          </a:p>
        </p:txBody>
      </p:sp>
      <p:sp>
        <p:nvSpPr>
          <p:cNvPr id="13"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4"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304800" y="1295400"/>
            <a:ext cx="457200" cy="747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a:p>
        </p:txBody>
      </p:sp>
      <p:sp>
        <p:nvSpPr>
          <p:cNvPr id="164866" name="Rectangle 2"/>
          <p:cNvSpPr>
            <a:spLocks noGrp="1" noChangeArrowheads="1"/>
          </p:cNvSpPr>
          <p:nvPr>
            <p:ph type="title"/>
          </p:nvPr>
        </p:nvSpPr>
        <p:spPr>
          <a:xfrm>
            <a:off x="503238" y="457200"/>
            <a:ext cx="9220200" cy="533400"/>
          </a:xfrm>
        </p:spPr>
        <p:txBody>
          <a:bodyPr/>
          <a:lstStyle/>
          <a:p>
            <a:pPr>
              <a:defRPr/>
            </a:pPr>
            <a:r>
              <a:rPr lang="en-US" dirty="0" smtClean="0"/>
              <a:t>Capture of U-110</a:t>
            </a:r>
            <a:endParaRPr lang="en-US" dirty="0"/>
          </a:p>
        </p:txBody>
      </p:sp>
      <p:sp>
        <p:nvSpPr>
          <p:cNvPr id="2150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31378B0-55C0-48BA-8539-BB895B1D7CCD}" type="slidenum">
              <a:rPr lang="en-US" altLang="en-US">
                <a:solidFill>
                  <a:srgbClr val="FFCC00"/>
                </a:solidFill>
                <a:latin typeface="Palatino Linotype" pitchFamily="18" charset="0"/>
              </a:rPr>
              <a:pPr eaLnBrk="1" hangingPunct="1"/>
              <a:t>18</a:t>
            </a:fld>
            <a:endParaRPr lang="en-US" altLang="en-US">
              <a:solidFill>
                <a:srgbClr val="FFCC00"/>
              </a:solidFill>
              <a:latin typeface="Palatino Linotype" pitchFamily="18" charset="0"/>
            </a:endParaRPr>
          </a:p>
        </p:txBody>
      </p:sp>
      <p:sp>
        <p:nvSpPr>
          <p:cNvPr id="21510" name="Text Box 4"/>
          <p:cNvSpPr txBox="1">
            <a:spLocks noChangeArrowheads="1"/>
          </p:cNvSpPr>
          <p:nvPr/>
        </p:nvSpPr>
        <p:spPr bwMode="auto">
          <a:xfrm>
            <a:off x="247650" y="5021263"/>
            <a:ext cx="57054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err="1">
                <a:solidFill>
                  <a:srgbClr val="FFCC00"/>
                </a:solidFill>
                <a:latin typeface="Arial" charset="0"/>
              </a:rPr>
              <a:t>Balme</a:t>
            </a:r>
            <a:r>
              <a:rPr lang="en-US" altLang="en-US" sz="1600" b="1" dirty="0">
                <a:solidFill>
                  <a:srgbClr val="FFCC00"/>
                </a:solidFill>
                <a:latin typeface="Arial" charset="0"/>
              </a:rPr>
              <a:t> leads boarding party to captured U-110</a:t>
            </a:r>
          </a:p>
        </p:txBody>
      </p:sp>
      <p:sp>
        <p:nvSpPr>
          <p:cNvPr id="164869" name="Rectangle 5"/>
          <p:cNvSpPr>
            <a:spLocks noChangeArrowheads="1"/>
          </p:cNvSpPr>
          <p:nvPr/>
        </p:nvSpPr>
        <p:spPr bwMode="auto">
          <a:xfrm>
            <a:off x="2590800" y="990600"/>
            <a:ext cx="5181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First code books captured from a U-boat was </a:t>
            </a:r>
            <a:r>
              <a:rPr lang="en-US" sz="2200" b="1" dirty="0" smtClean="0">
                <a:latin typeface="+mn-lt"/>
                <a:cs typeface="+mn-cs"/>
              </a:rPr>
              <a:t>on May 9, </a:t>
            </a:r>
            <a:r>
              <a:rPr lang="en-US" sz="2200" b="1" dirty="0">
                <a:latin typeface="+mn-lt"/>
                <a:cs typeface="+mn-cs"/>
              </a:rPr>
              <a:t>1941</a:t>
            </a:r>
          </a:p>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Captain died trying to scuttle </a:t>
            </a:r>
            <a:r>
              <a:rPr lang="en-US" sz="2200" b="1" dirty="0" smtClean="0">
                <a:latin typeface="+mn-lt"/>
                <a:cs typeface="+mn-cs"/>
              </a:rPr>
              <a:t>U-110</a:t>
            </a:r>
          </a:p>
          <a:p>
            <a:pPr marL="228600" indent="-228600">
              <a:lnSpc>
                <a:spcPct val="120000"/>
              </a:lnSpc>
              <a:spcBef>
                <a:spcPts val="700"/>
              </a:spcBef>
              <a:buClr>
                <a:srgbClr val="FFCC00"/>
              </a:buClr>
              <a:buFont typeface="Wingdings" pitchFamily="2" charset="2"/>
              <a:buChar char="§"/>
              <a:defRPr/>
            </a:pPr>
            <a:r>
              <a:rPr lang="en-US" sz="2200" b="1" dirty="0" smtClean="0">
                <a:latin typeface="+mn-lt"/>
                <a:cs typeface="+mn-cs"/>
              </a:rPr>
              <a:t>Germans </a:t>
            </a:r>
            <a:r>
              <a:rPr lang="en-US" sz="2200" b="1" dirty="0">
                <a:latin typeface="+mn-lt"/>
                <a:cs typeface="+mn-cs"/>
              </a:rPr>
              <a:t>didn’t know 3 months of codes were stolen</a:t>
            </a:r>
            <a:r>
              <a:rPr lang="en-US" sz="2200" b="1" dirty="0">
                <a:latin typeface="+mn-lt"/>
                <a:cs typeface="Arial" pitchFamily="34" charset="0"/>
              </a:rPr>
              <a:t>, by Lt. </a:t>
            </a:r>
            <a:r>
              <a:rPr lang="en-US" sz="2200" b="1" dirty="0" err="1" smtClean="0">
                <a:latin typeface="+mn-lt"/>
                <a:cs typeface="Arial" pitchFamily="34" charset="0"/>
              </a:rPr>
              <a:t>Balme</a:t>
            </a:r>
            <a:endParaRPr lang="en-US" sz="2200" b="1" dirty="0" smtClean="0">
              <a:latin typeface="+mn-lt"/>
              <a:cs typeface="Arial" pitchFamily="34" charset="0"/>
            </a:endParaRPr>
          </a:p>
          <a:p>
            <a:pPr marL="228600" indent="-228600">
              <a:lnSpc>
                <a:spcPct val="120000"/>
              </a:lnSpc>
              <a:spcBef>
                <a:spcPts val="700"/>
              </a:spcBef>
              <a:buClr>
                <a:srgbClr val="FFCC00"/>
              </a:buClr>
              <a:buFont typeface="Wingdings" pitchFamily="2" charset="2"/>
              <a:buChar char="§"/>
              <a:defRPr/>
            </a:pPr>
            <a:r>
              <a:rPr lang="en-US" sz="2200" b="1" dirty="0" smtClean="0">
                <a:latin typeface="+mn-lt"/>
                <a:cs typeface="Arial" pitchFamily="34" charset="0"/>
              </a:rPr>
              <a:t>5 ships, from 1 Enigma message, were sunk on June 3 &amp; 4, 1941</a:t>
            </a:r>
            <a:endParaRPr lang="en-US" sz="2200" b="1" dirty="0">
              <a:latin typeface="+mn-lt"/>
              <a:cs typeface="+mn-cs"/>
            </a:endParaRPr>
          </a:p>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U-110 capture was the turning </a:t>
            </a:r>
            <a:r>
              <a:rPr lang="en-US" sz="2200" b="1" dirty="0" smtClean="0">
                <a:latin typeface="+mn-lt"/>
                <a:cs typeface="+mn-cs"/>
              </a:rPr>
              <a:t> point </a:t>
            </a:r>
            <a:r>
              <a:rPr lang="en-US" sz="2200" b="1" dirty="0">
                <a:latin typeface="+mn-lt"/>
                <a:cs typeface="+mn-cs"/>
              </a:rPr>
              <a:t>in the Battle of the Atlantic</a:t>
            </a:r>
          </a:p>
        </p:txBody>
      </p:sp>
      <p:sp>
        <p:nvSpPr>
          <p:cNvPr id="21512" name="Text Box 7"/>
          <p:cNvSpPr txBox="1">
            <a:spLocks noChangeArrowheads="1"/>
          </p:cNvSpPr>
          <p:nvPr/>
        </p:nvSpPr>
        <p:spPr bwMode="auto">
          <a:xfrm>
            <a:off x="7690104" y="1078992"/>
            <a:ext cx="21653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Lt. David </a:t>
            </a:r>
            <a:r>
              <a:rPr lang="en-US" altLang="en-US" sz="1600" b="1" dirty="0" err="1">
                <a:solidFill>
                  <a:srgbClr val="FFCC00"/>
                </a:solidFill>
                <a:latin typeface="Arial" charset="0"/>
              </a:rPr>
              <a:t>Balme</a:t>
            </a:r>
            <a:r>
              <a:rPr lang="en-US" altLang="en-US" sz="1600" b="1" dirty="0">
                <a:solidFill>
                  <a:srgbClr val="FFCC00"/>
                </a:solidFill>
                <a:latin typeface="Arial" charset="0"/>
              </a:rPr>
              <a:t> on deck of HMS Bulldog</a:t>
            </a:r>
          </a:p>
        </p:txBody>
      </p:sp>
      <p:sp>
        <p:nvSpPr>
          <p:cNvPr id="21514" name="Text Box 14"/>
          <p:cNvSpPr txBox="1">
            <a:spLocks noChangeArrowheads="1"/>
          </p:cNvSpPr>
          <p:nvPr/>
        </p:nvSpPr>
        <p:spPr bwMode="auto">
          <a:xfrm>
            <a:off x="256033" y="1078992"/>
            <a:ext cx="225856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U-110 </a:t>
            </a:r>
            <a:r>
              <a:rPr lang="en-US" altLang="en-US" sz="1600" b="1" dirty="0" smtClean="0">
                <a:solidFill>
                  <a:srgbClr val="FFCC00"/>
                </a:solidFill>
                <a:latin typeface="Arial" charset="0"/>
              </a:rPr>
              <a:t>Captain        Fritz-Julius </a:t>
            </a:r>
            <a:r>
              <a:rPr lang="en-US" altLang="en-US" sz="1600" b="1" dirty="0" err="1">
                <a:solidFill>
                  <a:srgbClr val="FFCC00"/>
                </a:solidFill>
                <a:latin typeface="Arial" charset="0"/>
              </a:rPr>
              <a:t>Lemp</a:t>
            </a:r>
            <a:r>
              <a:rPr lang="en-US" altLang="en-US" sz="1600" b="1" dirty="0">
                <a:solidFill>
                  <a:srgbClr val="FFCC00"/>
                </a:solidFill>
                <a:latin typeface="Arial" charset="0"/>
              </a:rPr>
              <a:t> </a:t>
            </a:r>
          </a:p>
        </p:txBody>
      </p:sp>
      <p:sp>
        <p:nvSpPr>
          <p:cNvPr id="21515" name="Rectangle 15"/>
          <p:cNvSpPr>
            <a:spLocks noChangeArrowheads="1"/>
          </p:cNvSpPr>
          <p:nvPr/>
        </p:nvSpPr>
        <p:spPr bwMode="auto">
          <a:xfrm>
            <a:off x="6043613" y="5021263"/>
            <a:ext cx="37338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UK sailors on deck of U-110</a:t>
            </a:r>
          </a:p>
        </p:txBody>
      </p:sp>
      <p:sp>
        <p:nvSpPr>
          <p:cNvPr id="22" name="TextBox 21"/>
          <p:cNvSpPr txBox="1"/>
          <p:nvPr/>
        </p:nvSpPr>
        <p:spPr>
          <a:xfrm>
            <a:off x="284163" y="7297738"/>
            <a:ext cx="5646737"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a:cs typeface="Arial" pitchFamily="34" charset="0"/>
              </a:rPr>
              <a:t>uboatarchive.net</a:t>
            </a:r>
            <a:endParaRPr lang="en-US" sz="1000" dirty="0">
              <a:latin typeface="+mj-lt"/>
              <a:cs typeface="Arial" pitchFamily="34" charset="0"/>
            </a:endParaRPr>
          </a:p>
        </p:txBody>
      </p:sp>
      <p:pic>
        <p:nvPicPr>
          <p:cNvPr id="21518" name="Picture 2"/>
          <p:cNvPicPr>
            <a:picLocks noChangeAspect="1"/>
          </p:cNvPicPr>
          <p:nvPr/>
        </p:nvPicPr>
        <p:blipFill>
          <a:blip r:embed="rId3">
            <a:extLst>
              <a:ext uri="{28A0092B-C50C-407E-A947-70E740481C1C}">
                <a14:useLocalDpi xmlns:a14="http://schemas.microsoft.com/office/drawing/2010/main" val="0"/>
              </a:ext>
            </a:extLst>
          </a:blip>
          <a:srcRect t="11980"/>
          <a:stretch>
            <a:fillRect/>
          </a:stretch>
        </p:blipFill>
        <p:spPr bwMode="auto">
          <a:xfrm>
            <a:off x="284163" y="5346700"/>
            <a:ext cx="5657850" cy="196691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6034" y="4783138"/>
            <a:ext cx="2258566" cy="246221"/>
          </a:xfrm>
          <a:prstGeom prst="rect">
            <a:avLst/>
          </a:prstGeom>
          <a:noFill/>
        </p:spPr>
        <p:txBody>
          <a:bodyPr wrap="square">
            <a:spAutoFit/>
          </a:bodyPr>
          <a:lstStyle/>
          <a:p>
            <a:pPr algn="ctr">
              <a:defRPr/>
            </a:pPr>
            <a:r>
              <a:rPr lang="en-US" sz="1000" dirty="0" smtClean="0"/>
              <a:t>Photo credit: reibert.info</a:t>
            </a:r>
            <a:endParaRPr lang="en-US" sz="1000" dirty="0">
              <a:latin typeface="+mj-lt"/>
              <a:cs typeface="Arial" pitchFamily="34" charset="0"/>
            </a:endParaRPr>
          </a:p>
        </p:txBody>
      </p:sp>
      <p:sp>
        <p:nvSpPr>
          <p:cNvPr id="24" name="TextBox 23"/>
          <p:cNvSpPr txBox="1"/>
          <p:nvPr/>
        </p:nvSpPr>
        <p:spPr>
          <a:xfrm>
            <a:off x="7796212" y="4783138"/>
            <a:ext cx="1957388" cy="246062"/>
          </a:xfrm>
          <a:prstGeom prst="rect">
            <a:avLst/>
          </a:prstGeom>
          <a:noFill/>
        </p:spPr>
        <p:txBody>
          <a:bodyPr>
            <a:spAutoFit/>
          </a:bodyPr>
          <a:lstStyle/>
          <a:p>
            <a:pPr algn="ctr">
              <a:defRPr/>
            </a:pPr>
            <a:r>
              <a:rPr lang="en-US" sz="1000" dirty="0">
                <a:latin typeface="+mj-lt"/>
                <a:cs typeface="Arial" pitchFamily="34" charset="0"/>
              </a:rPr>
              <a:t>Photo credit: forces.net</a:t>
            </a:r>
          </a:p>
        </p:txBody>
      </p:sp>
      <p:pic>
        <p:nvPicPr>
          <p:cNvPr id="21521" name="Picture 2" descr="First Man To Ever Storm Nazi U-Boat And Capture Enigma Machine Dies "/>
          <p:cNvPicPr>
            <a:picLocks noChangeAspect="1" noChangeArrowheads="1"/>
          </p:cNvPicPr>
          <p:nvPr/>
        </p:nvPicPr>
        <p:blipFill>
          <a:blip r:embed="rId4" cstate="print">
            <a:extLst>
              <a:ext uri="{28A0092B-C50C-407E-A947-70E740481C1C}">
                <a14:useLocalDpi xmlns:a14="http://schemas.microsoft.com/office/drawing/2010/main" val="0"/>
              </a:ext>
            </a:extLst>
          </a:blip>
          <a:srcRect t="13342" r="29807"/>
          <a:stretch>
            <a:fillRect/>
          </a:stretch>
        </p:blipFill>
        <p:spPr bwMode="auto">
          <a:xfrm>
            <a:off x="7794625" y="1600200"/>
            <a:ext cx="1958975" cy="32004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152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5346700"/>
            <a:ext cx="3670300" cy="196691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080125" y="7297738"/>
            <a:ext cx="3705225"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a:cs typeface="Arial" pitchFamily="34" charset="0"/>
              </a:rPr>
              <a:t>uboatarchive.net</a:t>
            </a:r>
            <a:endParaRPr lang="en-US" sz="1000" dirty="0">
              <a:latin typeface="+mj-lt"/>
              <a:cs typeface="Arial" pitchFamily="34" charset="0"/>
            </a:endParaRPr>
          </a:p>
        </p:txBody>
      </p:sp>
      <p:pic>
        <p:nvPicPr>
          <p:cNvPr id="21529" name="Picture 25" descr="Fritz-Julius Le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717" y="1600200"/>
            <a:ext cx="2265883" cy="3200400"/>
          </a:xfrm>
          <a:prstGeom prst="rect">
            <a:avLst/>
          </a:prstGeom>
          <a:noFill/>
          <a:ln w="12700">
            <a:solidFill>
              <a:srgbClr val="FFCC00"/>
            </a:solidFill>
          </a:ln>
          <a:extLst>
            <a:ext uri="{909E8E84-426E-40DD-AFC4-6F175D3DCCD1}">
              <a14:hiddenFill xmlns:a14="http://schemas.microsoft.com/office/drawing/2010/main">
                <a:solidFill>
                  <a:srgbClr val="FFFFFF"/>
                </a:solidFill>
              </a14:hiddenFill>
            </a:ext>
          </a:extLst>
        </p:spPr>
      </p:pic>
      <p:sp>
        <p:nvSpPr>
          <p:cNvPr id="21"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7"/>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30"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5890" name="Rectangle 2"/>
          <p:cNvSpPr>
            <a:spLocks noGrp="1" noChangeArrowheads="1"/>
          </p:cNvSpPr>
          <p:nvPr>
            <p:ph type="title"/>
          </p:nvPr>
        </p:nvSpPr>
        <p:spPr>
          <a:xfrm>
            <a:off x="503238" y="457200"/>
            <a:ext cx="9220200" cy="533400"/>
          </a:xfrm>
        </p:spPr>
        <p:txBody>
          <a:bodyPr/>
          <a:lstStyle/>
          <a:p>
            <a:pPr>
              <a:defRPr/>
            </a:pPr>
            <a:r>
              <a:rPr lang="en-US" dirty="0" smtClean="0"/>
              <a:t>Battle of the Atlantic</a:t>
            </a:r>
            <a:endParaRPr lang="en-US" dirty="0"/>
          </a:p>
        </p:txBody>
      </p:sp>
      <p:sp>
        <p:nvSpPr>
          <p:cNvPr id="22533"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0477DE-9AD2-4C6F-B87C-F5CBBA1EFCD1}" type="slidenum">
              <a:rPr lang="en-US" altLang="en-US">
                <a:solidFill>
                  <a:srgbClr val="FFCC00"/>
                </a:solidFill>
                <a:latin typeface="Palatino Linotype" pitchFamily="18" charset="0"/>
              </a:rPr>
              <a:pPr eaLnBrk="1" hangingPunct="1"/>
              <a:t>19</a:t>
            </a:fld>
            <a:endParaRPr lang="en-US" altLang="en-US">
              <a:solidFill>
                <a:srgbClr val="FFCC00"/>
              </a:solidFill>
              <a:latin typeface="Palatino Linotype" pitchFamily="18" charset="0"/>
            </a:endParaRPr>
          </a:p>
        </p:txBody>
      </p:sp>
      <p:sp>
        <p:nvSpPr>
          <p:cNvPr id="12" name="Rectangle 9"/>
          <p:cNvSpPr>
            <a:spLocks noChangeArrowheads="1"/>
          </p:cNvSpPr>
          <p:nvPr/>
        </p:nvSpPr>
        <p:spPr bwMode="auto">
          <a:xfrm>
            <a:off x="536575" y="1352550"/>
            <a:ext cx="41529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C00"/>
              </a:buClr>
              <a:buFont typeface="Wingdings" pitchFamily="2" charset="2"/>
              <a:buChar char="§"/>
              <a:defRPr/>
            </a:pPr>
            <a:r>
              <a:rPr lang="en-US" sz="2200" b="1" dirty="0">
                <a:latin typeface="+mn-lt"/>
                <a:cs typeface="+mn-cs"/>
              </a:rPr>
              <a:t>After breaking Naval Enigma, the British continuously re-routed convoys to avoid U-boats</a:t>
            </a:r>
          </a:p>
          <a:p>
            <a:pPr marL="228600" indent="-228600">
              <a:lnSpc>
                <a:spcPct val="120000"/>
              </a:lnSpc>
              <a:spcBef>
                <a:spcPts val="800"/>
              </a:spcBef>
              <a:buClr>
                <a:srgbClr val="FFCC00"/>
              </a:buClr>
              <a:buFont typeface="Wingdings" pitchFamily="2" charset="2"/>
              <a:buChar char="§"/>
              <a:defRPr/>
            </a:pPr>
            <a:r>
              <a:rPr lang="en-US" altLang="en-US" sz="2200" b="1" dirty="0">
                <a:latin typeface="+mj-lt"/>
              </a:rPr>
              <a:t>Unarmed weather trawlers carried Enigma, a recurring </a:t>
            </a:r>
            <a:r>
              <a:rPr lang="en-US" altLang="en-US" sz="2200" b="1" dirty="0">
                <a:latin typeface="+mn-lt"/>
              </a:rPr>
              <a:t>target for more code books</a:t>
            </a:r>
          </a:p>
          <a:p>
            <a:pPr marL="228600"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British targeted supply ships and mother U-boats</a:t>
            </a:r>
            <a:endParaRPr lang="en-US" altLang="en-US" sz="2200" b="1" dirty="0">
              <a:latin typeface="+mn-lt"/>
            </a:endParaRPr>
          </a:p>
          <a:p>
            <a:pPr marL="228600" indent="-228600">
              <a:lnSpc>
                <a:spcPct val="120000"/>
              </a:lnSpc>
              <a:spcBef>
                <a:spcPts val="800"/>
              </a:spcBef>
              <a:buClr>
                <a:srgbClr val="FFCC00"/>
              </a:buClr>
              <a:buFont typeface="Wingdings" pitchFamily="2" charset="2"/>
              <a:buChar char="§"/>
              <a:defRPr/>
            </a:pPr>
            <a:r>
              <a:rPr lang="en-US" altLang="en-US" sz="2200" b="1" dirty="0">
                <a:latin typeface="+mj-lt"/>
              </a:rPr>
              <a:t>E</a:t>
            </a:r>
            <a:r>
              <a:rPr lang="en-US" altLang="en-US" sz="2200" b="1" dirty="0">
                <a:latin typeface="+mj-lt"/>
                <a:cs typeface="Arial" pitchFamily="34" charset="0"/>
              </a:rPr>
              <a:t>arly U-boat success turned to failure, 725 of</a:t>
            </a:r>
            <a:endParaRPr lang="en-US" altLang="en-US" sz="2200" b="1" dirty="0">
              <a:latin typeface="+mj-lt"/>
            </a:endParaRPr>
          </a:p>
        </p:txBody>
      </p:sp>
      <p:sp>
        <p:nvSpPr>
          <p:cNvPr id="22535" name="Rectangle 10"/>
          <p:cNvSpPr>
            <a:spLocks noChangeArrowheads="1"/>
          </p:cNvSpPr>
          <p:nvPr/>
        </p:nvSpPr>
        <p:spPr bwMode="auto">
          <a:xfrm>
            <a:off x="4689475" y="1357313"/>
            <a:ext cx="50307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bombing of U-117 – Aug. 1943</a:t>
            </a:r>
          </a:p>
        </p:txBody>
      </p:sp>
      <p:sp>
        <p:nvSpPr>
          <p:cNvPr id="16" name="Rectangle 3"/>
          <p:cNvSpPr txBox="1">
            <a:spLocks noChangeArrowheads="1"/>
          </p:cNvSpPr>
          <p:nvPr/>
        </p:nvSpPr>
        <p:spPr>
          <a:xfrm>
            <a:off x="536575" y="6103938"/>
            <a:ext cx="9445625" cy="1439862"/>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0" eaLnBrk="1" hangingPunct="1">
              <a:lnSpc>
                <a:spcPct val="120000"/>
              </a:lnSpc>
              <a:spcBef>
                <a:spcPts val="800"/>
              </a:spcBef>
              <a:buFont typeface="Wingdings" pitchFamily="2" charset="2"/>
              <a:buNone/>
              <a:defRPr/>
            </a:pPr>
            <a:r>
              <a:rPr lang="en-US" altLang="en-US" kern="0" dirty="0" smtClean="0">
                <a:effectLst/>
                <a:latin typeface="+mj-lt"/>
              </a:rPr>
              <a:t>1155 U-boats and 82% of 35,000 sailors never returned from sea</a:t>
            </a:r>
          </a:p>
          <a:p>
            <a:pPr marL="228600" indent="-228600" eaLnBrk="1" hangingPunct="1">
              <a:lnSpc>
                <a:spcPct val="120000"/>
              </a:lnSpc>
              <a:spcBef>
                <a:spcPts val="800"/>
              </a:spcBef>
              <a:defRPr/>
            </a:pPr>
            <a:r>
              <a:rPr lang="en-US" altLang="en-US" kern="0" dirty="0" smtClean="0">
                <a:effectLst/>
                <a:latin typeface="+mj-lt"/>
              </a:rPr>
              <a:t>Some estimate breaking the Enigma shortened WW2 by 2 years</a:t>
            </a:r>
          </a:p>
        </p:txBody>
      </p:sp>
      <p:sp>
        <p:nvSpPr>
          <p:cNvPr id="10" name="TextBox 9"/>
          <p:cNvSpPr txBox="1"/>
          <p:nvPr/>
        </p:nvSpPr>
        <p:spPr>
          <a:xfrm>
            <a:off x="4681538" y="5773738"/>
            <a:ext cx="5072062" cy="246062"/>
          </a:xfrm>
          <a:prstGeom prst="rect">
            <a:avLst/>
          </a:prstGeom>
          <a:noFill/>
        </p:spPr>
        <p:txBody>
          <a:bodyPr>
            <a:spAutoFit/>
          </a:bodyPr>
          <a:lstStyle/>
          <a:p>
            <a:pPr algn="ctr">
              <a:defRPr/>
            </a:pPr>
            <a:r>
              <a:rPr lang="en-US" sz="1000" dirty="0">
                <a:latin typeface="+mj-lt"/>
                <a:cs typeface="Arial" pitchFamily="34" charset="0"/>
              </a:rPr>
              <a:t>Photo credit: US National Archives</a:t>
            </a:r>
          </a:p>
        </p:txBody>
      </p:sp>
      <p:pic>
        <p:nvPicPr>
          <p:cNvPr id="22538" name="Picture 2" descr="U-117 (German Submarine, type XB)"/>
          <p:cNvPicPr>
            <a:picLocks noChangeAspect="1" noChangeArrowheads="1"/>
          </p:cNvPicPr>
          <p:nvPr/>
        </p:nvPicPr>
        <p:blipFill>
          <a:blip r:embed="rId2">
            <a:extLst>
              <a:ext uri="{28A0092B-C50C-407E-A947-70E740481C1C}">
                <a14:useLocalDpi xmlns:a14="http://schemas.microsoft.com/office/drawing/2010/main" val="0"/>
              </a:ext>
            </a:extLst>
          </a:blip>
          <a:srcRect l="2142" t="8836" r="12383" b="6400"/>
          <a:stretch>
            <a:fillRect/>
          </a:stretch>
        </p:blipFill>
        <p:spPr bwMode="auto">
          <a:xfrm>
            <a:off x="4716463" y="1711325"/>
            <a:ext cx="5003800" cy="405923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WW1 - first time radio was used in war</a:t>
            </a:r>
            <a:endParaRPr lang="en-US" dirty="0"/>
          </a:p>
        </p:txBody>
      </p:sp>
      <p:sp>
        <p:nvSpPr>
          <p:cNvPr id="717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717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45B388-5BFD-4C40-AA39-A1ADDFCCEDB5}" type="slidenum">
              <a:rPr lang="en-US" altLang="en-US">
                <a:solidFill>
                  <a:srgbClr val="FFCC00"/>
                </a:solidFill>
                <a:latin typeface="Palatino Linotype" pitchFamily="18" charset="0"/>
              </a:rPr>
              <a:pPr eaLnBrk="1" hangingPunct="1"/>
              <a:t>2</a:t>
            </a:fld>
            <a:endParaRPr lang="en-US" altLang="en-US" dirty="0">
              <a:solidFill>
                <a:srgbClr val="FFCC00"/>
              </a:solidFill>
              <a:latin typeface="Palatino Linotype"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4" name="Rectangle 6"/>
          <p:cNvSpPr>
            <a:spLocks noChangeArrowheads="1"/>
          </p:cNvSpPr>
          <p:nvPr/>
        </p:nvSpPr>
        <p:spPr bwMode="auto">
          <a:xfrm>
            <a:off x="5715000" y="4267200"/>
            <a:ext cx="1908175"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Army Vigenère </a:t>
            </a:r>
            <a:r>
              <a:rPr lang="en-US" altLang="en-US" sz="1600" b="1" dirty="0" smtClean="0">
                <a:solidFill>
                  <a:srgbClr val="FFCC00"/>
                </a:solidFill>
                <a:latin typeface="Arial" charset="0"/>
              </a:rPr>
              <a:t>Disk</a:t>
            </a:r>
            <a:endParaRPr lang="en-US" altLang="en-US" sz="1600" b="1" dirty="0">
              <a:solidFill>
                <a:srgbClr val="FFCC00"/>
              </a:solidFill>
              <a:latin typeface="Arial" charset="0"/>
            </a:endParaRPr>
          </a:p>
          <a:p>
            <a:pPr algn="r" eaLnBrk="1" hangingPunct="1"/>
            <a:r>
              <a:rPr lang="en-US" altLang="en-US" sz="1600" b="1" dirty="0">
                <a:solidFill>
                  <a:srgbClr val="FFCC00"/>
                </a:solidFill>
                <a:latin typeface="Arial" charset="0"/>
              </a:rPr>
              <a:t>1912</a:t>
            </a:r>
          </a:p>
        </p:txBody>
      </p:sp>
      <p:sp>
        <p:nvSpPr>
          <p:cNvPr id="7175" name="Rectangle 6"/>
          <p:cNvSpPr>
            <a:spLocks noChangeArrowheads="1"/>
          </p:cNvSpPr>
          <p:nvPr/>
        </p:nvSpPr>
        <p:spPr bwMode="auto">
          <a:xfrm>
            <a:off x="6272213" y="1215871"/>
            <a:ext cx="1350962"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Army </a:t>
            </a:r>
            <a:endParaRPr lang="en-US" altLang="en-US" sz="1600" b="1" dirty="0" smtClean="0">
              <a:solidFill>
                <a:srgbClr val="FFCC00"/>
              </a:solidFill>
              <a:latin typeface="Arial" charset="0"/>
            </a:endParaRPr>
          </a:p>
          <a:p>
            <a:pPr algn="r" eaLnBrk="1" hangingPunct="1"/>
            <a:r>
              <a:rPr lang="en-US" altLang="en-US" sz="1600" b="1" dirty="0" smtClean="0">
                <a:solidFill>
                  <a:srgbClr val="FFCC00"/>
                </a:solidFill>
                <a:latin typeface="Arial" charset="0"/>
              </a:rPr>
              <a:t>Code </a:t>
            </a:r>
            <a:r>
              <a:rPr lang="en-US" altLang="en-US" sz="1600" b="1" dirty="0">
                <a:solidFill>
                  <a:srgbClr val="FFCC00"/>
                </a:solidFill>
                <a:latin typeface="Arial" charset="0"/>
              </a:rPr>
              <a:t>Book</a:t>
            </a:r>
          </a:p>
          <a:p>
            <a:pPr algn="r" eaLnBrk="1" hangingPunct="1"/>
            <a:r>
              <a:rPr lang="en-US" altLang="en-US" sz="1600" b="1" dirty="0">
                <a:solidFill>
                  <a:srgbClr val="FFCC00"/>
                </a:solidFill>
                <a:latin typeface="Arial" charset="0"/>
              </a:rPr>
              <a:t>1918</a:t>
            </a:r>
          </a:p>
        </p:txBody>
      </p:sp>
      <p:sp>
        <p:nvSpPr>
          <p:cNvPr id="21" name="Rectangle 7"/>
          <p:cNvSpPr>
            <a:spLocks noChangeArrowheads="1"/>
          </p:cNvSpPr>
          <p:nvPr/>
        </p:nvSpPr>
        <p:spPr bwMode="auto">
          <a:xfrm>
            <a:off x="304800" y="5212080"/>
            <a:ext cx="7315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56445"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Radio radically transformed battlefield strategy,  but </a:t>
            </a:r>
            <a:r>
              <a:rPr lang="en-US" sz="2200" b="1" dirty="0" smtClean="0">
                <a:latin typeface="+mn-lt"/>
                <a:cs typeface="Arial" pitchFamily="34" charset="0"/>
              </a:rPr>
              <a:t>the enemy can now intercept all messages</a:t>
            </a:r>
          </a:p>
          <a:p>
            <a:pPr marL="256445" indent="-228600">
              <a:lnSpc>
                <a:spcPct val="120000"/>
              </a:lnSpc>
              <a:spcBef>
                <a:spcPts val="800"/>
              </a:spcBef>
              <a:buClr>
                <a:srgbClr val="FFCC00"/>
              </a:buClr>
              <a:buFont typeface="Wingdings" pitchFamily="2" charset="2"/>
              <a:buChar char="§"/>
              <a:defRPr/>
            </a:pPr>
            <a:r>
              <a:rPr lang="en-US" sz="2200" b="1" dirty="0" smtClean="0">
                <a:latin typeface="+mn-lt"/>
                <a:cs typeface="Arial" pitchFamily="34" charset="0"/>
              </a:rPr>
              <a:t>Cipher </a:t>
            </a:r>
            <a:r>
              <a:rPr lang="en-US" sz="2200" b="1" dirty="0">
                <a:latin typeface="+mn-lt"/>
                <a:cs typeface="Arial" pitchFamily="34" charset="0"/>
              </a:rPr>
              <a:t>technology was not up to the task</a:t>
            </a:r>
          </a:p>
          <a:p>
            <a:pPr marL="256445" indent="-228600">
              <a:lnSpc>
                <a:spcPct val="120000"/>
              </a:lnSpc>
              <a:spcBef>
                <a:spcPts val="800"/>
              </a:spcBef>
              <a:buClr>
                <a:srgbClr val="FFCC00"/>
              </a:buClr>
              <a:buFont typeface="Wingdings" pitchFamily="2" charset="2"/>
              <a:buChar char="§"/>
              <a:defRPr/>
            </a:pPr>
            <a:r>
              <a:rPr lang="en-US" sz="2200" b="1" dirty="0">
                <a:latin typeface="+mn-lt"/>
                <a:cs typeface="+mn-cs"/>
              </a:rPr>
              <a:t>Ciphers </a:t>
            </a:r>
            <a:r>
              <a:rPr lang="en-US" sz="2200" b="1" dirty="0">
                <a:latin typeface="+mj-lt"/>
                <a:cs typeface="+mn-cs"/>
              </a:rPr>
              <a:t>were manual, error-prone, 450 years old… and all were broken!</a:t>
            </a:r>
          </a:p>
        </p:txBody>
      </p:sp>
      <p:pic>
        <p:nvPicPr>
          <p:cNvPr id="717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89037"/>
            <a:ext cx="2078038" cy="2925763"/>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4248245"/>
            <a:ext cx="2078038" cy="315903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7007" y="4974336"/>
            <a:ext cx="4835594" cy="246221"/>
          </a:xfrm>
          <a:prstGeom prst="rect">
            <a:avLst/>
          </a:prstGeom>
          <a:noFill/>
        </p:spPr>
        <p:txBody>
          <a:bodyPr wrap="square">
            <a:spAutoFit/>
          </a:bodyPr>
          <a:lstStyle/>
          <a:p>
            <a:pPr algn="ctr">
              <a:defRPr/>
            </a:pPr>
            <a:r>
              <a:rPr lang="en-US" sz="1000" dirty="0">
                <a:latin typeface="+mj-lt"/>
                <a:cs typeface="Arial" pitchFamily="34" charset="0"/>
              </a:rPr>
              <a:t>Photo credit</a:t>
            </a:r>
            <a:r>
              <a:rPr lang="en-US" sz="1000" dirty="0" smtClean="0">
                <a:latin typeface="+mj-lt"/>
                <a:cs typeface="Arial" pitchFamily="34" charset="0"/>
              </a:rPr>
              <a:t>: US </a:t>
            </a:r>
            <a:r>
              <a:rPr lang="en-US" sz="1000" dirty="0">
                <a:latin typeface="+mj-lt"/>
                <a:cs typeface="Arial" pitchFamily="34" charset="0"/>
              </a:rPr>
              <a:t>Army</a:t>
            </a:r>
          </a:p>
        </p:txBody>
      </p:sp>
      <p:sp>
        <p:nvSpPr>
          <p:cNvPr id="3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71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06" y="1399032"/>
            <a:ext cx="4835594" cy="3584983"/>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0" name="Rectangle 6"/>
          <p:cNvSpPr>
            <a:spLocks noChangeArrowheads="1"/>
          </p:cNvSpPr>
          <p:nvPr/>
        </p:nvSpPr>
        <p:spPr bwMode="auto">
          <a:xfrm>
            <a:off x="667512" y="1066800"/>
            <a:ext cx="4948167"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WW1 US </a:t>
            </a:r>
            <a:r>
              <a:rPr lang="en-US" altLang="en-US" sz="1600" b="1" dirty="0">
                <a:solidFill>
                  <a:srgbClr val="FFCC00"/>
                </a:solidFill>
                <a:latin typeface="Arial" charset="0"/>
              </a:rPr>
              <a:t>Army portable radio station in </a:t>
            </a:r>
            <a:r>
              <a:rPr lang="en-US" altLang="en-US" sz="1600" b="1" dirty="0" smtClean="0">
                <a:solidFill>
                  <a:srgbClr val="FFCC00"/>
                </a:solidFill>
                <a:latin typeface="Arial" charset="0"/>
              </a:rPr>
              <a:t>Germany</a:t>
            </a:r>
            <a:endParaRPr lang="en-US" altLang="en-US" sz="1600" b="1" dirty="0">
              <a:solidFill>
                <a:srgbClr val="FFCC00"/>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
          <p:cNvSpPr>
            <a:spLocks noGrp="1" noChangeArrowheads="1"/>
          </p:cNvSpPr>
          <p:nvPr>
            <p:ph type="title"/>
          </p:nvPr>
        </p:nvSpPr>
        <p:spPr>
          <a:xfrm>
            <a:off x="503238" y="457200"/>
            <a:ext cx="9220200" cy="533400"/>
          </a:xfrm>
        </p:spPr>
        <p:txBody>
          <a:bodyPr/>
          <a:lstStyle/>
          <a:p>
            <a:pPr>
              <a:defRPr/>
            </a:pPr>
            <a:r>
              <a:rPr lang="en-US" smtClean="0"/>
              <a:t>Allied shipping losses vs codebreaking</a:t>
            </a:r>
            <a:endParaRPr lang="en-US" dirty="0"/>
          </a:p>
        </p:txBody>
      </p:sp>
      <p:sp>
        <p:nvSpPr>
          <p:cNvPr id="23556" name="Content Placeholder 11"/>
          <p:cNvSpPr>
            <a:spLocks noGrp="1"/>
          </p:cNvSpPr>
          <p:nvPr>
            <p:ph idx="1"/>
          </p:nvPr>
        </p:nvSpPr>
        <p:spPr bwMode="auto">
          <a:xfrm>
            <a:off x="625475" y="1447800"/>
            <a:ext cx="90519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3557"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355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7884FF1-91F7-453A-A47B-9D05ED5D9A65}" type="slidenum">
              <a:rPr lang="en-US" altLang="en-US">
                <a:solidFill>
                  <a:srgbClr val="FFCC00"/>
                </a:solidFill>
                <a:latin typeface="Palatino Linotype" pitchFamily="18" charset="0"/>
              </a:rPr>
              <a:pPr eaLnBrk="1" hangingPunct="1"/>
              <a:t>20</a:t>
            </a:fld>
            <a:endParaRPr lang="en-US" altLang="en-US">
              <a:solidFill>
                <a:srgbClr val="FFCC00"/>
              </a:solidFill>
              <a:latin typeface="Palatino Linotype" pitchFamily="18" charset="0"/>
            </a:endParaRPr>
          </a:p>
        </p:txBody>
      </p:sp>
      <p:grpSp>
        <p:nvGrpSpPr>
          <p:cNvPr id="23559" name="Group 6"/>
          <p:cNvGrpSpPr>
            <a:grpSpLocks/>
          </p:cNvGrpSpPr>
          <p:nvPr/>
        </p:nvGrpSpPr>
        <p:grpSpPr bwMode="auto">
          <a:xfrm>
            <a:off x="247650" y="1219200"/>
            <a:ext cx="9502775" cy="6527800"/>
            <a:chOff x="326134" y="1112223"/>
            <a:chExt cx="9503665" cy="6528376"/>
          </a:xfrm>
        </p:grpSpPr>
        <p:sp>
          <p:nvSpPr>
            <p:cNvPr id="3" name="Rectangle 2"/>
            <p:cNvSpPr/>
            <p:nvPr/>
          </p:nvSpPr>
          <p:spPr bwMode="auto">
            <a:xfrm>
              <a:off x="326134" y="1112223"/>
              <a:ext cx="9503665" cy="6096538"/>
            </a:xfrm>
            <a:prstGeom prst="rect">
              <a:avLst/>
            </a:prstGeom>
            <a:solidFill>
              <a:schemeClr val="tx1"/>
            </a:solidFill>
            <a:ln w="12700" cap="flat" cmpd="sng" algn="ctr">
              <a:solidFill>
                <a:schemeClr val="accent4">
                  <a:lumMod val="10000"/>
                </a:schemeClr>
              </a:solidFill>
              <a:prstDash val="solid"/>
              <a:round/>
              <a:headEnd type="none" w="med" len="med"/>
              <a:tailEnd type="none" w="med" len="med"/>
            </a:ln>
            <a:effectLst/>
            <a:extLst/>
          </p:spPr>
          <p:txBody>
            <a:bodyPr anchor="ctr" anchorCtr="1"/>
            <a:lstStyle/>
            <a:p>
              <a:pPr eaLnBrk="0" hangingPunct="0">
                <a:defRPr/>
              </a:pPr>
              <a:endParaRPr lang="en-US">
                <a:solidFill>
                  <a:schemeClr val="accent4">
                    <a:lumMod val="10000"/>
                  </a:schemeClr>
                </a:solidFill>
                <a:cs typeface="Arial" pitchFamily="34" charset="0"/>
              </a:endParaRPr>
            </a:p>
          </p:txBody>
        </p:sp>
        <p:pic>
          <p:nvPicPr>
            <p:cNvPr id="23561" name="Picture 4" descr="graph tons sunk"/>
            <p:cNvPicPr>
              <a:picLocks noChangeAspect="1" noChangeArrowheads="1"/>
            </p:cNvPicPr>
            <p:nvPr/>
          </p:nvPicPr>
          <p:blipFill>
            <a:blip r:embed="rId3">
              <a:extLst>
                <a:ext uri="{28A0092B-C50C-407E-A947-70E740481C1C}">
                  <a14:useLocalDpi xmlns:a14="http://schemas.microsoft.com/office/drawing/2010/main" val="0"/>
                </a:ext>
              </a:extLst>
            </a:blip>
            <a:srcRect l="4813" t="10213" r="2264" b="15202"/>
            <a:stretch>
              <a:fillRect/>
            </a:stretch>
          </p:blipFill>
          <p:spPr bwMode="auto">
            <a:xfrm>
              <a:off x="838200" y="1645663"/>
              <a:ext cx="8869155" cy="500284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Line 10"/>
            <p:cNvSpPr>
              <a:spLocks noChangeShapeType="1"/>
            </p:cNvSpPr>
            <p:nvPr/>
          </p:nvSpPr>
          <p:spPr bwMode="auto">
            <a:xfrm>
              <a:off x="2880661" y="2917370"/>
              <a:ext cx="730318" cy="1930570"/>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18" name="Line 11"/>
            <p:cNvSpPr>
              <a:spLocks noChangeShapeType="1"/>
            </p:cNvSpPr>
            <p:nvPr/>
          </p:nvSpPr>
          <p:spPr bwMode="auto">
            <a:xfrm>
              <a:off x="4303194" y="2372809"/>
              <a:ext cx="266725" cy="1916282"/>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20" name="Line 12"/>
            <p:cNvSpPr>
              <a:spLocks noChangeShapeType="1"/>
            </p:cNvSpPr>
            <p:nvPr/>
          </p:nvSpPr>
          <p:spPr bwMode="auto">
            <a:xfrm flipH="1">
              <a:off x="6773576" y="4847941"/>
              <a:ext cx="773184" cy="1605104"/>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21" name="Text Box 6"/>
            <p:cNvSpPr txBox="1">
              <a:spLocks noChangeArrowheads="1"/>
            </p:cNvSpPr>
            <p:nvPr/>
          </p:nvSpPr>
          <p:spPr bwMode="auto">
            <a:xfrm>
              <a:off x="7467378" y="4609795"/>
              <a:ext cx="1143107" cy="54773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defRPr/>
              </a:pPr>
              <a:r>
                <a:rPr lang="en-GB" altLang="en-US" sz="1600" b="1" dirty="0">
                  <a:solidFill>
                    <a:schemeClr val="accent4">
                      <a:lumMod val="10000"/>
                    </a:schemeClr>
                  </a:solidFill>
                  <a:latin typeface="+mj-lt"/>
                  <a:cs typeface="Arial" pitchFamily="34" charset="0"/>
                </a:rPr>
                <a:t>US Bombe deployed</a:t>
              </a:r>
              <a:endParaRPr lang="en-US" altLang="en-US" sz="1600" b="1" dirty="0">
                <a:solidFill>
                  <a:schemeClr val="accent4">
                    <a:lumMod val="10000"/>
                  </a:schemeClr>
                </a:solidFill>
                <a:latin typeface="+mj-lt"/>
                <a:cs typeface="Arial" pitchFamily="34" charset="0"/>
              </a:endParaRPr>
            </a:p>
          </p:txBody>
        </p:sp>
        <p:sp>
          <p:nvSpPr>
            <p:cNvPr id="22" name="Text Box 6"/>
            <p:cNvSpPr txBox="1">
              <a:spLocks noChangeArrowheads="1"/>
            </p:cNvSpPr>
            <p:nvPr/>
          </p:nvSpPr>
          <p:spPr bwMode="auto">
            <a:xfrm>
              <a:off x="1607367" y="2463305"/>
              <a:ext cx="1444760" cy="54773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defRPr/>
              </a:pPr>
              <a:r>
                <a:rPr lang="en-GB" altLang="en-US" sz="1600" b="1" dirty="0">
                  <a:solidFill>
                    <a:schemeClr val="accent4">
                      <a:lumMod val="10000"/>
                    </a:schemeClr>
                  </a:solidFill>
                  <a:latin typeface="+mj-lt"/>
                  <a:cs typeface="Arial" pitchFamily="34" charset="0"/>
                </a:rPr>
                <a:t>U-110 &amp; other</a:t>
              </a:r>
            </a:p>
            <a:p>
              <a:pPr algn="ctr">
                <a:defRPr/>
              </a:pPr>
              <a:r>
                <a:rPr lang="en-GB" altLang="en-US" sz="1600" b="1" dirty="0">
                  <a:solidFill>
                    <a:schemeClr val="accent4">
                      <a:lumMod val="10000"/>
                    </a:schemeClr>
                  </a:solidFill>
                  <a:latin typeface="+mj-lt"/>
                  <a:cs typeface="Arial" pitchFamily="34" charset="0"/>
                </a:rPr>
                <a:t>captures</a:t>
              </a:r>
              <a:endParaRPr lang="en-US" altLang="en-US" sz="1600" b="1" dirty="0">
                <a:solidFill>
                  <a:schemeClr val="accent4">
                    <a:lumMod val="10000"/>
                  </a:schemeClr>
                </a:solidFill>
                <a:latin typeface="+mj-lt"/>
                <a:cs typeface="Arial" pitchFamily="34" charset="0"/>
              </a:endParaRPr>
            </a:p>
          </p:txBody>
        </p:sp>
        <p:sp>
          <p:nvSpPr>
            <p:cNvPr id="32" name="Text Box 8"/>
            <p:cNvSpPr txBox="1">
              <a:spLocks noChangeArrowheads="1"/>
            </p:cNvSpPr>
            <p:nvPr/>
          </p:nvSpPr>
          <p:spPr bwMode="auto">
            <a:xfrm>
              <a:off x="3512545" y="2066395"/>
              <a:ext cx="914486" cy="549323"/>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576" anchor="ctr">
              <a:spAutoFit/>
            </a:bodyPr>
            <a:lstStyle/>
            <a:p>
              <a:pPr algn="ctr">
                <a:spcBef>
                  <a:spcPct val="50000"/>
                </a:spcBef>
                <a:defRPr/>
              </a:pPr>
              <a:r>
                <a:rPr lang="en-GB" altLang="en-US" sz="1600" b="1" dirty="0">
                  <a:solidFill>
                    <a:schemeClr val="accent4">
                      <a:lumMod val="10000"/>
                    </a:schemeClr>
                  </a:solidFill>
                  <a:latin typeface="+mj-lt"/>
                  <a:cs typeface="Arial" pitchFamily="34" charset="0"/>
                </a:rPr>
                <a:t>4-rotor Enigma</a:t>
              </a:r>
              <a:endParaRPr lang="en-US" altLang="en-US" sz="1600" b="1" dirty="0">
                <a:solidFill>
                  <a:schemeClr val="accent4">
                    <a:lumMod val="10000"/>
                  </a:schemeClr>
                </a:solidFill>
                <a:latin typeface="+mj-lt"/>
                <a:cs typeface="Arial" pitchFamily="34" charset="0"/>
              </a:endParaRPr>
            </a:p>
          </p:txBody>
        </p:sp>
        <p:sp>
          <p:nvSpPr>
            <p:cNvPr id="23568" name="Rectangle 26"/>
            <p:cNvSpPr>
              <a:spLocks noChangeArrowheads="1"/>
            </p:cNvSpPr>
            <p:nvPr/>
          </p:nvSpPr>
          <p:spPr bwMode="auto">
            <a:xfrm>
              <a:off x="6579552" y="1847088"/>
              <a:ext cx="3097848" cy="1566939"/>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36" name="Rectangle 35"/>
            <p:cNvSpPr/>
            <p:nvPr/>
          </p:nvSpPr>
          <p:spPr bwMode="auto">
            <a:xfrm>
              <a:off x="959606" y="1847301"/>
              <a:ext cx="8714603" cy="4704177"/>
            </a:xfrm>
            <a:prstGeom prst="rect">
              <a:avLst/>
            </a:prstGeom>
            <a:noFill/>
            <a:ln w="15875" cap="flat" cmpd="sng" algn="ctr">
              <a:solidFill>
                <a:schemeClr val="accent4">
                  <a:lumMod val="1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3570" name="Rectangle 26"/>
            <p:cNvSpPr>
              <a:spLocks noChangeArrowheads="1"/>
            </p:cNvSpPr>
            <p:nvPr/>
          </p:nvSpPr>
          <p:spPr bwMode="auto">
            <a:xfrm>
              <a:off x="6545011" y="2028857"/>
              <a:ext cx="1691637" cy="514696"/>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31" name="Straight Connector 30"/>
            <p:cNvCxnSpPr/>
            <p:nvPr/>
          </p:nvCxnSpPr>
          <p:spPr bwMode="auto">
            <a:xfrm>
              <a:off x="6749761" y="2372809"/>
              <a:ext cx="2927624" cy="6351"/>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6"/>
            <p:cNvSpPr txBox="1">
              <a:spLocks noChangeArrowheads="1"/>
            </p:cNvSpPr>
            <p:nvPr/>
          </p:nvSpPr>
          <p:spPr bwMode="auto">
            <a:xfrm>
              <a:off x="7932559" y="1904456"/>
              <a:ext cx="1660681" cy="760479"/>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p>
              <a:pPr marL="224115">
                <a:lnSpc>
                  <a:spcPts val="2563"/>
                </a:lnSpc>
                <a:defRPr/>
              </a:pPr>
              <a:r>
                <a:rPr lang="en-GB" altLang="en-US" sz="1600" b="1" dirty="0">
                  <a:solidFill>
                    <a:schemeClr val="accent4">
                      <a:lumMod val="10000"/>
                    </a:schemeClr>
                  </a:solidFill>
                  <a:latin typeface="+mj-lt"/>
                  <a:cs typeface="Arial" pitchFamily="34" charset="0"/>
                </a:rPr>
                <a:t>Rest of World</a:t>
              </a:r>
            </a:p>
            <a:p>
              <a:pPr marL="224115">
                <a:lnSpc>
                  <a:spcPts val="2563"/>
                </a:lnSpc>
                <a:defRPr/>
              </a:pPr>
              <a:r>
                <a:rPr lang="en-GB" altLang="en-US" sz="1600" b="1" dirty="0">
                  <a:solidFill>
                    <a:schemeClr val="accent4">
                      <a:lumMod val="10000"/>
                    </a:schemeClr>
                  </a:solidFill>
                  <a:latin typeface="+mj-lt"/>
                  <a:cs typeface="Arial" pitchFamily="34" charset="0"/>
                </a:rPr>
                <a:t>North Atlantic</a:t>
              </a:r>
              <a:endParaRPr lang="en-US" altLang="en-US" sz="1600" b="1" dirty="0">
                <a:solidFill>
                  <a:schemeClr val="accent4">
                    <a:lumMod val="10000"/>
                  </a:schemeClr>
                </a:solidFill>
                <a:latin typeface="+mj-lt"/>
                <a:cs typeface="Arial" pitchFamily="34" charset="0"/>
              </a:endParaRPr>
            </a:p>
          </p:txBody>
        </p:sp>
        <p:sp>
          <p:nvSpPr>
            <p:cNvPr id="5" name="Rectangle 4"/>
            <p:cNvSpPr/>
            <p:nvPr/>
          </p:nvSpPr>
          <p:spPr bwMode="auto">
            <a:xfrm>
              <a:off x="8013529" y="2379160"/>
              <a:ext cx="131775" cy="155589"/>
            </a:xfrm>
            <a:prstGeom prst="rect">
              <a:avLst/>
            </a:prstGeom>
            <a:solidFill>
              <a:srgbClr val="FF0000"/>
            </a:solidFill>
            <a:ln w="15875" cap="flat" cmpd="sng" algn="ctr">
              <a:solidFill>
                <a:schemeClr val="accent4">
                  <a:lumMod val="5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6" name="Rectangle 25"/>
            <p:cNvSpPr/>
            <p:nvPr/>
          </p:nvSpPr>
          <p:spPr bwMode="auto">
            <a:xfrm>
              <a:off x="8013529" y="2056869"/>
              <a:ext cx="131775" cy="157176"/>
            </a:xfrm>
            <a:prstGeom prst="rect">
              <a:avLst/>
            </a:prstGeom>
            <a:solidFill>
              <a:srgbClr val="FFCC99"/>
            </a:solidFill>
            <a:ln w="15875" cap="flat" cmpd="sng" algn="ctr">
              <a:solidFill>
                <a:schemeClr val="accent4">
                  <a:lumMod val="5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 name="Rectangle 1"/>
            <p:cNvSpPr/>
            <p:nvPr/>
          </p:nvSpPr>
          <p:spPr bwMode="auto">
            <a:xfrm>
              <a:off x="326134" y="1218595"/>
              <a:ext cx="817640" cy="452477"/>
            </a:xfrm>
            <a:prstGeom prst="rect">
              <a:avLst/>
            </a:prstGeom>
          </p:spPr>
          <p:txBody>
            <a:bodyPr lIns="0" rIns="0">
              <a:spAutoFit/>
            </a:bodyPr>
            <a:lstStyle/>
            <a:p>
              <a:pPr algn="ctr">
                <a:lnSpc>
                  <a:spcPts val="1400"/>
                </a:lnSpc>
                <a:spcBef>
                  <a:spcPts val="400"/>
                </a:spcBef>
                <a:defRPr/>
              </a:pPr>
              <a:r>
                <a:rPr lang="en-GB" altLang="en-US" sz="1400" b="1" dirty="0">
                  <a:solidFill>
                    <a:schemeClr val="accent4">
                      <a:lumMod val="10000"/>
                    </a:schemeClr>
                  </a:solidFill>
                  <a:cs typeface="Arial" pitchFamily="34" charset="0"/>
                </a:rPr>
                <a:t>Tons </a:t>
              </a:r>
              <a:r>
                <a:rPr lang="en-GB" altLang="en-US" sz="1200" b="1" dirty="0">
                  <a:solidFill>
                    <a:schemeClr val="accent4">
                      <a:lumMod val="10000"/>
                    </a:schemeClr>
                  </a:solidFill>
                  <a:cs typeface="Arial" pitchFamily="34" charset="0"/>
                </a:rPr>
                <a:t>(000s)</a:t>
              </a:r>
              <a:endParaRPr lang="en-US" altLang="en-US" sz="1200" b="1" dirty="0">
                <a:solidFill>
                  <a:schemeClr val="accent4">
                    <a:lumMod val="10000"/>
                  </a:schemeClr>
                </a:solidFill>
                <a:cs typeface="Arial" pitchFamily="34" charset="0"/>
              </a:endParaRPr>
            </a:p>
          </p:txBody>
        </p:sp>
        <p:sp>
          <p:nvSpPr>
            <p:cNvPr id="4" name="TextBox 3"/>
            <p:cNvSpPr txBox="1"/>
            <p:nvPr/>
          </p:nvSpPr>
          <p:spPr>
            <a:xfrm>
              <a:off x="923544" y="6594672"/>
              <a:ext cx="8750088" cy="548640"/>
            </a:xfrm>
            <a:prstGeom prst="rect">
              <a:avLst/>
            </a:prstGeom>
            <a:solidFill>
              <a:schemeClr val="tx1"/>
            </a:solidFill>
          </p:spPr>
          <p:txBody>
            <a:bodyPr vert="vert270" wrap="none" lIns="0" tIns="0" rIns="0" bIns="0">
              <a:spAutoFit/>
            </a:bodyPr>
            <a:lstStyle/>
            <a:p>
              <a:pPr algn="r">
                <a:defRPr/>
              </a:pPr>
              <a:r>
                <a:rPr lang="en-US" sz="1200" b="1" spc="10" dirty="0">
                  <a:solidFill>
                    <a:schemeClr val="accent4">
                      <a:lumMod val="10000"/>
                    </a:schemeClr>
                  </a:solidFill>
                  <a:latin typeface="+mj-lt"/>
                  <a:cs typeface="Arial" pitchFamily="34" charset="0"/>
                </a:rPr>
                <a:t>Sep-39</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Dec-39</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Mar-45</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Jun-45</a:t>
              </a:r>
            </a:p>
          </p:txBody>
        </p:sp>
        <p:sp>
          <p:nvSpPr>
            <p:cNvPr id="6" name="TextBox 5"/>
            <p:cNvSpPr txBox="1"/>
            <p:nvPr/>
          </p:nvSpPr>
          <p:spPr>
            <a:xfrm>
              <a:off x="513477" y="1682186"/>
              <a:ext cx="355633" cy="5020118"/>
            </a:xfrm>
            <a:prstGeom prst="rect">
              <a:avLst/>
            </a:prstGeom>
            <a:solidFill>
              <a:schemeClr val="tx1"/>
            </a:solidFill>
          </p:spPr>
          <p:txBody>
            <a:bodyPr wrap="none" lIns="0" rIns="0">
              <a:spAutoFit/>
            </a:bodyPr>
            <a:lstStyle/>
            <a:p>
              <a:pPr algn="r">
                <a:defRPr/>
              </a:pPr>
              <a:r>
                <a:rPr lang="en-US" sz="1300" b="1" dirty="0">
                  <a:solidFill>
                    <a:schemeClr val="accent4">
                      <a:lumMod val="10000"/>
                    </a:schemeClr>
                  </a:solidFill>
                  <a:cs typeface="Arial" pitchFamily="34" charset="0"/>
                </a:rPr>
                <a:t>900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800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700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600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500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400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300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200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100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0</a:t>
              </a:r>
            </a:p>
          </p:txBody>
        </p:sp>
        <p:sp>
          <p:nvSpPr>
            <p:cNvPr id="44" name="Rectangle 43"/>
            <p:cNvSpPr/>
            <p:nvPr/>
          </p:nvSpPr>
          <p:spPr bwMode="auto">
            <a:xfrm>
              <a:off x="946905" y="1371009"/>
              <a:ext cx="8698727" cy="246084"/>
            </a:xfrm>
            <a:prstGeom prst="rect">
              <a:avLst/>
            </a:prstGeom>
          </p:spPr>
          <p:txBody>
            <a:bodyPr lIns="0" rIns="0">
              <a:spAutoFit/>
            </a:bodyPr>
            <a:lstStyle/>
            <a:p>
              <a:pPr algn="ctr">
                <a:lnSpc>
                  <a:spcPts val="1226"/>
                </a:lnSpc>
                <a:spcBef>
                  <a:spcPts val="0"/>
                </a:spcBef>
                <a:defRPr/>
              </a:pPr>
              <a:r>
                <a:rPr lang="en-GB" altLang="en-US" sz="2200" b="1" dirty="0">
                  <a:solidFill>
                    <a:schemeClr val="accent4">
                      <a:lumMod val="10000"/>
                    </a:schemeClr>
                  </a:solidFill>
                  <a:latin typeface="+mj-lt"/>
                  <a:cs typeface="Arial" pitchFamily="34" charset="0"/>
                </a:rPr>
                <a:t>Allied Shipping Losses in WW2 </a:t>
              </a:r>
              <a:endParaRPr lang="en-US" altLang="en-US" sz="2200" b="1" dirty="0">
                <a:solidFill>
                  <a:schemeClr val="accent4">
                    <a:lumMod val="10000"/>
                  </a:schemeClr>
                </a:solidFill>
                <a:latin typeface="+mj-lt"/>
                <a:cs typeface="Arial" pitchFamily="34" charset="0"/>
              </a:endParaRPr>
            </a:p>
          </p:txBody>
        </p:sp>
        <p:sp>
          <p:nvSpPr>
            <p:cNvPr id="23579" name="Rectangle 26"/>
            <p:cNvSpPr>
              <a:spLocks noChangeArrowheads="1"/>
            </p:cNvSpPr>
            <p:nvPr/>
          </p:nvSpPr>
          <p:spPr bwMode="auto">
            <a:xfrm>
              <a:off x="5752115" y="2819416"/>
              <a:ext cx="960783" cy="76184"/>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8" name="Straight Connector 7"/>
            <p:cNvCxnSpPr/>
            <p:nvPr/>
          </p:nvCxnSpPr>
          <p:spPr bwMode="auto">
            <a:xfrm>
              <a:off x="5752717" y="2880854"/>
              <a:ext cx="3929431" cy="0"/>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Line 12"/>
            <p:cNvSpPr>
              <a:spLocks noChangeShapeType="1"/>
            </p:cNvSpPr>
            <p:nvPr/>
          </p:nvSpPr>
          <p:spPr bwMode="auto">
            <a:xfrm flipH="1">
              <a:off x="5790821" y="2463305"/>
              <a:ext cx="228621" cy="2694225"/>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33" name="Text Box 9"/>
            <p:cNvSpPr txBox="1">
              <a:spLocks noChangeArrowheads="1"/>
            </p:cNvSpPr>
            <p:nvPr/>
          </p:nvSpPr>
          <p:spPr bwMode="auto">
            <a:xfrm>
              <a:off x="5924183" y="1953672"/>
              <a:ext cx="1009745" cy="75730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spcBef>
                  <a:spcPct val="50000"/>
                </a:spcBef>
                <a:defRPr/>
              </a:pPr>
              <a:r>
                <a:rPr lang="en-GB" altLang="en-US" sz="1600" b="1" dirty="0">
                  <a:solidFill>
                    <a:schemeClr val="accent4">
                      <a:lumMod val="10000"/>
                    </a:schemeClr>
                  </a:solidFill>
                  <a:latin typeface="+mj-lt"/>
                  <a:cs typeface="Arial" pitchFamily="34" charset="0"/>
                </a:rPr>
                <a:t>1</a:t>
              </a:r>
              <a:r>
                <a:rPr lang="en-GB" altLang="en-US" sz="1600" b="1" baseline="30000" dirty="0">
                  <a:solidFill>
                    <a:schemeClr val="accent4">
                      <a:lumMod val="10000"/>
                    </a:schemeClr>
                  </a:solidFill>
                  <a:latin typeface="+mj-lt"/>
                  <a:cs typeface="Arial" pitchFamily="34" charset="0"/>
                </a:rPr>
                <a:t>st</a:t>
              </a:r>
              <a:r>
                <a:rPr lang="en-GB" altLang="en-US" sz="1600" b="1" dirty="0">
                  <a:solidFill>
                    <a:schemeClr val="accent4">
                      <a:lumMod val="10000"/>
                    </a:schemeClr>
                  </a:solidFill>
                  <a:latin typeface="+mj-lt"/>
                  <a:cs typeface="Arial" pitchFamily="34" charset="0"/>
                </a:rPr>
                <a:t> break in 4-rotor Enigma</a:t>
              </a:r>
              <a:endParaRPr lang="en-US" altLang="en-US" sz="1600" b="1" dirty="0">
                <a:solidFill>
                  <a:schemeClr val="accent4">
                    <a:lumMod val="10000"/>
                  </a:schemeClr>
                </a:solidFill>
                <a:latin typeface="+mj-lt"/>
                <a:cs typeface="Arial" pitchFamily="34" charset="0"/>
              </a:endParaRPr>
            </a:p>
          </p:txBody>
        </p:sp>
        <p:sp>
          <p:nvSpPr>
            <p:cNvPr id="23583" name="Rectangle 26"/>
            <p:cNvSpPr>
              <a:spLocks noChangeArrowheads="1"/>
            </p:cNvSpPr>
            <p:nvPr/>
          </p:nvSpPr>
          <p:spPr bwMode="auto">
            <a:xfrm>
              <a:off x="6237607" y="3347981"/>
              <a:ext cx="621792" cy="125328"/>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35" name="Straight Connector 34"/>
            <p:cNvCxnSpPr/>
            <p:nvPr/>
          </p:nvCxnSpPr>
          <p:spPr bwMode="auto">
            <a:xfrm flipV="1">
              <a:off x="6230600" y="3411126"/>
              <a:ext cx="3446785" cy="0"/>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Line 12"/>
            <p:cNvSpPr>
              <a:spLocks noChangeShapeType="1"/>
            </p:cNvSpPr>
            <p:nvPr/>
          </p:nvSpPr>
          <p:spPr bwMode="auto">
            <a:xfrm flipH="1">
              <a:off x="6540191" y="3504797"/>
              <a:ext cx="669988" cy="2924433"/>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54" name="Text Box 6"/>
            <p:cNvSpPr txBox="1">
              <a:spLocks noChangeArrowheads="1"/>
            </p:cNvSpPr>
            <p:nvPr/>
          </p:nvSpPr>
          <p:spPr bwMode="auto">
            <a:xfrm>
              <a:off x="6856134" y="3217434"/>
              <a:ext cx="1222489" cy="511220"/>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defRPr/>
              </a:pPr>
              <a:r>
                <a:rPr lang="en-GB" altLang="en-US" sz="1600" b="1" dirty="0">
                  <a:solidFill>
                    <a:schemeClr val="accent4">
                      <a:lumMod val="10000"/>
                    </a:schemeClr>
                  </a:solidFill>
                  <a:latin typeface="+mj-lt"/>
                  <a:cs typeface="Arial" pitchFamily="34" charset="0"/>
                </a:rPr>
                <a:t>U-Boats</a:t>
              </a:r>
            </a:p>
            <a:p>
              <a:pPr algn="ctr">
                <a:defRPr/>
              </a:pPr>
              <a:r>
                <a:rPr lang="en-GB" altLang="en-US" sz="1600" b="1" dirty="0">
                  <a:solidFill>
                    <a:schemeClr val="accent4">
                      <a:lumMod val="10000"/>
                    </a:schemeClr>
                  </a:solidFill>
                  <a:latin typeface="+mj-lt"/>
                  <a:cs typeface="Arial" pitchFamily="34" charset="0"/>
                </a:rPr>
                <a:t>exit Atlantic</a:t>
              </a:r>
              <a:endParaRPr lang="en-US" altLang="en-US" sz="1600" b="1" dirty="0">
                <a:solidFill>
                  <a:schemeClr val="accent4">
                    <a:lumMod val="10000"/>
                  </a:schemeClr>
                </a:solidFill>
                <a:latin typeface="+mj-lt"/>
                <a:cs typeface="Arial" pitchFamily="34" charset="0"/>
              </a:endParaRPr>
            </a:p>
          </p:txBody>
        </p:sp>
        <p:sp>
          <p:nvSpPr>
            <p:cNvPr id="23587" name="Rectangle 472"/>
            <p:cNvSpPr>
              <a:spLocks noChangeArrowheads="1"/>
            </p:cNvSpPr>
            <p:nvPr/>
          </p:nvSpPr>
          <p:spPr bwMode="auto">
            <a:xfrm>
              <a:off x="326134" y="7348211"/>
              <a:ext cx="950366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buFont typeface="Wingdings" pitchFamily="2" charset="2"/>
                <a:buNone/>
              </a:pPr>
              <a:r>
                <a:rPr lang="en-US" altLang="en-US" sz="1300" b="1">
                  <a:latin typeface="Palatino Linotype" pitchFamily="18" charset="0"/>
                </a:rPr>
                <a:t>            </a:t>
              </a:r>
              <a:r>
                <a:rPr lang="en-US" altLang="en-US" sz="1200" b="1">
                  <a:latin typeface="Palatino Linotype" pitchFamily="18" charset="0"/>
                </a:rPr>
                <a:t>Copyright © Dr. Mark Baldwin, DrEnigma.org</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Did Germans know Enigma was broken?</a:t>
            </a:r>
            <a:endParaRPr lang="en-US" dirty="0"/>
          </a:p>
        </p:txBody>
      </p:sp>
      <p:sp>
        <p:nvSpPr>
          <p:cNvPr id="2458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CF1129D-0944-4890-AF89-9CA663032FD2}" type="slidenum">
              <a:rPr lang="en-US" altLang="en-US">
                <a:solidFill>
                  <a:srgbClr val="FFCC00"/>
                </a:solidFill>
                <a:latin typeface="Palatino Linotype" pitchFamily="18" charset="0"/>
              </a:rPr>
              <a:pPr eaLnBrk="1" hangingPunct="1"/>
              <a:t>21</a:t>
            </a:fld>
            <a:endParaRPr lang="en-US" altLang="en-US">
              <a:solidFill>
                <a:srgbClr val="FFCC00"/>
              </a:solidFill>
              <a:latin typeface="Palatino Linotype" pitchFamily="18" charset="0"/>
            </a:endParaRPr>
          </a:p>
        </p:txBody>
      </p:sp>
      <p:cxnSp>
        <p:nvCxnSpPr>
          <p:cNvPr id="24581"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512064" y="1219200"/>
            <a:ext cx="4572000" cy="352044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Allies only exploited Enigma messages after deception of traditional sources:       (spotter planes, spies, etc.)</a:t>
            </a:r>
          </a:p>
          <a:p>
            <a:pPr marL="228600" indent="-228600" eaLnBrk="1" hangingPunct="1">
              <a:lnSpc>
                <a:spcPct val="120000"/>
              </a:lnSpc>
              <a:spcBef>
                <a:spcPts val="800"/>
              </a:spcBef>
              <a:defRPr/>
            </a:pPr>
            <a:r>
              <a:rPr lang="en-US" altLang="en-US" kern="0" dirty="0" smtClean="0">
                <a:effectLst/>
              </a:rPr>
              <a:t>But, Allied codebreaking should have been suspected:</a:t>
            </a:r>
          </a:p>
          <a:p>
            <a:pPr marL="571500" lvl="1" indent="-228600" eaLnBrk="1" hangingPunct="1">
              <a:lnSpc>
                <a:spcPct val="120000"/>
              </a:lnSpc>
              <a:spcBef>
                <a:spcPts val="800"/>
              </a:spcBef>
              <a:defRPr/>
            </a:pPr>
            <a:r>
              <a:rPr lang="en-US" altLang="en-US" kern="0" dirty="0">
                <a:effectLst/>
                <a:cs typeface="Arial" pitchFamily="34" charset="0"/>
              </a:rPr>
              <a:t>5 ships, from one Enigma message, </a:t>
            </a:r>
            <a:r>
              <a:rPr lang="en-US" altLang="en-US" kern="0" dirty="0" smtClean="0">
                <a:effectLst/>
                <a:cs typeface="Arial" pitchFamily="34" charset="0"/>
              </a:rPr>
              <a:t>all </a:t>
            </a:r>
            <a:r>
              <a:rPr lang="en-US" altLang="en-US" kern="0" dirty="0">
                <a:effectLst/>
                <a:cs typeface="Arial" pitchFamily="34" charset="0"/>
              </a:rPr>
              <a:t>sunk in </a:t>
            </a:r>
            <a:r>
              <a:rPr lang="en-US" altLang="en-US" kern="0" dirty="0" smtClean="0">
                <a:effectLst/>
                <a:cs typeface="Arial" pitchFamily="34" charset="0"/>
              </a:rPr>
              <a:t>2 days</a:t>
            </a:r>
            <a:r>
              <a:rPr lang="en-US" altLang="en-US" kern="0" dirty="0">
                <a:effectLst/>
                <a:cs typeface="Arial" pitchFamily="34" charset="0"/>
              </a:rPr>
              <a:t>!</a:t>
            </a:r>
          </a:p>
          <a:p>
            <a:pPr marL="674283" lvl="1" indent="-228600" eaLnBrk="1" hangingPunct="1">
              <a:lnSpc>
                <a:spcPct val="120000"/>
              </a:lnSpc>
              <a:spcBef>
                <a:spcPts val="800"/>
              </a:spcBef>
              <a:defRPr/>
            </a:pPr>
            <a:endParaRPr lang="en-US" altLang="en-US" kern="0" dirty="0">
              <a:effectLst/>
            </a:endParaRPr>
          </a:p>
        </p:txBody>
      </p:sp>
      <p:pic>
        <p:nvPicPr>
          <p:cNvPr id="245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06557"/>
            <a:ext cx="4705350" cy="2755594"/>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29200" y="4478338"/>
            <a:ext cx="4724400" cy="246062"/>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cs typeface="Arial" pitchFamily="34" charset="0"/>
              </a:rPr>
              <a:t>Bundesarchiv</a:t>
            </a:r>
            <a:endParaRPr lang="en-US" sz="1000" dirty="0">
              <a:latin typeface="+mj-lt"/>
              <a:cs typeface="Arial" pitchFamily="34" charset="0"/>
            </a:endParaRPr>
          </a:p>
        </p:txBody>
      </p:sp>
      <p:sp>
        <p:nvSpPr>
          <p:cNvPr id="12" name="Text Box 6"/>
          <p:cNvSpPr txBox="1">
            <a:spLocks noChangeArrowheads="1"/>
          </p:cNvSpPr>
          <p:nvPr/>
        </p:nvSpPr>
        <p:spPr bwMode="auto">
          <a:xfrm>
            <a:off x="4914900" y="1143000"/>
            <a:ext cx="4800600" cy="5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algn="ctr" eaLnBrk="1" hangingPunct="1">
              <a:spcBef>
                <a:spcPct val="0"/>
              </a:spcBef>
              <a:buClrTx/>
              <a:buFontTx/>
              <a:buNone/>
              <a:defRPr/>
            </a:pPr>
            <a:r>
              <a:rPr lang="en-US" altLang="en-US" sz="1600" kern="0" dirty="0">
                <a:solidFill>
                  <a:srgbClr val="FFCC00"/>
                </a:solidFill>
                <a:cs typeface="Arial" pitchFamily="34" charset="0"/>
              </a:rPr>
              <a:t>Admiral </a:t>
            </a:r>
            <a:r>
              <a:rPr lang="en-US" altLang="en-US" sz="1600" kern="0" dirty="0" err="1">
                <a:solidFill>
                  <a:srgbClr val="FFCC00"/>
                </a:solidFill>
                <a:cs typeface="Arial" pitchFamily="34" charset="0"/>
              </a:rPr>
              <a:t>Dönitz</a:t>
            </a:r>
            <a:r>
              <a:rPr lang="en-US" altLang="en-US" sz="1600" kern="0" dirty="0">
                <a:solidFill>
                  <a:srgbClr val="FFCC00"/>
                </a:solidFill>
                <a:cs typeface="Arial" pitchFamily="34" charset="0"/>
              </a:rPr>
              <a:t> </a:t>
            </a:r>
            <a:r>
              <a:rPr lang="en-US" altLang="en-US" sz="1600" dirty="0" smtClean="0">
                <a:solidFill>
                  <a:srgbClr val="FFCC00"/>
                </a:solidFill>
                <a:cs typeface="Arial" pitchFamily="34" charset="0"/>
              </a:rPr>
              <a:t>inspects U-boat</a:t>
            </a:r>
          </a:p>
          <a:p>
            <a:pPr algn="ctr" eaLnBrk="1" hangingPunct="1">
              <a:spcBef>
                <a:spcPct val="0"/>
              </a:spcBef>
              <a:buClrTx/>
              <a:buFontTx/>
              <a:buNone/>
              <a:defRPr/>
            </a:pPr>
            <a:r>
              <a:rPr lang="en-US" altLang="en-US" sz="1600" dirty="0" smtClean="0">
                <a:solidFill>
                  <a:srgbClr val="FFCC00"/>
                </a:solidFill>
                <a:cs typeface="Arial" pitchFamily="34" charset="0"/>
              </a:rPr>
              <a:t>at </a:t>
            </a:r>
            <a:r>
              <a:rPr lang="en-US" sz="1600" dirty="0" smtClean="0">
                <a:solidFill>
                  <a:srgbClr val="FFCC00"/>
                </a:solidFill>
                <a:cs typeface="Arial" pitchFamily="34" charset="0"/>
              </a:rPr>
              <a:t>Saint-Nazaire, France</a:t>
            </a:r>
            <a:endParaRPr lang="en-US" altLang="en-US" sz="1600" dirty="0">
              <a:solidFill>
                <a:srgbClr val="FFCC00"/>
              </a:solidFill>
              <a:cs typeface="Arial" pitchFamily="34" charset="0"/>
            </a:endParaRPr>
          </a:p>
        </p:txBody>
      </p:sp>
      <p:sp>
        <p:nvSpPr>
          <p:cNvPr id="14" name="Rectangle 3"/>
          <p:cNvSpPr txBox="1">
            <a:spLocks noChangeArrowheads="1"/>
          </p:cNvSpPr>
          <p:nvPr/>
        </p:nvSpPr>
        <p:spPr>
          <a:xfrm>
            <a:off x="512064" y="4739640"/>
            <a:ext cx="9296400" cy="2362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571500" lvl="1" indent="-228600" eaLnBrk="1" hangingPunct="1">
              <a:lnSpc>
                <a:spcPct val="120000"/>
              </a:lnSpc>
              <a:spcBef>
                <a:spcPts val="800"/>
              </a:spcBef>
              <a:defRPr/>
            </a:pPr>
            <a:r>
              <a:rPr lang="en-US" altLang="en-US" kern="0" dirty="0" smtClean="0">
                <a:effectLst/>
                <a:cs typeface="Arial" pitchFamily="34" charset="0"/>
              </a:rPr>
              <a:t>Supply </a:t>
            </a:r>
            <a:r>
              <a:rPr lang="en-US" altLang="en-US" kern="0" dirty="0">
                <a:effectLst/>
                <a:cs typeface="Arial" pitchFamily="34" charset="0"/>
              </a:rPr>
              <a:t>convoy for Gen. Rommel in Africa found and sunk,  despite continuous cloud cover from Naples to </a:t>
            </a:r>
            <a:r>
              <a:rPr lang="en-US" altLang="en-US" kern="0" dirty="0" smtClean="0">
                <a:effectLst/>
                <a:cs typeface="Arial" pitchFamily="34" charset="0"/>
              </a:rPr>
              <a:t>Africa</a:t>
            </a:r>
            <a:endParaRPr lang="en-US" altLang="en-US" kern="0" dirty="0" smtClean="0">
              <a:effectLst/>
            </a:endParaRPr>
          </a:p>
          <a:p>
            <a:pPr marL="228600" indent="-228600" eaLnBrk="1" hangingPunct="1">
              <a:lnSpc>
                <a:spcPct val="120000"/>
              </a:lnSpc>
              <a:spcBef>
                <a:spcPts val="800"/>
              </a:spcBef>
              <a:defRPr/>
            </a:pPr>
            <a:r>
              <a:rPr lang="en-US" altLang="en-US" kern="0" dirty="0" smtClean="0">
                <a:effectLst/>
              </a:rPr>
              <a:t>Was 4-rotor Enigma designed to counter UK codebreaking?</a:t>
            </a:r>
          </a:p>
          <a:p>
            <a:pPr marL="571500" lvl="1" indent="-228600" eaLnBrk="1" hangingPunct="1">
              <a:lnSpc>
                <a:spcPct val="120000"/>
              </a:lnSpc>
              <a:spcBef>
                <a:spcPts val="800"/>
              </a:spcBef>
              <a:defRPr/>
            </a:pPr>
            <a:r>
              <a:rPr lang="en-US" altLang="en-US" kern="0" dirty="0" smtClean="0">
                <a:effectLst/>
                <a:cs typeface="Arial" pitchFamily="34" charset="0"/>
              </a:rPr>
              <a:t>No, more </a:t>
            </a:r>
            <a:r>
              <a:rPr lang="en-US" altLang="en-US" kern="0" dirty="0">
                <a:effectLst/>
                <a:cs typeface="Arial" pitchFamily="34" charset="0"/>
              </a:rPr>
              <a:t>likely security from other Nazi military or spies</a:t>
            </a:r>
          </a:p>
          <a:p>
            <a:pPr marL="571500" lvl="1" indent="-228600" eaLnBrk="1" hangingPunct="1">
              <a:lnSpc>
                <a:spcPct val="120000"/>
              </a:lnSpc>
              <a:spcBef>
                <a:spcPts val="800"/>
              </a:spcBef>
              <a:defRPr/>
            </a:pPr>
            <a:r>
              <a:rPr lang="en-US" altLang="en-US" kern="0" dirty="0">
                <a:effectLst/>
                <a:cs typeface="Arial" pitchFamily="34" charset="0"/>
              </a:rPr>
              <a:t>Confirmed in interview with Admiral </a:t>
            </a:r>
            <a:r>
              <a:rPr lang="en-US" altLang="en-US" kern="0" dirty="0" err="1">
                <a:effectLst/>
                <a:cs typeface="Arial" pitchFamily="34" charset="0"/>
              </a:rPr>
              <a:t>Dönitz</a:t>
            </a:r>
            <a:r>
              <a:rPr lang="en-US" altLang="en-US" kern="0" dirty="0">
                <a:effectLst/>
                <a:cs typeface="Arial" pitchFamily="34" charset="0"/>
              </a:rPr>
              <a:t> in 1974</a:t>
            </a:r>
          </a:p>
          <a:p>
            <a:pPr marL="228600" indent="-228600" eaLnBrk="1" hangingPunct="1">
              <a:lnSpc>
                <a:spcPct val="120000"/>
              </a:lnSpc>
              <a:spcBef>
                <a:spcPts val="800"/>
              </a:spcBef>
              <a:defRPr/>
            </a:pPr>
            <a:endParaRPr lang="en-US" altLang="en-US" kern="0" dirty="0" smtClean="0">
              <a:effectLst/>
            </a:endParaRPr>
          </a:p>
        </p:txBody>
      </p:sp>
      <p:sp>
        <p:nvSpPr>
          <p:cNvPr id="15"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6"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dirty="0" smtClean="0"/>
              <a:t>Enigma after WW2</a:t>
            </a:r>
            <a:endParaRPr lang="en-US" dirty="0"/>
          </a:p>
        </p:txBody>
      </p:sp>
      <p:sp>
        <p:nvSpPr>
          <p:cNvPr id="30723" name="Rectangle 3"/>
          <p:cNvSpPr>
            <a:spLocks noGrp="1" noChangeArrowheads="1"/>
          </p:cNvSpPr>
          <p:nvPr>
            <p:ph type="body" idx="1"/>
          </p:nvPr>
        </p:nvSpPr>
        <p:spPr>
          <a:xfrm>
            <a:off x="701675" y="1066800"/>
            <a:ext cx="9051925" cy="3429000"/>
          </a:xfrm>
        </p:spPr>
        <p:txBody>
          <a:bodyPr/>
          <a:lstStyle/>
          <a:p>
            <a:pPr marL="228600" indent="-228600">
              <a:defRPr/>
            </a:pPr>
            <a:r>
              <a:rPr lang="en-US" altLang="en-US" dirty="0" smtClean="0"/>
              <a:t>Codebreaking success was kept secret for 41 years, until 1974, despite thousands who knew the secret in the US and UK</a:t>
            </a:r>
          </a:p>
          <a:p>
            <a:pPr marL="228600" indent="-228600">
              <a:defRPr/>
            </a:pPr>
            <a:r>
              <a:rPr lang="en-US" altLang="en-US" dirty="0" smtClean="0"/>
              <a:t>US and UK encouraged use of Enigma by other countries, including Allies, reading their secret messages for 3 decades</a:t>
            </a:r>
          </a:p>
          <a:p>
            <a:pPr marL="228600" indent="-228600">
              <a:defRPr/>
            </a:pPr>
            <a:r>
              <a:rPr lang="en-US" altLang="en-US" dirty="0" smtClean="0"/>
              <a:t>About 35,000 Enigmas were manufactured</a:t>
            </a:r>
          </a:p>
          <a:p>
            <a:pPr marL="228600" indent="-228600">
              <a:defRPr/>
            </a:pPr>
            <a:r>
              <a:rPr lang="en-US" altLang="en-US" dirty="0"/>
              <a:t>Today, about </a:t>
            </a:r>
            <a:r>
              <a:rPr lang="en-US" altLang="en-US" dirty="0" smtClean="0"/>
              <a:t>380 </a:t>
            </a:r>
            <a:r>
              <a:rPr lang="en-US" altLang="en-US" dirty="0"/>
              <a:t>Enigma machines are known to exist, half in museums, half in private collections</a:t>
            </a:r>
          </a:p>
          <a:p>
            <a:pPr>
              <a:defRPr/>
            </a:pPr>
            <a:endParaRPr lang="en-US" altLang="en-US" dirty="0" smtClean="0"/>
          </a:p>
        </p:txBody>
      </p:sp>
      <p:sp>
        <p:nvSpPr>
          <p:cNvPr id="2560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611DC29-B8BD-4951-8FF4-2CD92C49F492}" type="slidenum">
              <a:rPr lang="en-US" altLang="en-US">
                <a:solidFill>
                  <a:srgbClr val="FFCC00"/>
                </a:solidFill>
                <a:latin typeface="Palatino Linotype" pitchFamily="18" charset="0"/>
              </a:rPr>
              <a:pPr eaLnBrk="1" hangingPunct="1"/>
              <a:t>22</a:t>
            </a:fld>
            <a:endParaRPr lang="en-US" altLang="en-US">
              <a:solidFill>
                <a:srgbClr val="FFCC00"/>
              </a:solidFill>
              <a:latin typeface="Palatino Linotype" pitchFamily="18" charset="0"/>
            </a:endParaRPr>
          </a:p>
        </p:txBody>
      </p:sp>
      <p:cxnSp>
        <p:nvCxnSpPr>
          <p:cNvPr id="25606"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5410200" y="4716157"/>
            <a:ext cx="4038600" cy="2218043"/>
          </a:xfrm>
          <a:prstGeom prst="rect">
            <a:avLst/>
          </a:prstGeom>
        </p:spPr>
        <p:txBody>
          <a:bodyPr wrap="square">
            <a:spAutoFit/>
          </a:bodyPr>
          <a:lstStyle/>
          <a:p>
            <a:pPr algn="ctr">
              <a:lnSpc>
                <a:spcPct val="120000"/>
              </a:lnSpc>
              <a:spcBef>
                <a:spcPts val="800"/>
              </a:spcBef>
              <a:buClr>
                <a:srgbClr val="FFCC00"/>
              </a:buClr>
              <a:defRPr/>
            </a:pPr>
            <a:r>
              <a:rPr lang="en-US" altLang="en-US" sz="2000" b="1" dirty="0">
                <a:solidFill>
                  <a:srgbClr val="FFCC00"/>
                </a:solidFill>
                <a:latin typeface="+mn-lt"/>
                <a:cs typeface="Arial" pitchFamily="34" charset="0"/>
              </a:rPr>
              <a:t>David Hatch, NSA Historian, tells story of US Navy missile test, sinking “</a:t>
            </a:r>
            <a:r>
              <a:rPr lang="en-US" altLang="en-US" sz="2000" b="1" dirty="0" smtClean="0">
                <a:solidFill>
                  <a:srgbClr val="FFCC00"/>
                </a:solidFill>
                <a:latin typeface="+mn-lt"/>
                <a:cs typeface="Arial" pitchFamily="34" charset="0"/>
              </a:rPr>
              <a:t>pallet loads” </a:t>
            </a:r>
            <a:r>
              <a:rPr lang="en-US" altLang="en-US" sz="2000" b="1" dirty="0">
                <a:solidFill>
                  <a:srgbClr val="FFCC00"/>
                </a:solidFill>
                <a:latin typeface="+mn-lt"/>
                <a:cs typeface="Arial" pitchFamily="34" charset="0"/>
              </a:rPr>
              <a:t>of </a:t>
            </a:r>
            <a:r>
              <a:rPr lang="en-US" altLang="en-US" sz="2000" b="1" dirty="0" smtClean="0">
                <a:solidFill>
                  <a:srgbClr val="FFCC00"/>
                </a:solidFill>
                <a:latin typeface="+mn-lt"/>
                <a:cs typeface="Arial" pitchFamily="34" charset="0"/>
              </a:rPr>
              <a:t>Enigma machines</a:t>
            </a:r>
            <a:endParaRPr lang="en-US" altLang="en-US" sz="2000" b="1" dirty="0">
              <a:solidFill>
                <a:srgbClr val="FFCC00"/>
              </a:solidFill>
              <a:latin typeface="+mn-lt"/>
              <a:cs typeface="Arial" pitchFamily="34" charset="0"/>
            </a:endParaRPr>
          </a:p>
          <a:p>
            <a:pPr algn="ctr">
              <a:lnSpc>
                <a:spcPct val="120000"/>
              </a:lnSpc>
              <a:spcBef>
                <a:spcPts val="800"/>
              </a:spcBef>
              <a:buClr>
                <a:srgbClr val="FFCC00"/>
              </a:buClr>
              <a:defRPr/>
            </a:pPr>
            <a:r>
              <a:rPr lang="en-US" altLang="en-US" sz="400" b="1" dirty="0">
                <a:solidFill>
                  <a:srgbClr val="FFCC00"/>
                </a:solidFill>
                <a:latin typeface="+mn-lt"/>
                <a:cs typeface="Arial" pitchFamily="34" charset="0"/>
              </a:rPr>
              <a:t> </a:t>
            </a:r>
          </a:p>
          <a:p>
            <a:pPr algn="ctr">
              <a:lnSpc>
                <a:spcPct val="120000"/>
              </a:lnSpc>
              <a:spcBef>
                <a:spcPts val="800"/>
              </a:spcBef>
              <a:buClr>
                <a:srgbClr val="FFCC00"/>
              </a:buClr>
              <a:defRPr/>
            </a:pPr>
            <a:r>
              <a:rPr lang="en-US" altLang="en-US" sz="2000" b="1" dirty="0">
                <a:solidFill>
                  <a:srgbClr val="FFCC00"/>
                </a:solidFill>
                <a:latin typeface="+mn-lt"/>
                <a:cs typeface="Arial" pitchFamily="34" charset="0"/>
              </a:rPr>
              <a:t>(pallet = 150 Enigmas = 2 tons)</a:t>
            </a:r>
          </a:p>
        </p:txBody>
      </p:sp>
      <p:sp>
        <p:nvSpPr>
          <p:cNvPr id="9" name="TextBox 8"/>
          <p:cNvSpPr txBox="1"/>
          <p:nvPr/>
        </p:nvSpPr>
        <p:spPr>
          <a:xfrm>
            <a:off x="457200" y="7240588"/>
            <a:ext cx="4572001" cy="246062"/>
          </a:xfrm>
          <a:prstGeom prst="rect">
            <a:avLst/>
          </a:prstGeom>
          <a:noFill/>
        </p:spPr>
        <p:txBody>
          <a:bodyPr wrap="square">
            <a:spAutoFit/>
          </a:bodyPr>
          <a:lstStyle/>
          <a:p>
            <a:pPr algn="ctr">
              <a:defRPr/>
            </a:pPr>
            <a:r>
              <a:rPr lang="en-US" sz="1000" dirty="0">
                <a:latin typeface="+mj-lt"/>
                <a:cs typeface="Arial" pitchFamily="34" charset="0"/>
              </a:rPr>
              <a:t>Photo credit: US Navy release </a:t>
            </a:r>
          </a:p>
        </p:txBody>
      </p:sp>
      <p:pic>
        <p:nvPicPr>
          <p:cNvPr id="25610" name="Picture 2" descr="USS Ingrah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4409772"/>
            <a:ext cx="4572000" cy="285145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Enigma prices</a:t>
            </a:r>
            <a:endParaRPr lang="en-US" dirty="0"/>
          </a:p>
        </p:txBody>
      </p:sp>
      <p:sp>
        <p:nvSpPr>
          <p:cNvPr id="26627" name="Rectangle 3"/>
          <p:cNvSpPr>
            <a:spLocks noGrp="1" noChangeArrowheads="1"/>
          </p:cNvSpPr>
          <p:nvPr>
            <p:ph type="body" idx="1"/>
          </p:nvPr>
        </p:nvSpPr>
        <p:spPr bwMode="auto">
          <a:xfrm>
            <a:off x="609600" y="4495800"/>
            <a:ext cx="9051925"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He knew it was an Enigma and bought it for 100 Euros</a:t>
            </a:r>
          </a:p>
          <a:p>
            <a:r>
              <a:rPr lang="en-US" altLang="en-US" dirty="0" smtClean="0"/>
              <a:t>Immediately sold on Romanian auction site for 45,000 Euros</a:t>
            </a:r>
          </a:p>
          <a:p>
            <a:r>
              <a:rPr lang="en-US" altLang="en-US" dirty="0" smtClean="0"/>
              <a:t>Sold 4 months later in US by Rau Antiques for $245,000</a:t>
            </a:r>
          </a:p>
          <a:p>
            <a:r>
              <a:rPr lang="en-US" altLang="en-US" dirty="0" smtClean="0"/>
              <a:t>Rarity plus interest generate record prices at auction:</a:t>
            </a:r>
          </a:p>
          <a:p>
            <a:pPr marL="631825" lvl="1" indent="-230188"/>
            <a:r>
              <a:rPr lang="en-US" altLang="en-US" dirty="0" smtClean="0"/>
              <a:t>$441K for a 3-rotor Enigma at </a:t>
            </a:r>
            <a:r>
              <a:rPr lang="en-US" altLang="en-US" dirty="0" err="1" smtClean="0"/>
              <a:t>Sothebys</a:t>
            </a:r>
            <a:r>
              <a:rPr lang="en-US" altLang="en-US" dirty="0" smtClean="0"/>
              <a:t> on 4/30/21</a:t>
            </a:r>
          </a:p>
          <a:p>
            <a:pPr marL="631825" lvl="1" indent="-230188"/>
            <a:r>
              <a:rPr lang="en-US" altLang="en-US" dirty="0" smtClean="0"/>
              <a:t>$860K for a 4-rotor Enigma at </a:t>
            </a:r>
            <a:r>
              <a:rPr lang="en-US" altLang="en-US" dirty="0" err="1" smtClean="0"/>
              <a:t>Sothebys</a:t>
            </a:r>
            <a:r>
              <a:rPr lang="en-US" altLang="en-US" dirty="0" smtClean="0"/>
              <a:t> on 12/17/19</a:t>
            </a:r>
          </a:p>
        </p:txBody>
      </p:sp>
      <p:sp>
        <p:nvSpPr>
          <p:cNvPr id="2662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81477EF-B6C4-49E1-8779-50A689DF9E9C}" type="slidenum">
              <a:rPr lang="en-US" altLang="en-US">
                <a:solidFill>
                  <a:srgbClr val="FFCC00"/>
                </a:solidFill>
                <a:latin typeface="Palatino Linotype" pitchFamily="18" charset="0"/>
              </a:rPr>
              <a:pPr eaLnBrk="1" hangingPunct="1"/>
              <a:t>23</a:t>
            </a:fld>
            <a:endParaRPr lang="en-US" altLang="en-US">
              <a:solidFill>
                <a:srgbClr val="FFCC00"/>
              </a:solidFill>
              <a:latin typeface="Palatino Linotype" pitchFamily="18" charset="0"/>
            </a:endParaRPr>
          </a:p>
        </p:txBody>
      </p:sp>
      <p:cxnSp>
        <p:nvCxnSpPr>
          <p:cNvPr id="26630"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631" name="Picture 2" descr="(L-R) Keira Knightley, Matthew Beard, Matthew Goode, Benedict Cumberbatch, and Allen Leech star in The Imitation 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838" y="1655763"/>
            <a:ext cx="3976687" cy="2643187"/>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1371600" y="1371600"/>
            <a:ext cx="3124200" cy="155892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algn="ctr" eaLnBrk="1" hangingPunct="1">
              <a:lnSpc>
                <a:spcPct val="120000"/>
              </a:lnSpc>
              <a:spcBef>
                <a:spcPts val="800"/>
              </a:spcBef>
              <a:buFont typeface="Wingdings" pitchFamily="2" charset="2"/>
              <a:buNone/>
              <a:defRPr/>
            </a:pPr>
            <a:r>
              <a:rPr lang="en-US" altLang="en-US" sz="2000" kern="0" dirty="0" smtClean="0">
                <a:solidFill>
                  <a:srgbClr val="FFCC00"/>
                </a:solidFill>
                <a:effectLst/>
              </a:rPr>
              <a:t>Enigma prices doubled after release of movie, “The Imitation Game”      on Christmas, 2014</a:t>
            </a:r>
          </a:p>
        </p:txBody>
      </p:sp>
      <p:sp>
        <p:nvSpPr>
          <p:cNvPr id="9" name="TextBox 8"/>
          <p:cNvSpPr txBox="1"/>
          <p:nvPr/>
        </p:nvSpPr>
        <p:spPr>
          <a:xfrm>
            <a:off x="5684838" y="4297363"/>
            <a:ext cx="3992562"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err="1">
                <a:latin typeface="+mj-lt"/>
                <a:cs typeface="Arial" pitchFamily="34" charset="0"/>
              </a:rPr>
              <a:t>StudioCanal</a:t>
            </a:r>
            <a:endParaRPr lang="en-US" sz="1000" dirty="0">
              <a:latin typeface="+mj-lt"/>
              <a:cs typeface="Arial" pitchFamily="34" charset="0"/>
            </a:endParaRPr>
          </a:p>
        </p:txBody>
      </p:sp>
      <p:sp>
        <p:nvSpPr>
          <p:cNvPr id="26634" name="Text Box 6"/>
          <p:cNvSpPr txBox="1">
            <a:spLocks noChangeArrowheads="1"/>
          </p:cNvSpPr>
          <p:nvPr/>
        </p:nvSpPr>
        <p:spPr bwMode="auto">
          <a:xfrm>
            <a:off x="5562600" y="1081088"/>
            <a:ext cx="4197350"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Benedict Cumberbatch operates Enigma</a:t>
            </a:r>
          </a:p>
          <a:p>
            <a:pPr algn="ctr" eaLnBrk="1" hangingPunct="1"/>
            <a:r>
              <a:rPr lang="en-US" altLang="en-US" sz="1600" b="1" dirty="0">
                <a:solidFill>
                  <a:srgbClr val="FFCC00"/>
                </a:solidFill>
                <a:latin typeface="Arial" charset="0"/>
              </a:rPr>
              <a:t>from movie, “The Imitation Game”</a:t>
            </a:r>
          </a:p>
        </p:txBody>
      </p:sp>
      <p:sp>
        <p:nvSpPr>
          <p:cNvPr id="16" name="Rectangle 3"/>
          <p:cNvSpPr txBox="1">
            <a:spLocks noChangeArrowheads="1"/>
          </p:cNvSpPr>
          <p:nvPr/>
        </p:nvSpPr>
        <p:spPr>
          <a:xfrm>
            <a:off x="628650" y="3200400"/>
            <a:ext cx="4765675" cy="14478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a:lnSpc>
                <a:spcPct val="120000"/>
              </a:lnSpc>
              <a:spcBef>
                <a:spcPts val="800"/>
              </a:spcBef>
              <a:defRPr/>
            </a:pPr>
            <a:r>
              <a:rPr lang="en-US" altLang="en-US" kern="0" dirty="0" smtClean="0">
                <a:effectLst/>
              </a:rPr>
              <a:t>In June 2017, a professor of cryptology found a “typewriter” in a Romanian flea market</a:t>
            </a:r>
          </a:p>
        </p:txBody>
      </p:sp>
      <p:sp>
        <p:nvSpPr>
          <p:cNvPr id="14"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460375"/>
            <a:ext cx="9220200" cy="530225"/>
          </a:xfrm>
          <a:prstGeom prst="rect">
            <a:avLst/>
          </a:prstGeom>
        </p:spPr>
        <p:txBody>
          <a:bodyPr lIns="101870" tIns="50935" rIns="101870" bIns="50935" anchor="ctr"/>
          <a:lstStyle>
            <a:lvl1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9pPr>
          </a:lstStyle>
          <a:p>
            <a:pPr eaLnBrk="1" hangingPunct="1">
              <a:defRPr/>
            </a:pPr>
            <a:r>
              <a:rPr lang="en-US" sz="2800" kern="0" dirty="0"/>
              <a:t>Download this </a:t>
            </a:r>
            <a:r>
              <a:rPr lang="en-US" sz="2800" kern="0" dirty="0" smtClean="0"/>
              <a:t>presentation</a:t>
            </a:r>
            <a:endParaRPr lang="en-US" sz="2800" kern="0" dirty="0"/>
          </a:p>
        </p:txBody>
      </p:sp>
      <p:sp>
        <p:nvSpPr>
          <p:cNvPr id="5" name="Rectangle 3"/>
          <p:cNvSpPr txBox="1">
            <a:spLocks noChangeArrowheads="1"/>
          </p:cNvSpPr>
          <p:nvPr/>
        </p:nvSpPr>
        <p:spPr>
          <a:xfrm>
            <a:off x="503238" y="2332038"/>
            <a:ext cx="9386887" cy="2503487"/>
          </a:xfrm>
          <a:prstGeom prst="rect">
            <a:avLst/>
          </a:prstGeom>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eaLnBrk="1" hangingPunct="1">
              <a:spcBef>
                <a:spcPts val="1337"/>
              </a:spcBef>
              <a:defRPr/>
            </a:pPr>
            <a:endParaRPr lang="en-US" altLang="en-US" kern="0" dirty="0">
              <a:effectLst/>
            </a:endParaRPr>
          </a:p>
        </p:txBody>
      </p:sp>
      <p:sp>
        <p:nvSpPr>
          <p:cNvPr id="6" name="Rectangle 5"/>
          <p:cNvSpPr/>
          <p:nvPr/>
        </p:nvSpPr>
        <p:spPr>
          <a:xfrm>
            <a:off x="1103313" y="1143000"/>
            <a:ext cx="8018462" cy="441325"/>
          </a:xfrm>
          <a:prstGeom prst="rect">
            <a:avLst/>
          </a:prstGeom>
        </p:spPr>
        <p:txBody>
          <a:bodyPr lIns="101870" tIns="50935" rIns="101870" bIns="50935">
            <a:spAutoFit/>
          </a:bodyPr>
          <a:lstStyle/>
          <a:p>
            <a:pPr algn="ctr">
              <a:defRPr/>
            </a:pPr>
            <a:r>
              <a:rPr lang="en-US" sz="2200" b="1" dirty="0" smtClean="0">
                <a:latin typeface="+mj-lt"/>
                <a:cs typeface="+mn-cs"/>
              </a:rPr>
              <a:t>CipherHistory.com/cryptowars.pptx</a:t>
            </a:r>
            <a:endParaRPr lang="en-US" sz="2200" b="1" dirty="0">
              <a:latin typeface="+mj-lt"/>
              <a:cs typeface="+mn-cs"/>
            </a:endParaRPr>
          </a:p>
        </p:txBody>
      </p:sp>
      <p:pic>
        <p:nvPicPr>
          <p:cNvPr id="2765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985962"/>
            <a:ext cx="6996113" cy="540543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cxnSp>
        <p:nvCxnSpPr>
          <p:cNvPr id="27654"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5" name="Straight Connector 8"/>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F537DFC-9306-4C57-A554-7DF40C07AA99}" type="slidenum">
              <a:rPr lang="en-US" altLang="en-US">
                <a:solidFill>
                  <a:srgbClr val="FFCC00"/>
                </a:solidFill>
                <a:latin typeface="Palatino Linotype" pitchFamily="18" charset="0"/>
              </a:rPr>
              <a:pPr eaLnBrk="1" hangingPunct="1"/>
              <a:t>24</a:t>
            </a:fld>
            <a:endParaRPr lang="en-US" altLang="en-US">
              <a:solidFill>
                <a:srgbClr val="FFCC00"/>
              </a:solidFill>
              <a:latin typeface="Palatino Linotype" pitchFamily="18" charset="0"/>
            </a:endParaRPr>
          </a:p>
        </p:txBody>
      </p:sp>
      <p:sp>
        <p:nvSpPr>
          <p:cNvPr id="11" name="Text Box 6"/>
          <p:cNvSpPr txBox="1">
            <a:spLocks noChangeArrowheads="1"/>
          </p:cNvSpPr>
          <p:nvPr/>
        </p:nvSpPr>
        <p:spPr bwMode="auto">
          <a:xfrm>
            <a:off x="1647824" y="1664208"/>
            <a:ext cx="6996113"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Cipher History Museum</a:t>
            </a:r>
            <a:endParaRPr lang="en-US" altLang="en-US" sz="1600" b="1" dirty="0">
              <a:solidFill>
                <a:srgbClr val="FFCC00"/>
              </a:solidFill>
              <a:latin typeface="Arial" charset="0"/>
            </a:endParaRPr>
          </a:p>
        </p:txBody>
      </p:sp>
      <p:sp>
        <p:nvSpPr>
          <p:cNvPr id="12"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4"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503238" y="457200"/>
            <a:ext cx="9220200" cy="533400"/>
          </a:xfrm>
        </p:spPr>
        <p:txBody>
          <a:bodyPr/>
          <a:lstStyle/>
          <a:p>
            <a:pPr>
              <a:defRPr/>
            </a:pPr>
            <a:r>
              <a:rPr lang="en-US" smtClean="0"/>
              <a:t>Addendum</a:t>
            </a:r>
            <a:endParaRPr lang="en-US" dirty="0"/>
          </a:p>
        </p:txBody>
      </p:sp>
      <p:sp>
        <p:nvSpPr>
          <p:cNvPr id="28675" name="Rectangle 4"/>
          <p:cNvSpPr>
            <a:spLocks noGrp="1" noChangeArrowheads="1"/>
          </p:cNvSpPr>
          <p:nvPr>
            <p:ph type="body" idx="1"/>
          </p:nvPr>
        </p:nvSpPr>
        <p:spPr bwMode="auto">
          <a:xfrm>
            <a:off x="1600200" y="2895600"/>
            <a:ext cx="6172200" cy="1371600"/>
          </a:xfr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gn="ctr">
              <a:buFont typeface="Wingdings" pitchFamily="2" charset="2"/>
              <a:buNone/>
            </a:pPr>
            <a:r>
              <a:rPr lang="en-US" altLang="en-US" smtClean="0">
                <a:solidFill>
                  <a:srgbClr val="FFCC00"/>
                </a:solidFill>
              </a:rPr>
              <a:t>The following pages show the mathematics of the Enigma key space, both theoretically and as implemented by the Nazis</a:t>
            </a:r>
          </a:p>
        </p:txBody>
      </p:sp>
      <p:sp>
        <p:nvSpPr>
          <p:cNvPr id="2867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F5E044C-E0BC-40C7-A572-6913D7681556}" type="slidenum">
              <a:rPr lang="en-US" altLang="en-US">
                <a:solidFill>
                  <a:srgbClr val="FFCC00"/>
                </a:solidFill>
                <a:latin typeface="Palatino Linotype" pitchFamily="18" charset="0"/>
              </a:rPr>
              <a:pPr eaLnBrk="1" hangingPunct="1"/>
              <a:t>25</a:t>
            </a:fld>
            <a:endParaRPr lang="en-US" altLang="en-US">
              <a:solidFill>
                <a:srgbClr val="FFCC00"/>
              </a:solidFill>
              <a:latin typeface="Palatino Linotype" pitchFamily="18" charset="0"/>
            </a:endParaRPr>
          </a:p>
        </p:txBody>
      </p:sp>
      <p:cxnSp>
        <p:nvCxnSpPr>
          <p:cNvPr id="28678"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0"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Plugboard settings</a:t>
            </a:r>
            <a:endParaRPr lang="en-US" dirty="0"/>
          </a:p>
        </p:txBody>
      </p:sp>
      <p:sp>
        <p:nvSpPr>
          <p:cNvPr id="35844" name="Rectangle 3"/>
          <p:cNvSpPr>
            <a:spLocks noGrp="1" noChangeArrowheads="1"/>
          </p:cNvSpPr>
          <p:nvPr>
            <p:ph type="body" idx="1"/>
          </p:nvPr>
        </p:nvSpPr>
        <p:spPr>
          <a:xfrm>
            <a:off x="625475" y="4038600"/>
            <a:ext cx="9051925" cy="3657600"/>
          </a:xfrm>
        </p:spPr>
        <p:txBody>
          <a:bodyPr vert="horz" wrap="square" lIns="91440" tIns="45720" rIns="91440" bIns="45720" numCol="1" anchor="t" anchorCtr="0" compatLnSpc="1">
            <a:prstTxWarp prst="textNoShape">
              <a:avLst/>
            </a:prstTxWarp>
          </a:bodyPr>
          <a:lstStyle/>
          <a:p>
            <a:pPr marL="228600" indent="-228600"/>
            <a:r>
              <a:rPr lang="en-US" altLang="en-US" smtClean="0"/>
              <a:t>The # of possible plugboard settings is a function of 3 variables:</a:t>
            </a:r>
          </a:p>
          <a:p>
            <a:pPr marL="746125" lvl="1" indent="-344488">
              <a:buFontTx/>
              <a:buAutoNum type="arabicPeriod"/>
            </a:pPr>
            <a:r>
              <a:rPr lang="en-US" altLang="en-US" smtClean="0"/>
              <a:t># plugboard cables, p, can be from 0 to 13</a:t>
            </a:r>
          </a:p>
          <a:p>
            <a:pPr marL="746125" lvl="1" indent="-344488">
              <a:buFontTx/>
              <a:buAutoNum type="arabicPeriod"/>
            </a:pPr>
            <a:r>
              <a:rPr lang="en-US" altLang="en-US" smtClean="0"/>
              <a:t># of groupings of possible plugged letters 		               (2p letters out of 26) = 26! / ((2p!) X (26-2p)!)</a:t>
            </a:r>
          </a:p>
          <a:p>
            <a:pPr marL="746125" lvl="1" indent="-344488">
              <a:buFontTx/>
              <a:buAutoNum type="arabicPeriod"/>
            </a:pPr>
            <a:r>
              <a:rPr lang="en-US" altLang="en-US" smtClean="0"/>
              <a:t># interconnections of letters within each group of plugged letters chosen from #2 = (2p-1) X (2p-3) X (2p-5) X …X 1</a:t>
            </a:r>
          </a:p>
          <a:p>
            <a:pPr marL="228600" indent="-228600"/>
            <a:r>
              <a:rPr lang="en-US" altLang="en-US" smtClean="0"/>
              <a:t>The 3 items above are calculated on the next slide</a:t>
            </a:r>
          </a:p>
          <a:p>
            <a:pPr marL="746125" lvl="1" indent="-344488"/>
            <a:endParaRPr lang="en-US" altLang="en-US" smtClean="0"/>
          </a:p>
        </p:txBody>
      </p:sp>
      <p:sp>
        <p:nvSpPr>
          <p:cNvPr id="29700"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9701"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361813C-0EB4-4E03-AB9B-4556EC893B82}" type="slidenum">
              <a:rPr lang="en-US" altLang="en-US">
                <a:solidFill>
                  <a:srgbClr val="FFCC00"/>
                </a:solidFill>
                <a:latin typeface="Palatino Linotype" pitchFamily="18" charset="0"/>
              </a:rPr>
              <a:pPr eaLnBrk="1" hangingPunct="1"/>
              <a:t>26</a:t>
            </a:fld>
            <a:endParaRPr lang="en-US" altLang="en-US">
              <a:solidFill>
                <a:srgbClr val="FFCC00"/>
              </a:solidFill>
              <a:latin typeface="Palatino Linotype" pitchFamily="18" charset="0"/>
            </a:endParaRPr>
          </a:p>
        </p:txBody>
      </p:sp>
      <p:cxnSp>
        <p:nvCxnSpPr>
          <p:cNvPr id="29702"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703" name="Picture 2" descr="Enigma Plugboard"/>
          <p:cNvPicPr>
            <a:picLocks noChangeAspect="1" noChangeArrowheads="1"/>
          </p:cNvPicPr>
          <p:nvPr/>
        </p:nvPicPr>
        <p:blipFill>
          <a:blip r:embed="rId2">
            <a:extLst>
              <a:ext uri="{28A0092B-C50C-407E-A947-70E740481C1C}">
                <a14:useLocalDpi xmlns:a14="http://schemas.microsoft.com/office/drawing/2010/main" val="0"/>
              </a:ext>
            </a:extLst>
          </a:blip>
          <a:srcRect b="10110"/>
          <a:stretch>
            <a:fillRect/>
          </a:stretch>
        </p:blipFill>
        <p:spPr bwMode="auto">
          <a:xfrm>
            <a:off x="3481388" y="1295400"/>
            <a:ext cx="6216650" cy="271145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bwMode="auto">
          <a:xfrm>
            <a:off x="609600" y="1447800"/>
            <a:ext cx="2819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fontAlgn="b" hangingPunct="1">
              <a:lnSpc>
                <a:spcPct val="120000"/>
              </a:lnSpc>
              <a:spcBef>
                <a:spcPts val="800"/>
              </a:spcBef>
              <a:spcAft>
                <a:spcPts val="334"/>
              </a:spcAft>
              <a:defRPr/>
            </a:pPr>
            <a:r>
              <a:rPr lang="en-US" altLang="en-US" kern="0" dirty="0" smtClean="0">
                <a:effectLst/>
                <a:cs typeface="Arial" pitchFamily="34" charset="0"/>
              </a:rPr>
              <a:t>The German </a:t>
            </a:r>
            <a:r>
              <a:rPr lang="en-US" altLang="en-US" kern="0" dirty="0">
                <a:effectLst/>
                <a:cs typeface="Arial" pitchFamily="34" charset="0"/>
              </a:rPr>
              <a:t>military </a:t>
            </a:r>
            <a:r>
              <a:rPr lang="en-US" altLang="en-US" kern="0" dirty="0" smtClean="0">
                <a:effectLst/>
                <a:cs typeface="Arial" pitchFamily="34" charset="0"/>
              </a:rPr>
              <a:t>addition of the </a:t>
            </a:r>
            <a:r>
              <a:rPr lang="en-US" altLang="en-US" kern="0" dirty="0" err="1" smtClean="0">
                <a:effectLst/>
                <a:cs typeface="Arial" pitchFamily="34" charset="0"/>
              </a:rPr>
              <a:t>plugboard</a:t>
            </a:r>
            <a:r>
              <a:rPr lang="en-US" altLang="en-US" kern="0" dirty="0" smtClean="0">
                <a:effectLst/>
                <a:cs typeface="Arial" pitchFamily="34" charset="0"/>
              </a:rPr>
              <a:t> added more key space than the rotors</a:t>
            </a:r>
          </a:p>
          <a:p>
            <a:pPr marL="631825" lvl="1" indent="0" eaLnBrk="1" fontAlgn="b" hangingPunct="1">
              <a:lnSpc>
                <a:spcPct val="120000"/>
              </a:lnSpc>
              <a:spcBef>
                <a:spcPts val="800"/>
              </a:spcBef>
              <a:spcAft>
                <a:spcPts val="223"/>
              </a:spcAft>
              <a:buClrTx/>
              <a:buFontTx/>
              <a:buNone/>
              <a:defRPr/>
            </a:pPr>
            <a:endParaRPr lang="en-US" altLang="en-US" kern="0" dirty="0">
              <a:effectLst/>
              <a:cs typeface="Arial" pitchFamily="34" charset="0"/>
            </a:endParaRP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Plugboard settings</a:t>
            </a:r>
            <a:endParaRPr lang="en-US" dirty="0"/>
          </a:p>
        </p:txBody>
      </p:sp>
      <p:sp>
        <p:nvSpPr>
          <p:cNvPr id="30723"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072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B995F2A-C30F-4503-A583-779A8360E023}" type="slidenum">
              <a:rPr lang="en-US" altLang="en-US">
                <a:solidFill>
                  <a:srgbClr val="FFCC00"/>
                </a:solidFill>
                <a:latin typeface="Palatino Linotype" pitchFamily="18" charset="0"/>
              </a:rPr>
              <a:pPr eaLnBrk="1" hangingPunct="1"/>
              <a:t>27</a:t>
            </a:fld>
            <a:endParaRPr lang="en-US" altLang="en-US">
              <a:solidFill>
                <a:srgbClr val="FFCC00"/>
              </a:solidFill>
              <a:latin typeface="Palatino Linotype" pitchFamily="18" charset="0"/>
            </a:endParaRPr>
          </a:p>
        </p:txBody>
      </p:sp>
      <p:graphicFrame>
        <p:nvGraphicFramePr>
          <p:cNvPr id="6" name="Group 1038"/>
          <p:cNvGraphicFramePr>
            <a:graphicFrameLocks/>
          </p:cNvGraphicFramePr>
          <p:nvPr/>
        </p:nvGraphicFramePr>
        <p:xfrm>
          <a:off x="763588" y="1143000"/>
          <a:ext cx="8839200" cy="6172200"/>
        </p:xfrm>
        <a:graphic>
          <a:graphicData uri="http://schemas.openxmlformats.org/drawingml/2006/table">
            <a:tbl>
              <a:tblPr/>
              <a:tblGrid>
                <a:gridCol w="1409224"/>
                <a:gridCol w="2111216"/>
                <a:gridCol w="2956560"/>
                <a:gridCol w="2362200"/>
              </a:tblGrid>
              <a:tr h="838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 </a:t>
                      </a:r>
                      <a:r>
                        <a:rPr kumimoji="0" lang="en-US" sz="1600" b="1" i="0" u="none" strike="noStrike" cap="none" normalizeH="0" baseline="0" dirty="0" err="1" smtClean="0">
                          <a:ln>
                            <a:noFill/>
                          </a:ln>
                          <a:solidFill>
                            <a:schemeClr val="tx1"/>
                          </a:solidFill>
                          <a:effectLst/>
                          <a:latin typeface="+mn-lt"/>
                          <a:cs typeface="Arial" charset="0"/>
                        </a:rPr>
                        <a:t>plugboard</a:t>
                      </a:r>
                      <a:r>
                        <a:rPr kumimoji="0" lang="en-US" sz="1600" b="1" i="0" u="none" strike="noStrike" cap="none" normalizeH="0" baseline="0" dirty="0" smtClean="0">
                          <a:ln>
                            <a:noFill/>
                          </a:ln>
                          <a:solidFill>
                            <a:schemeClr val="tx1"/>
                          </a:solidFill>
                          <a:effectLst/>
                          <a:latin typeface="+mn-lt"/>
                          <a:cs typeface="Arial" charset="0"/>
                        </a:rPr>
                        <a:t> cables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groupings of plugged letters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 interconnections for each set of plugged letters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n-lt"/>
                        <a:cs typeface="Arial"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Total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possible settings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r>
              <a:tr h="444998">
                <a:tc>
                  <a:txBody>
                    <a:bodyPr/>
                    <a:lstStyle/>
                    <a:p>
                      <a:pPr marL="0" marR="0" lvl="0" indent="0" algn="ctr" defTabSz="914400" rtl="0" eaLnBrk="1" fontAlgn="b" latinLnBrk="0" hangingPunct="1">
                        <a:lnSpc>
                          <a:spcPct val="8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26! / ((2p!) X (26-2p)!)</a:t>
                      </a:r>
                      <a:endParaRPr kumimoji="0" lang="en-US" sz="15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(2p-1) X (2p-3) X (2p-5) X…X 1</a:t>
                      </a:r>
                      <a:endParaRPr kumimoji="0" lang="en-US" sz="1500" b="1" i="0" u="none" strike="noStrike" cap="none" normalizeH="0" baseline="0" dirty="0" smtClean="0">
                        <a:ln>
                          <a:noFill/>
                        </a:ln>
                        <a:solidFill>
                          <a:schemeClr val="tx1"/>
                        </a:solidFill>
                        <a:effectLst/>
                        <a:latin typeface="+mn-lt"/>
                      </a:endParaRPr>
                    </a:p>
                  </a:txBody>
                  <a:tcPr marL="0" marR="0"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(column 2) X (column 3)</a:t>
                      </a:r>
                      <a:endParaRPr kumimoji="0" lang="en-US" sz="15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14,950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44,850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230,230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3,453,450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4</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1,562,275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164,038,875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5,311,735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945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5,019,589,575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6</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9,657,700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10,395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100,391,791,500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9,657,700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135,135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1,305,093,289,500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8</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5,311,735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2,027,025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10,767,019,638,375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1,562,275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34,459,425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53,835,098,191,875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230,230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654,729,075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150,738,274,937,250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14,950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13,749,310,575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205,552,193,096,250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12</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316,234,143,225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102,776,096,548,125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7,905,853,580,625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7,905,853,580,625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99692">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Total</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532,985,208,200,576</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r>
            </a:tbl>
          </a:graphicData>
        </a:graphic>
      </p:graphicFrame>
      <p:cxnSp>
        <p:nvCxnSpPr>
          <p:cNvPr id="30816"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30818" name="Rectangle 1"/>
          <p:cNvSpPr>
            <a:spLocks noChangeArrowheads="1"/>
          </p:cNvSpPr>
          <p:nvPr/>
        </p:nvSpPr>
        <p:spPr bwMode="auto">
          <a:xfrm>
            <a:off x="762000" y="1143000"/>
            <a:ext cx="8842375" cy="6172200"/>
          </a:xfrm>
          <a:prstGeom prst="rect">
            <a:avLst/>
          </a:prstGeom>
          <a:noFill/>
          <a:ln w="1270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03238" y="457200"/>
            <a:ext cx="9220200" cy="533400"/>
          </a:xfrm>
        </p:spPr>
        <p:txBody>
          <a:bodyPr/>
          <a:lstStyle/>
          <a:p>
            <a:pPr>
              <a:defRPr/>
            </a:pPr>
            <a:r>
              <a:rPr lang="en-US" smtClean="0"/>
              <a:t>Rotor settings</a:t>
            </a:r>
            <a:endParaRPr lang="en-US" dirty="0"/>
          </a:p>
        </p:txBody>
      </p:sp>
      <p:sp>
        <p:nvSpPr>
          <p:cNvPr id="31747"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174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0E8FC4C-CEB5-4071-9E43-FF9C8C285A6E}" type="slidenum">
              <a:rPr lang="en-US" altLang="en-US">
                <a:solidFill>
                  <a:srgbClr val="FFCC00"/>
                </a:solidFill>
                <a:latin typeface="Palatino Linotype" pitchFamily="18" charset="0"/>
              </a:rPr>
              <a:pPr eaLnBrk="1" hangingPunct="1"/>
              <a:t>28</a:t>
            </a:fld>
            <a:endParaRPr lang="en-US" altLang="en-US">
              <a:solidFill>
                <a:srgbClr val="FFCC00"/>
              </a:solidFill>
              <a:latin typeface="Palatino Linotype" pitchFamily="18" charset="0"/>
            </a:endParaRPr>
          </a:p>
        </p:txBody>
      </p:sp>
      <p:sp>
        <p:nvSpPr>
          <p:cNvPr id="7" name="Rectangle 6"/>
          <p:cNvSpPr/>
          <p:nvPr/>
        </p:nvSpPr>
        <p:spPr>
          <a:xfrm>
            <a:off x="549275" y="1066800"/>
            <a:ext cx="9051925" cy="1827213"/>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n-lt"/>
              </a:rPr>
              <a:t>The internal wiring of each rotor could be arranged in 26! different combinations. Since only 3 rotors are used, the number of combinations when selecting 3 unique rotors out of 26! is:</a:t>
            </a:r>
          </a:p>
          <a:p>
            <a:pPr marL="571500" lvl="1" indent="-228600">
              <a:lnSpc>
                <a:spcPct val="120000"/>
              </a:lnSpc>
              <a:spcBef>
                <a:spcPts val="800"/>
              </a:spcBef>
              <a:buClr>
                <a:srgbClr val="FFCC00"/>
              </a:buClr>
              <a:buSzPct val="110000"/>
              <a:buFontTx/>
              <a:buChar char="•"/>
              <a:defRPr/>
            </a:pPr>
            <a:r>
              <a:rPr lang="en-US" sz="2200" b="1" dirty="0">
                <a:latin typeface="+mn-lt"/>
              </a:rPr>
              <a:t>26! X (26!-1) X (26!-2) </a:t>
            </a:r>
            <a:r>
              <a:rPr lang="en-US" sz="2200" b="1" dirty="0">
                <a:latin typeface="+mj-lt"/>
              </a:rPr>
              <a:t>= </a:t>
            </a:r>
            <a:endParaRPr lang="en-US" sz="2200" b="1" dirty="0">
              <a:latin typeface="+mj-lt"/>
              <a:cs typeface="+mn-cs"/>
            </a:endParaRPr>
          </a:p>
        </p:txBody>
      </p:sp>
      <p:cxnSp>
        <p:nvCxnSpPr>
          <p:cNvPr id="31750"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7"/>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066800" y="2803525"/>
            <a:ext cx="4114800" cy="1325563"/>
          </a:xfrm>
          <a:prstGeom prst="rect">
            <a:avLst/>
          </a:prstGeom>
        </p:spPr>
        <p:txBody>
          <a:bodyPr>
            <a:spAutoFit/>
          </a:bodyPr>
          <a:lstStyle/>
          <a:p>
            <a:pPr marL="0" lvl="1" indent="800100" algn="r">
              <a:lnSpc>
                <a:spcPct val="120000"/>
              </a:lnSpc>
              <a:spcBef>
                <a:spcPts val="400"/>
              </a:spcBef>
              <a:buClr>
                <a:srgbClr val="FFCC00"/>
              </a:buClr>
              <a:buSzPct val="110000"/>
              <a:defRPr/>
            </a:pPr>
            <a:r>
              <a:rPr lang="en-US" sz="2200" b="1" dirty="0">
                <a:latin typeface="+mj-lt"/>
              </a:rPr>
              <a:t>65,592,937,459,144,468,</a:t>
            </a:r>
          </a:p>
          <a:p>
            <a:pPr marL="0" lvl="1" indent="0" algn="r">
              <a:lnSpc>
                <a:spcPct val="120000"/>
              </a:lnSpc>
              <a:spcBef>
                <a:spcPts val="400"/>
              </a:spcBef>
              <a:buClr>
                <a:srgbClr val="FFCC00"/>
              </a:buClr>
              <a:buSzPct val="110000"/>
              <a:defRPr/>
            </a:pPr>
            <a:r>
              <a:rPr lang="en-US" sz="2200" b="1" dirty="0">
                <a:latin typeface="+mj-lt"/>
              </a:rPr>
              <a:t>297,405,473,480,371,753,615,896,841,298,988,710,328,553,</a:t>
            </a:r>
            <a:endParaRPr lang="en-US" sz="2200" b="1" dirty="0">
              <a:latin typeface="+mj-lt"/>
              <a:cs typeface="Arial" pitchFamily="34" charset="0"/>
            </a:endParaRPr>
          </a:p>
        </p:txBody>
      </p:sp>
      <p:sp>
        <p:nvSpPr>
          <p:cNvPr id="11" name="Rectangle 10"/>
          <p:cNvSpPr/>
          <p:nvPr/>
        </p:nvSpPr>
        <p:spPr>
          <a:xfrm>
            <a:off x="549275" y="6080125"/>
            <a:ext cx="9204325" cy="1387475"/>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n-lt"/>
                <a:cs typeface="+mn-cs"/>
              </a:rPr>
              <a:t>The rotors advance like an odometer, the setting to enable this is a notch set to any letter of the alphabet:</a:t>
            </a:r>
          </a:p>
          <a:p>
            <a:pPr marL="631825" lvl="1" indent="-228600">
              <a:lnSpc>
                <a:spcPct val="120000"/>
              </a:lnSpc>
              <a:spcBef>
                <a:spcPts val="800"/>
              </a:spcBef>
              <a:buClr>
                <a:srgbClr val="FFCC00"/>
              </a:buClr>
              <a:buSzPct val="110000"/>
              <a:buFontTx/>
              <a:buChar char="•"/>
              <a:defRPr/>
            </a:pPr>
            <a:r>
              <a:rPr lang="en-US" sz="2200" b="1" dirty="0">
                <a:latin typeface="+mn-lt"/>
                <a:cs typeface="+mn-cs"/>
              </a:rPr>
              <a:t>26 X 26  =  676    (Note: notch on left-most rotor has no effect)</a:t>
            </a:r>
          </a:p>
        </p:txBody>
      </p:sp>
      <p:pic>
        <p:nvPicPr>
          <p:cNvPr id="31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41575"/>
            <a:ext cx="4208463" cy="354965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90600" y="4087813"/>
            <a:ext cx="4114800" cy="460375"/>
          </a:xfrm>
          <a:prstGeom prst="rect">
            <a:avLst/>
          </a:prstGeom>
        </p:spPr>
        <p:txBody>
          <a:bodyPr>
            <a:spAutoFit/>
          </a:bodyPr>
          <a:lstStyle/>
          <a:p>
            <a:pPr marL="0" lvl="1" indent="0" algn="r">
              <a:lnSpc>
                <a:spcPct val="120000"/>
              </a:lnSpc>
              <a:spcBef>
                <a:spcPts val="0"/>
              </a:spcBef>
              <a:buClr>
                <a:srgbClr val="FFCC00"/>
              </a:buClr>
              <a:buSzPct val="110000"/>
              <a:defRPr/>
            </a:pPr>
            <a:r>
              <a:rPr lang="en-US" sz="2200" b="1" dirty="0">
                <a:latin typeface="+mj-lt"/>
              </a:rPr>
              <a:t>805,190,043,271,168,000,000</a:t>
            </a:r>
            <a:endParaRPr lang="en-US" sz="2200" b="1" dirty="0">
              <a:latin typeface="+mj-lt"/>
              <a:cs typeface="Arial" pitchFamily="34" charset="0"/>
            </a:endParaRPr>
          </a:p>
        </p:txBody>
      </p:sp>
      <p:sp>
        <p:nvSpPr>
          <p:cNvPr id="23" name="Rectangle 22"/>
          <p:cNvSpPr/>
          <p:nvPr/>
        </p:nvSpPr>
        <p:spPr>
          <a:xfrm>
            <a:off x="539750" y="4635500"/>
            <a:ext cx="4756150" cy="1423988"/>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j-lt"/>
                <a:cs typeface="Arial" pitchFamily="34" charset="0"/>
              </a:rPr>
              <a:t>Each of the 3 rotors could be set </a:t>
            </a:r>
            <a:r>
              <a:rPr lang="en-US" sz="2200" b="1" dirty="0">
                <a:latin typeface="+mj-lt"/>
                <a:cs typeface="+mn-cs"/>
              </a:rPr>
              <a:t>to any letter:</a:t>
            </a:r>
          </a:p>
          <a:p>
            <a:pPr marL="631825" lvl="1" indent="-228600">
              <a:lnSpc>
                <a:spcPct val="120000"/>
              </a:lnSpc>
              <a:spcBef>
                <a:spcPts val="800"/>
              </a:spcBef>
              <a:buClr>
                <a:srgbClr val="FFCC00"/>
              </a:buClr>
              <a:buSzPct val="110000"/>
              <a:buFontTx/>
              <a:buChar char="•"/>
              <a:defRPr/>
            </a:pPr>
            <a:r>
              <a:rPr lang="en-US" sz="2200" b="1" dirty="0">
                <a:latin typeface="+mj-lt"/>
                <a:cs typeface="+mn-cs"/>
              </a:rPr>
              <a:t>26 X 26 X 26  =  17,576</a:t>
            </a:r>
            <a:endParaRPr lang="en-US" sz="2200" b="1" dirty="0">
              <a:latin typeface="+mn-lt"/>
              <a:cs typeface="+mn-cs"/>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03238" y="457200"/>
            <a:ext cx="9220200" cy="533400"/>
          </a:xfrm>
        </p:spPr>
        <p:txBody>
          <a:bodyPr/>
          <a:lstStyle/>
          <a:p>
            <a:pPr>
              <a:defRPr/>
            </a:pPr>
            <a:r>
              <a:rPr lang="en-US" smtClean="0"/>
              <a:t>Reflector settings</a:t>
            </a:r>
            <a:endParaRPr lang="en-US" dirty="0"/>
          </a:p>
        </p:txBody>
      </p:sp>
      <p:sp>
        <p:nvSpPr>
          <p:cNvPr id="3277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277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4EEBC32-369A-49DA-9C17-1566136C0A85}" type="slidenum">
              <a:rPr lang="en-US" altLang="en-US">
                <a:solidFill>
                  <a:srgbClr val="FFCC00"/>
                </a:solidFill>
                <a:latin typeface="Palatino Linotype" pitchFamily="18" charset="0"/>
              </a:rPr>
              <a:pPr eaLnBrk="1" hangingPunct="1"/>
              <a:t>29</a:t>
            </a:fld>
            <a:endParaRPr lang="en-US" altLang="en-US">
              <a:solidFill>
                <a:srgbClr val="FFCC00"/>
              </a:solidFill>
              <a:latin typeface="Palatino Linotype" pitchFamily="18" charset="0"/>
            </a:endParaRPr>
          </a:p>
        </p:txBody>
      </p:sp>
      <p:sp>
        <p:nvSpPr>
          <p:cNvPr id="32773" name="Rectangle 3"/>
          <p:cNvSpPr txBox="1">
            <a:spLocks noChangeArrowheads="1"/>
          </p:cNvSpPr>
          <p:nvPr/>
        </p:nvSpPr>
        <p:spPr bwMode="auto">
          <a:xfrm>
            <a:off x="527050" y="1219200"/>
            <a:ext cx="45021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230188" indent="-230188" eaLnBrk="0" hangingPunct="0">
              <a:defRPr>
                <a:solidFill>
                  <a:schemeClr val="tx1"/>
                </a:solidFill>
                <a:latin typeface="Verdana" pitchFamily="34" charset="0"/>
                <a:cs typeface="Arial" charset="0"/>
              </a:defRPr>
            </a:lvl1pPr>
            <a:lvl2pPr marL="684213" indent="-227013"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The reflector scrambles the letters in pairs so it could encrypt or decrypt with the same setting</a:t>
            </a:r>
          </a:p>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The letter “A” could be switched to any of the 25 remaining letters, the next letter could be switched  to any of the 23 remaining letters, and so on</a:t>
            </a:r>
          </a:p>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Notice this result is the same as using 13 plugboard cables, </a:t>
            </a:r>
          </a:p>
        </p:txBody>
      </p:sp>
      <p:cxnSp>
        <p:nvCxnSpPr>
          <p:cNvPr id="32774"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5" name="Straight Connector 6"/>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776" name="Picture 2"/>
          <p:cNvPicPr>
            <a:picLocks noChangeAspect="1" noChangeArrowheads="1"/>
          </p:cNvPicPr>
          <p:nvPr/>
        </p:nvPicPr>
        <p:blipFill>
          <a:blip r:embed="rId2">
            <a:extLst>
              <a:ext uri="{28A0092B-C50C-407E-A947-70E740481C1C}">
                <a14:useLocalDpi xmlns:a14="http://schemas.microsoft.com/office/drawing/2010/main" val="0"/>
              </a:ext>
            </a:extLst>
          </a:blip>
          <a:srcRect l="16866"/>
          <a:stretch>
            <a:fillRect/>
          </a:stretch>
        </p:blipFill>
        <p:spPr bwMode="auto">
          <a:xfrm>
            <a:off x="4987925" y="1433513"/>
            <a:ext cx="4745038" cy="4281487"/>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6248400"/>
            <a:ext cx="6719888" cy="1284288"/>
          </a:xfrm>
          <a:prstGeom prst="rect">
            <a:avLst/>
          </a:prstGeom>
          <a:noFill/>
        </p:spPr>
        <p:txBody>
          <a:bodyPr wrap="none">
            <a:spAutoFit/>
          </a:bodyPr>
          <a:lstStyle/>
          <a:p>
            <a:pPr marL="0" lvl="1" indent="0">
              <a:lnSpc>
                <a:spcPct val="120000"/>
              </a:lnSpc>
              <a:spcBef>
                <a:spcPts val="800"/>
              </a:spcBef>
              <a:buClr>
                <a:srgbClr val="FFCC00"/>
              </a:buClr>
              <a:defRPr/>
            </a:pPr>
            <a:r>
              <a:rPr lang="en-US" altLang="en-US" sz="2200" b="1" dirty="0">
                <a:latin typeface="+mj-lt"/>
                <a:cs typeface="Arial" pitchFamily="34" charset="0"/>
              </a:rPr>
              <a:t>since all letters are paired (see chart on page 23)</a:t>
            </a:r>
          </a:p>
          <a:p>
            <a:pPr marL="685800" lvl="1" indent="-228600">
              <a:lnSpc>
                <a:spcPct val="120000"/>
              </a:lnSpc>
              <a:spcBef>
                <a:spcPts val="800"/>
              </a:spcBef>
              <a:buClr>
                <a:srgbClr val="FFCC00"/>
              </a:buClr>
              <a:buFont typeface="Arial" panose="020B0604020202020204" pitchFamily="34" charset="0"/>
              <a:buChar char="•"/>
              <a:defRPr/>
            </a:pPr>
            <a:r>
              <a:rPr lang="en-US" altLang="en-US" sz="2200" b="1" dirty="0">
                <a:latin typeface="+mj-lt"/>
                <a:cs typeface="Arial" pitchFamily="34" charset="0"/>
              </a:rPr>
              <a:t>25 X 23 X 21 X … X 1  =  7,905,853,580,625</a:t>
            </a:r>
          </a:p>
          <a:p>
            <a:pPr marL="285750" indent="-285750">
              <a:buClr>
                <a:srgbClr val="FFCC00"/>
              </a:buClr>
              <a:buFont typeface="Arial" panose="020B0604020202020204" pitchFamily="34" charset="0"/>
              <a:buChar char="•"/>
              <a:defRPr/>
            </a:pPr>
            <a:endParaRPr lang="en-US" b="1" dirty="0">
              <a:latin typeface="+mj-lt"/>
              <a:cs typeface="Arial" pitchFamily="34" charset="0"/>
            </a:endParaRP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Straight Connector 13"/>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angle 2"/>
          <p:cNvSpPr>
            <a:spLocks noGrp="1" noChangeArrowheads="1"/>
          </p:cNvSpPr>
          <p:nvPr>
            <p:ph type="title"/>
          </p:nvPr>
        </p:nvSpPr>
        <p:spPr>
          <a:xfrm>
            <a:off x="503238" y="457200"/>
            <a:ext cx="9220200" cy="533400"/>
          </a:xfrm>
        </p:spPr>
        <p:txBody>
          <a:bodyPr/>
          <a:lstStyle/>
          <a:p>
            <a:pPr>
              <a:defRPr/>
            </a:pPr>
            <a:r>
              <a:rPr lang="en-US" smtClean="0"/>
              <a:t>Birth of crypto warfare</a:t>
            </a:r>
            <a:endParaRPr lang="en-US" dirty="0"/>
          </a:p>
        </p:txBody>
      </p:sp>
      <p:sp>
        <p:nvSpPr>
          <p:cNvPr id="819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D912B25-72BB-4FFC-AEBB-80EB06EBD5D2}" type="slidenum">
              <a:rPr lang="en-US" altLang="en-US">
                <a:solidFill>
                  <a:srgbClr val="FFCC00"/>
                </a:solidFill>
                <a:latin typeface="Palatino Linotype" pitchFamily="18" charset="0"/>
              </a:rPr>
              <a:pPr eaLnBrk="1" hangingPunct="1"/>
              <a:t>3</a:t>
            </a:fld>
            <a:endParaRPr lang="en-US" altLang="en-US">
              <a:solidFill>
                <a:srgbClr val="FFCC00"/>
              </a:solidFill>
              <a:latin typeface="Palatino Linotype" pitchFamily="18" charset="0"/>
            </a:endParaRPr>
          </a:p>
        </p:txBody>
      </p:sp>
      <p:cxnSp>
        <p:nvCxnSpPr>
          <p:cNvPr id="8198" name="Straight Connector 13"/>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Rectangle 6"/>
          <p:cNvSpPr>
            <a:spLocks noChangeArrowheads="1"/>
          </p:cNvSpPr>
          <p:nvPr/>
        </p:nvSpPr>
        <p:spPr bwMode="auto">
          <a:xfrm>
            <a:off x="342900" y="4014788"/>
            <a:ext cx="26289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Edward </a:t>
            </a:r>
            <a:r>
              <a:rPr lang="en-US" altLang="en-US" sz="1600" b="1" dirty="0" err="1">
                <a:solidFill>
                  <a:srgbClr val="FFCC00"/>
                </a:solidFill>
                <a:latin typeface="Arial" charset="0"/>
              </a:rPr>
              <a:t>Hebern</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USA</a:t>
            </a:r>
          </a:p>
          <a:p>
            <a:pPr algn="ctr" eaLnBrk="1" hangingPunct="1"/>
            <a:r>
              <a:rPr lang="en-US" altLang="en-US" sz="1600" b="1" dirty="0">
                <a:solidFill>
                  <a:srgbClr val="FFCC00"/>
                </a:solidFill>
                <a:latin typeface="Arial" charset="0"/>
              </a:rPr>
              <a:t>1917</a:t>
            </a:r>
            <a:endParaRPr lang="en-US" altLang="en-US" sz="1600" b="1" dirty="0">
              <a:solidFill>
                <a:schemeClr val="folHlink"/>
              </a:solidFill>
              <a:latin typeface="Arial" charset="0"/>
            </a:endParaRPr>
          </a:p>
        </p:txBody>
      </p:sp>
      <p:sp>
        <p:nvSpPr>
          <p:cNvPr id="8200" name="Rectangle 6"/>
          <p:cNvSpPr>
            <a:spLocks noChangeArrowheads="1"/>
          </p:cNvSpPr>
          <p:nvPr/>
        </p:nvSpPr>
        <p:spPr bwMode="auto">
          <a:xfrm>
            <a:off x="3140075" y="4014788"/>
            <a:ext cx="219392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Arthur </a:t>
            </a:r>
            <a:r>
              <a:rPr lang="en-US" altLang="en-US" sz="1600" b="1" dirty="0" err="1">
                <a:solidFill>
                  <a:srgbClr val="FFCC00"/>
                </a:solidFill>
                <a:latin typeface="Arial" charset="0"/>
              </a:rPr>
              <a:t>Scherbius</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Germany</a:t>
            </a:r>
          </a:p>
          <a:p>
            <a:pPr algn="ctr" eaLnBrk="1" hangingPunct="1"/>
            <a:r>
              <a:rPr lang="en-US" altLang="en-US" sz="1600" b="1" dirty="0">
                <a:solidFill>
                  <a:srgbClr val="FFCC00"/>
                </a:solidFill>
                <a:latin typeface="Arial" charset="0"/>
              </a:rPr>
              <a:t>1918</a:t>
            </a:r>
            <a:endParaRPr lang="en-US" altLang="en-US" sz="1600" b="1" dirty="0">
              <a:solidFill>
                <a:schemeClr val="folHlink"/>
              </a:solidFill>
              <a:latin typeface="Arial" charset="0"/>
            </a:endParaRPr>
          </a:p>
        </p:txBody>
      </p:sp>
      <p:sp>
        <p:nvSpPr>
          <p:cNvPr id="8201" name="Rectangle 6"/>
          <p:cNvSpPr>
            <a:spLocks noChangeArrowheads="1"/>
          </p:cNvSpPr>
          <p:nvPr/>
        </p:nvSpPr>
        <p:spPr bwMode="auto">
          <a:xfrm>
            <a:off x="5499100" y="4014788"/>
            <a:ext cx="14351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Hugo Koch</a:t>
            </a:r>
          </a:p>
          <a:p>
            <a:pPr algn="ctr" eaLnBrk="1" hangingPunct="1"/>
            <a:r>
              <a:rPr lang="en-US" altLang="en-US" sz="1600" b="1" dirty="0">
                <a:solidFill>
                  <a:srgbClr val="FFCC00"/>
                </a:solidFill>
                <a:latin typeface="Arial" charset="0"/>
              </a:rPr>
              <a:t>Holland</a:t>
            </a:r>
          </a:p>
          <a:p>
            <a:pPr algn="ctr" eaLnBrk="1" hangingPunct="1"/>
            <a:r>
              <a:rPr lang="en-US" altLang="en-US" sz="1600" b="1" dirty="0">
                <a:solidFill>
                  <a:srgbClr val="FFCC00"/>
                </a:solidFill>
                <a:latin typeface="Arial" charset="0"/>
              </a:rPr>
              <a:t>1919</a:t>
            </a:r>
            <a:endParaRPr lang="en-US" altLang="en-US" sz="1600" b="1" dirty="0">
              <a:solidFill>
                <a:schemeClr val="folHlink"/>
              </a:solidFill>
              <a:latin typeface="Arial" charset="0"/>
            </a:endParaRPr>
          </a:p>
        </p:txBody>
      </p:sp>
      <p:sp>
        <p:nvSpPr>
          <p:cNvPr id="8202" name="Rectangle 6"/>
          <p:cNvSpPr>
            <a:spLocks noChangeArrowheads="1"/>
          </p:cNvSpPr>
          <p:nvPr/>
        </p:nvSpPr>
        <p:spPr bwMode="auto">
          <a:xfrm>
            <a:off x="7067550" y="4014788"/>
            <a:ext cx="26733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err="1">
                <a:solidFill>
                  <a:srgbClr val="FFCC00"/>
                </a:solidFill>
                <a:latin typeface="Arial" charset="0"/>
              </a:rPr>
              <a:t>Arvid</a:t>
            </a:r>
            <a:r>
              <a:rPr lang="en-US" altLang="en-US" sz="1600" b="1" dirty="0">
                <a:solidFill>
                  <a:srgbClr val="FFCC00"/>
                </a:solidFill>
                <a:latin typeface="Arial" charset="0"/>
              </a:rPr>
              <a:t> </a:t>
            </a:r>
            <a:r>
              <a:rPr lang="en-US" altLang="en-US" sz="1600" b="1" dirty="0" err="1">
                <a:solidFill>
                  <a:srgbClr val="FFCC00"/>
                </a:solidFill>
                <a:latin typeface="Arial" charset="0"/>
              </a:rPr>
              <a:t>Damm</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Sweden</a:t>
            </a:r>
          </a:p>
          <a:p>
            <a:pPr algn="ctr" eaLnBrk="1" hangingPunct="1"/>
            <a:r>
              <a:rPr lang="en-US" altLang="en-US" sz="1600" b="1" dirty="0">
                <a:solidFill>
                  <a:srgbClr val="FFCC00"/>
                </a:solidFill>
                <a:latin typeface="Arial" charset="0"/>
              </a:rPr>
              <a:t>1919</a:t>
            </a:r>
            <a:endParaRPr lang="en-US" altLang="en-US" sz="1600" b="1" dirty="0">
              <a:solidFill>
                <a:schemeClr val="folHlink"/>
              </a:solidFill>
              <a:latin typeface="Arial" charset="0"/>
            </a:endParaRPr>
          </a:p>
        </p:txBody>
      </p:sp>
      <p:sp>
        <p:nvSpPr>
          <p:cNvPr id="67" name="Rectangle 3"/>
          <p:cNvSpPr txBox="1">
            <a:spLocks noChangeArrowheads="1"/>
          </p:cNvSpPr>
          <p:nvPr/>
        </p:nvSpPr>
        <p:spPr>
          <a:xfrm>
            <a:off x="914400" y="1143000"/>
            <a:ext cx="9372600" cy="2819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Explosion of new cipher technology during WW1: </a:t>
            </a:r>
          </a:p>
          <a:p>
            <a:pPr marL="685800" lvl="1" indent="-228600" eaLnBrk="1" hangingPunct="1">
              <a:lnSpc>
                <a:spcPct val="120000"/>
              </a:lnSpc>
              <a:spcBef>
                <a:spcPts val="200"/>
              </a:spcBef>
              <a:defRPr/>
            </a:pPr>
            <a:r>
              <a:rPr lang="en-US" altLang="en-US" kern="0" dirty="0">
                <a:effectLst/>
                <a:cs typeface="Arial" pitchFamily="34" charset="0"/>
              </a:rPr>
              <a:t>O</a:t>
            </a:r>
            <a:r>
              <a:rPr lang="en-US" altLang="en-US" kern="0" dirty="0" smtClean="0">
                <a:effectLst/>
                <a:cs typeface="Arial" pitchFamily="34" charset="0"/>
              </a:rPr>
              <a:t>ne-time teletype tape</a:t>
            </a:r>
          </a:p>
          <a:p>
            <a:pPr marL="685800" lvl="1" indent="-228600" eaLnBrk="1" hangingPunct="1">
              <a:lnSpc>
                <a:spcPct val="120000"/>
              </a:lnSpc>
              <a:spcBef>
                <a:spcPts val="200"/>
              </a:spcBef>
              <a:defRPr/>
            </a:pPr>
            <a:r>
              <a:rPr lang="en-US" altLang="en-US" kern="0" dirty="0" smtClean="0">
                <a:effectLst/>
                <a:cs typeface="Arial" pitchFamily="34" charset="0"/>
              </a:rPr>
              <a:t>Cipher wheel</a:t>
            </a:r>
          </a:p>
          <a:p>
            <a:pPr marL="685800" lvl="1" indent="-228600" eaLnBrk="1" hangingPunct="1">
              <a:lnSpc>
                <a:spcPct val="120000"/>
              </a:lnSpc>
              <a:spcBef>
                <a:spcPts val="200"/>
              </a:spcBef>
              <a:defRPr/>
            </a:pPr>
            <a:r>
              <a:rPr lang="en-US" altLang="en-US" kern="0" dirty="0">
                <a:effectLst/>
                <a:cs typeface="Arial" pitchFamily="34" charset="0"/>
              </a:rPr>
              <a:t>S</a:t>
            </a:r>
            <a:r>
              <a:rPr lang="en-US" altLang="en-US" kern="0" dirty="0" smtClean="0">
                <a:effectLst/>
                <a:cs typeface="Arial" pitchFamily="34" charset="0"/>
              </a:rPr>
              <a:t>trip cipher</a:t>
            </a:r>
          </a:p>
          <a:p>
            <a:pPr marL="685800" lvl="1" indent="-228600" eaLnBrk="1" hangingPunct="1">
              <a:lnSpc>
                <a:spcPct val="120000"/>
              </a:lnSpc>
              <a:spcBef>
                <a:spcPts val="200"/>
              </a:spcBef>
              <a:defRPr/>
            </a:pPr>
            <a:r>
              <a:rPr lang="en-US" altLang="en-US" kern="0" dirty="0">
                <a:effectLst/>
                <a:cs typeface="Arial" pitchFamily="34" charset="0"/>
              </a:rPr>
              <a:t>B</a:t>
            </a:r>
            <a:r>
              <a:rPr lang="en-US" altLang="en-US" kern="0" dirty="0" smtClean="0">
                <a:effectLst/>
                <a:cs typeface="Arial" pitchFamily="34" charset="0"/>
              </a:rPr>
              <a:t>urst encoder</a:t>
            </a:r>
          </a:p>
          <a:p>
            <a:pPr marL="685800" lvl="1" indent="-228600" eaLnBrk="1" hangingPunct="1">
              <a:lnSpc>
                <a:spcPct val="120000"/>
              </a:lnSpc>
              <a:spcBef>
                <a:spcPts val="200"/>
              </a:spcBef>
              <a:defRPr/>
            </a:pPr>
            <a:r>
              <a:rPr lang="en-US" altLang="en-US" kern="0" dirty="0" smtClean="0">
                <a:effectLst/>
                <a:cs typeface="Arial" pitchFamily="34" charset="0"/>
              </a:rPr>
              <a:t>4 electro-mechanical rotor machines:</a:t>
            </a:r>
          </a:p>
        </p:txBody>
      </p:sp>
      <p:sp>
        <p:nvSpPr>
          <p:cNvPr id="19" name="TextBox 18"/>
          <p:cNvSpPr txBox="1"/>
          <p:nvPr/>
        </p:nvSpPr>
        <p:spPr>
          <a:xfrm>
            <a:off x="3048000" y="6762750"/>
            <a:ext cx="2362200" cy="400050"/>
          </a:xfrm>
          <a:prstGeom prst="rect">
            <a:avLst/>
          </a:prstGeom>
          <a:noFill/>
        </p:spPr>
        <p:txBody>
          <a:bodyPr>
            <a:spAutoFit/>
          </a:bodyPr>
          <a:lstStyle/>
          <a:p>
            <a:pPr algn="ctr">
              <a:defRPr/>
            </a:pPr>
            <a:r>
              <a:rPr lang="en-US" sz="1000" dirty="0">
                <a:latin typeface="+mj-lt"/>
                <a:cs typeface="Arial" pitchFamily="34" charset="0"/>
              </a:rPr>
              <a:t>Photo credit: 1923 book, </a:t>
            </a:r>
            <a:r>
              <a:rPr lang="de-DE" sz="1000" u="sng" dirty="0">
                <a:latin typeface="+mj-lt"/>
                <a:cs typeface="Arial" pitchFamily="34" charset="0"/>
              </a:rPr>
              <a:t>Technit, neue</a:t>
            </a:r>
          </a:p>
          <a:p>
            <a:pPr algn="ctr">
              <a:defRPr/>
            </a:pPr>
            <a:r>
              <a:rPr lang="de-DE" sz="1000" u="sng" dirty="0">
                <a:latin typeface="+mj-lt"/>
                <a:cs typeface="Arial" pitchFamily="34" charset="0"/>
              </a:rPr>
              <a:t>Apparate, Maschinen, Bauwerte</a:t>
            </a:r>
            <a:endParaRPr lang="en-US" sz="1000" u="sng" dirty="0">
              <a:latin typeface="+mj-lt"/>
              <a:cs typeface="Arial" pitchFamily="34" charset="0"/>
            </a:endParaRPr>
          </a:p>
        </p:txBody>
      </p:sp>
      <p:pic>
        <p:nvPicPr>
          <p:cNvPr id="82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841875"/>
            <a:ext cx="2628900" cy="192087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04800" y="6762750"/>
            <a:ext cx="2668588" cy="400050"/>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 </a:t>
            </a:r>
            <a:endParaRPr lang="en-US" sz="1000" dirty="0">
              <a:latin typeface="+mj-lt"/>
              <a:cs typeface="Arial" pitchFamily="34" charset="0"/>
            </a:endParaRPr>
          </a:p>
          <a:p>
            <a:pPr algn="ctr">
              <a:defRPr/>
            </a:pPr>
            <a:r>
              <a:rPr lang="en-US" sz="1000" dirty="0">
                <a:latin typeface="+mj-lt"/>
                <a:cs typeface="Arial" pitchFamily="34" charset="0"/>
              </a:rPr>
              <a:t>device </a:t>
            </a:r>
            <a:r>
              <a:rPr lang="en-US" sz="1000" dirty="0" smtClean="0">
                <a:latin typeface="+mj-lt"/>
                <a:cs typeface="Arial" pitchFamily="34" charset="0"/>
              </a:rPr>
              <a:t>at </a:t>
            </a:r>
            <a:r>
              <a:rPr lang="en-US" sz="1000" dirty="0">
                <a:latin typeface="+mj-lt"/>
                <a:cs typeface="Arial" pitchFamily="34" charset="0"/>
              </a:rPr>
              <a:t>NCM. Ft. Meade, MD</a:t>
            </a:r>
          </a:p>
        </p:txBody>
      </p:sp>
      <p:pic>
        <p:nvPicPr>
          <p:cNvPr id="82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7075" y="4841875"/>
            <a:ext cx="2673350"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8325" y="4841875"/>
            <a:ext cx="2249488"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86600" y="6762750"/>
            <a:ext cx="2667000" cy="400050"/>
          </a:xfrm>
          <a:prstGeom prst="rect">
            <a:avLst/>
          </a:prstGeom>
          <a:noFill/>
        </p:spPr>
        <p:txBody>
          <a:bodyPr>
            <a:spAutoFit/>
          </a:bodyPr>
          <a:lstStyle/>
          <a:p>
            <a:pPr algn="ctr">
              <a:defRPr/>
            </a:pPr>
            <a:r>
              <a:rPr lang="en-US" sz="1000" dirty="0">
                <a:latin typeface="+mj-lt"/>
                <a:cs typeface="Arial" pitchFamily="34" charset="0"/>
              </a:rPr>
              <a:t>Photo credit: Austin Mills, </a:t>
            </a:r>
          </a:p>
          <a:p>
            <a:pPr algn="ctr">
              <a:defRPr/>
            </a:pPr>
            <a:r>
              <a:rPr lang="en-US" sz="1000" dirty="0">
                <a:latin typeface="+mj-lt"/>
                <a:cs typeface="Arial" pitchFamily="34" charset="0"/>
              </a:rPr>
              <a:t>device in NCM, Ft. Meade, MD </a:t>
            </a:r>
          </a:p>
        </p:txBody>
      </p:sp>
      <p:grpSp>
        <p:nvGrpSpPr>
          <p:cNvPr id="8212" name="Group 25"/>
          <p:cNvGrpSpPr>
            <a:grpSpLocks/>
          </p:cNvGrpSpPr>
          <p:nvPr/>
        </p:nvGrpSpPr>
        <p:grpSpPr bwMode="auto">
          <a:xfrm>
            <a:off x="5495925" y="4846638"/>
            <a:ext cx="1435100" cy="1919287"/>
            <a:chOff x="1377795" y="4918650"/>
            <a:chExt cx="1435410" cy="1920240"/>
          </a:xfrm>
        </p:grpSpPr>
        <p:grpSp>
          <p:nvGrpSpPr>
            <p:cNvPr id="8213" name="Group 28"/>
            <p:cNvGrpSpPr>
              <a:grpSpLocks noChangeAspect="1"/>
            </p:cNvGrpSpPr>
            <p:nvPr/>
          </p:nvGrpSpPr>
          <p:grpSpPr bwMode="auto">
            <a:xfrm>
              <a:off x="1377795" y="4918650"/>
              <a:ext cx="1435410" cy="1920240"/>
              <a:chOff x="-2656034" y="555238"/>
              <a:chExt cx="4572000" cy="6407507"/>
            </a:xfrm>
          </p:grpSpPr>
          <p:pic>
            <p:nvPicPr>
              <p:cNvPr id="8215" name="Picture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6034" y="555238"/>
                <a:ext cx="4572000" cy="195165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8216"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6034" y="2478730"/>
                <a:ext cx="4572000" cy="448401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pic>
          <p:nvPicPr>
            <p:cNvPr id="8214" name="Picture 29"/>
            <p:cNvPicPr preferRelativeResize="0">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389888" y="5464316"/>
              <a:ext cx="1408176" cy="457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5410200" y="6762690"/>
            <a:ext cx="1628972" cy="400110"/>
          </a:xfrm>
          <a:prstGeom prst="rect">
            <a:avLst/>
          </a:prstGeom>
          <a:noFill/>
        </p:spPr>
        <p:txBody>
          <a:bodyPr wrap="non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endParaRPr lang="en-US" sz="1000" dirty="0">
              <a:latin typeface="+mj-lt"/>
              <a:cs typeface="Arial" pitchFamily="34" charset="0"/>
            </a:endParaRPr>
          </a:p>
          <a:p>
            <a:pPr algn="ctr">
              <a:defRPr/>
            </a:pP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
        <p:nvSpPr>
          <p:cNvPr id="27"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8"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9"/>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503238" y="457200"/>
            <a:ext cx="9220200" cy="533400"/>
          </a:xfrm>
        </p:spPr>
        <p:txBody>
          <a:bodyPr/>
          <a:lstStyle/>
          <a:p>
            <a:pPr>
              <a:defRPr/>
            </a:pPr>
            <a:r>
              <a:rPr lang="en-US" smtClean="0"/>
              <a:t>Total theoretical number of settings</a:t>
            </a:r>
            <a:endParaRPr lang="en-US" dirty="0"/>
          </a:p>
        </p:txBody>
      </p:sp>
      <p:sp>
        <p:nvSpPr>
          <p:cNvPr id="33795" name="Rectangle 3"/>
          <p:cNvSpPr>
            <a:spLocks noGrp="1" noChangeArrowheads="1"/>
          </p:cNvSpPr>
          <p:nvPr>
            <p:ph type="body" idx="1"/>
          </p:nvPr>
        </p:nvSpPr>
        <p:spPr bwMode="auto">
          <a:xfrm>
            <a:off x="625475" y="1066800"/>
            <a:ext cx="9051925"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a:r>
              <a:rPr lang="en-US" altLang="en-US" smtClean="0"/>
              <a:t>The total theoretical number of Enigma settings is thus the product of the 5 items on the previous 3 slides, or…</a:t>
            </a:r>
          </a:p>
          <a:p>
            <a:pPr lvl="1"/>
            <a:r>
              <a:rPr lang="en-US" altLang="en-US" smtClean="0"/>
              <a:t>    3,283,883,513,796,974,198,700,882,069,882,752,878,   379,955,261,095,623,685,444,055,315,226,006,433,615, 627,409,666,933,182,371,154,802,769,920,000,000,000</a:t>
            </a:r>
          </a:p>
          <a:p>
            <a:pPr lvl="1"/>
            <a:r>
              <a:rPr lang="en-US" altLang="en-US" smtClean="0"/>
              <a:t>Or 3.28 X 10</a:t>
            </a:r>
            <a:r>
              <a:rPr lang="en-US" altLang="en-US" sz="2000" baseline="50000" smtClean="0"/>
              <a:t>114</a:t>
            </a:r>
          </a:p>
        </p:txBody>
      </p:sp>
      <p:sp>
        <p:nvSpPr>
          <p:cNvPr id="3379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379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516EF33-3323-46D4-895A-C61D4041E524}" type="slidenum">
              <a:rPr lang="en-US" altLang="en-US">
                <a:solidFill>
                  <a:srgbClr val="FFCC00"/>
                </a:solidFill>
                <a:latin typeface="Palatino Linotype" pitchFamily="18" charset="0"/>
              </a:rPr>
              <a:pPr eaLnBrk="1" hangingPunct="1"/>
              <a:t>30</a:t>
            </a:fld>
            <a:endParaRPr lang="en-US" altLang="en-US">
              <a:solidFill>
                <a:srgbClr val="FFCC00"/>
              </a:solidFill>
              <a:latin typeface="Palatino Linotype" pitchFamily="18" charset="0"/>
            </a:endParaRPr>
          </a:p>
        </p:txBody>
      </p:sp>
      <p:cxnSp>
        <p:nvCxnSpPr>
          <p:cNvPr id="33798"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4057650" y="6915150"/>
            <a:ext cx="1352550" cy="400050"/>
          </a:xfrm>
          <a:prstGeom prst="rect">
            <a:avLst/>
          </a:prstGeom>
          <a:noFill/>
        </p:spPr>
        <p:txBody>
          <a:bodyPr wrap="none">
            <a:spAutoFit/>
          </a:bodyPr>
          <a:lstStyle/>
          <a:p>
            <a:pPr algn="r">
              <a:defRPr/>
            </a:pPr>
            <a:r>
              <a:rPr lang="en-US" sz="1000" dirty="0">
                <a:latin typeface="+mj-lt"/>
                <a:cs typeface="Arial" pitchFamily="34" charset="0"/>
              </a:rPr>
              <a:t>Photo credit: NASA,</a:t>
            </a:r>
          </a:p>
          <a:p>
            <a:pPr algn="r">
              <a:defRPr/>
            </a:pPr>
            <a:r>
              <a:rPr lang="en-US" sz="1000" dirty="0">
                <a:latin typeface="+mj-lt"/>
                <a:cs typeface="Arial" pitchFamily="34" charset="0"/>
              </a:rPr>
              <a:t>ESA, CSA, </a:t>
            </a:r>
            <a:r>
              <a:rPr lang="en-US" sz="1000" dirty="0" err="1">
                <a:latin typeface="+mj-lt"/>
                <a:cs typeface="Arial" pitchFamily="34" charset="0"/>
              </a:rPr>
              <a:t>STScI</a:t>
            </a:r>
            <a:endParaRPr lang="en-US" sz="1000" dirty="0">
              <a:latin typeface="+mj-lt"/>
              <a:cs typeface="Arial" pitchFamily="34" charset="0"/>
            </a:endParaRPr>
          </a:p>
        </p:txBody>
      </p:sp>
      <p:sp>
        <p:nvSpPr>
          <p:cNvPr id="10" name="Rectangle 3"/>
          <p:cNvSpPr txBox="1">
            <a:spLocks noChangeArrowheads="1"/>
          </p:cNvSpPr>
          <p:nvPr/>
        </p:nvSpPr>
        <p:spPr>
          <a:xfrm>
            <a:off x="622300" y="3810000"/>
            <a:ext cx="4613275" cy="196532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This number is far greater than the total number of atoms in the observable universe (10</a:t>
            </a:r>
            <a:r>
              <a:rPr lang="en-US" altLang="en-US" kern="0" baseline="40000" dirty="0" smtClean="0">
                <a:effectLst/>
              </a:rPr>
              <a:t>80</a:t>
            </a:r>
            <a:r>
              <a:rPr lang="en-US" altLang="en-US" kern="0" dirty="0" smtClean="0">
                <a:effectLst/>
              </a:rPr>
              <a:t>)</a:t>
            </a: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33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3413125"/>
            <a:ext cx="4318000" cy="3970338"/>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3" name="Text Box 15"/>
          <p:cNvSpPr txBox="1">
            <a:spLocks noChangeArrowheads="1"/>
          </p:cNvSpPr>
          <p:nvPr/>
        </p:nvSpPr>
        <p:spPr bwMode="auto">
          <a:xfrm>
            <a:off x="2209800" y="5562600"/>
            <a:ext cx="320357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buFont typeface="Wingdings" pitchFamily="2" charset="2"/>
              <a:buNone/>
            </a:pPr>
            <a:r>
              <a:rPr lang="en-US" altLang="en-US" sz="1600" b="1">
                <a:solidFill>
                  <a:srgbClr val="FFCC00"/>
                </a:solidFill>
                <a:latin typeface="Arial" charset="0"/>
              </a:rPr>
              <a:t>Webb Space Telescope view of</a:t>
            </a:r>
          </a:p>
          <a:p>
            <a:pPr algn="r" eaLnBrk="1" hangingPunct="1"/>
            <a:r>
              <a:rPr lang="en-US" altLang="en-US" sz="1600" b="1">
                <a:solidFill>
                  <a:srgbClr val="FFCC00"/>
                </a:solidFill>
                <a:latin typeface="Arial" charset="0"/>
              </a:rPr>
              <a:t>cartwheel and spiral galaxies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3238" y="457200"/>
            <a:ext cx="9220200" cy="533400"/>
          </a:xfrm>
        </p:spPr>
        <p:txBody>
          <a:bodyPr/>
          <a:lstStyle/>
          <a:p>
            <a:pPr>
              <a:defRPr/>
            </a:pPr>
            <a:r>
              <a:rPr lang="en-US" smtClean="0"/>
              <a:t>Theory vs. practice</a:t>
            </a:r>
            <a:endParaRPr lang="en-US" dirty="0"/>
          </a:p>
        </p:txBody>
      </p:sp>
      <p:sp>
        <p:nvSpPr>
          <p:cNvPr id="34819" name="Rectangle 3"/>
          <p:cNvSpPr>
            <a:spLocks noGrp="1" noChangeArrowheads="1"/>
          </p:cNvSpPr>
          <p:nvPr>
            <p:ph type="body" idx="1"/>
          </p:nvPr>
        </p:nvSpPr>
        <p:spPr bwMode="auto">
          <a:xfrm>
            <a:off x="625475" y="1066800"/>
            <a:ext cx="90519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theoretical number of Enigma settings was not achieved in practice by the Germans, the number of settings the Allied Forces encountered for the standard 3-rotor Enigma: </a:t>
            </a:r>
          </a:p>
          <a:p>
            <a:pPr lvl="1"/>
            <a:r>
              <a:rPr lang="en-US" altLang="en-US" smtClean="0"/>
              <a:t>10 plugboard cables were always used, reducing errors and the possible combinations to 150,738,274,937,250</a:t>
            </a:r>
          </a:p>
          <a:p>
            <a:pPr lvl="1"/>
            <a:r>
              <a:rPr lang="en-US" altLang="en-US" smtClean="0"/>
              <a:t>Only 5 fixed rotors were issued out of 26! possibilities. Since the wiring was known, selecting 3 out of 5 is 5 X 4 X 3 = 60</a:t>
            </a:r>
          </a:p>
          <a:p>
            <a:pPr lvl="1"/>
            <a:r>
              <a:rPr lang="en-US" altLang="en-US" smtClean="0"/>
              <a:t>The initial settings of the rotors and the positions of the notches remain the same at 17,576 and 676</a:t>
            </a:r>
          </a:p>
          <a:p>
            <a:pPr lvl="1"/>
            <a:r>
              <a:rPr lang="en-US" altLang="en-US" smtClean="0"/>
              <a:t>Reflector setting was known and remained unchanged = 1</a:t>
            </a:r>
          </a:p>
          <a:p>
            <a:pPr lvl="1"/>
            <a:r>
              <a:rPr lang="en-US" altLang="en-US" smtClean="0"/>
              <a:t>The product of the above numbers is: 107,458,687,327,250,619,360,000 or 1.07 X 10</a:t>
            </a:r>
            <a:r>
              <a:rPr lang="en-US" altLang="en-US" sz="2000" baseline="50000" smtClean="0"/>
              <a:t>23</a:t>
            </a:r>
          </a:p>
          <a:p>
            <a:pPr lvl="1"/>
            <a:r>
              <a:rPr lang="en-US" altLang="en-US" smtClean="0"/>
              <a:t>1.07 X 10</a:t>
            </a:r>
            <a:r>
              <a:rPr lang="en-US" altLang="en-US" sz="2000" baseline="50000" smtClean="0"/>
              <a:t>23</a:t>
            </a:r>
            <a:r>
              <a:rPr lang="en-US" altLang="en-US" smtClean="0"/>
              <a:t> is equivalent to a 76 bit key, better than 56 bit DES, the first PC standard in use until 2001</a:t>
            </a:r>
          </a:p>
          <a:p>
            <a:pPr lvl="1"/>
            <a:endParaRPr lang="en-US" altLang="en-US" smtClean="0"/>
          </a:p>
          <a:p>
            <a:pPr lvl="1"/>
            <a:endParaRPr lang="en-US" altLang="en-US" smtClean="0"/>
          </a:p>
        </p:txBody>
      </p:sp>
      <p:sp>
        <p:nvSpPr>
          <p:cNvPr id="34820"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4821"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7FB0FE3-6E91-4609-87AE-583BFA48667D}" type="slidenum">
              <a:rPr lang="en-US" altLang="en-US">
                <a:solidFill>
                  <a:srgbClr val="FFCC00"/>
                </a:solidFill>
                <a:latin typeface="Palatino Linotype" pitchFamily="18" charset="0"/>
              </a:rPr>
              <a:pPr eaLnBrk="1" hangingPunct="1"/>
              <a:t>31</a:t>
            </a:fld>
            <a:endParaRPr lang="en-US" altLang="en-US">
              <a:solidFill>
                <a:srgbClr val="FFCC00"/>
              </a:solidFill>
              <a:latin typeface="Palatino Linotype" pitchFamily="18" charset="0"/>
            </a:endParaRPr>
          </a:p>
        </p:txBody>
      </p:sp>
      <p:cxnSp>
        <p:nvCxnSpPr>
          <p:cNvPr id="34822"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3238" y="457200"/>
            <a:ext cx="9220200" cy="533400"/>
          </a:xfrm>
        </p:spPr>
        <p:txBody>
          <a:bodyPr/>
          <a:lstStyle/>
          <a:p>
            <a:pPr>
              <a:defRPr/>
            </a:pPr>
            <a:r>
              <a:rPr lang="en-US" dirty="0" smtClean="0"/>
              <a:t>Enigma codebreaking example</a:t>
            </a:r>
            <a:endParaRPr lang="en-US" dirty="0"/>
          </a:p>
        </p:txBody>
      </p:sp>
      <p:sp>
        <p:nvSpPr>
          <p:cNvPr id="35843" name="Rectangle 3"/>
          <p:cNvSpPr>
            <a:spLocks noGrp="1" noChangeArrowheads="1"/>
          </p:cNvSpPr>
          <p:nvPr>
            <p:ph type="body" idx="1"/>
          </p:nvPr>
        </p:nvSpPr>
        <p:spPr bwMode="auto">
          <a:xfrm>
            <a:off x="701675" y="1143000"/>
            <a:ext cx="88995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a:r>
              <a:rPr lang="en-US" altLang="en-US" dirty="0" smtClean="0"/>
              <a:t>Germans considered the Enigma to be unbreakable</a:t>
            </a:r>
          </a:p>
          <a:p>
            <a:pPr marL="228600" indent="-228600"/>
            <a:r>
              <a:rPr lang="en-US" altLang="en-US" dirty="0" smtClean="0"/>
              <a:t>Before computers, a brute force attack was impossible:</a:t>
            </a:r>
          </a:p>
          <a:p>
            <a:pPr marL="631825" lvl="1" indent="-230188"/>
            <a:r>
              <a:rPr lang="en-US" altLang="en-US" dirty="0" smtClean="0"/>
              <a:t>To test 10</a:t>
            </a:r>
            <a:r>
              <a:rPr lang="en-US" altLang="en-US" sz="2000" baseline="50000" dirty="0" smtClean="0"/>
              <a:t>23</a:t>
            </a:r>
            <a:r>
              <a:rPr lang="en-US" altLang="en-US" dirty="0" smtClean="0"/>
              <a:t> key settings: </a:t>
            </a:r>
          </a:p>
          <a:p>
            <a:pPr marL="401637" lvl="1" indent="0">
              <a:buNone/>
            </a:pPr>
            <a:endParaRPr lang="en-US" altLang="en-US" dirty="0" smtClean="0"/>
          </a:p>
          <a:p>
            <a:pPr marL="401637" lvl="1" indent="0">
              <a:buNone/>
            </a:pPr>
            <a:r>
              <a:rPr lang="en-US" altLang="en-US" dirty="0" smtClean="0"/>
              <a:t> </a:t>
            </a:r>
          </a:p>
          <a:p>
            <a:pPr marL="401637" lvl="1" indent="0">
              <a:buNone/>
            </a:pPr>
            <a:r>
              <a:rPr lang="en-US" altLang="en-US" dirty="0"/>
              <a:t> </a:t>
            </a:r>
            <a:endParaRPr lang="en-US" altLang="en-US" dirty="0" smtClean="0"/>
          </a:p>
          <a:p>
            <a:pPr marL="401637" lvl="1" indent="0">
              <a:buNone/>
            </a:pPr>
            <a:r>
              <a:rPr lang="en-US" altLang="en-US" dirty="0"/>
              <a:t> </a:t>
            </a:r>
            <a:endParaRPr lang="en-US" altLang="en-US" dirty="0" smtClean="0"/>
          </a:p>
          <a:p>
            <a:pPr marL="231775" indent="-230188"/>
            <a:r>
              <a:rPr lang="en-US" altLang="en-US" dirty="0" smtClean="0"/>
              <a:t>Each U-boat, Air Force, and Army unit had separate keys, which changed daily!</a:t>
            </a:r>
          </a:p>
          <a:p>
            <a:pPr marL="228600" indent="-228600"/>
            <a:r>
              <a:rPr lang="en-US" altLang="en-US" dirty="0" smtClean="0"/>
              <a:t>The British Bombe did not perform brute force attacks but searched for possible cribs to decode the rotors only</a:t>
            </a:r>
          </a:p>
          <a:p>
            <a:pPr marL="228600" indent="-228600"/>
            <a:r>
              <a:rPr lang="en-US" altLang="en-US" dirty="0" smtClean="0"/>
              <a:t>The </a:t>
            </a:r>
            <a:r>
              <a:rPr lang="en-US" altLang="en-US" dirty="0" err="1" smtClean="0"/>
              <a:t>plugboard</a:t>
            </a:r>
            <a:r>
              <a:rPr lang="en-US" altLang="en-US" dirty="0" smtClean="0"/>
              <a:t>, which gave more key space than the rotors, was manually, and easily, decoded</a:t>
            </a:r>
          </a:p>
        </p:txBody>
      </p:sp>
      <p:sp>
        <p:nvSpPr>
          <p:cNvPr id="35844"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584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6CFFB6C-CF2B-4B2D-B575-E2B84E8E4CC8}" type="slidenum">
              <a:rPr lang="en-US" altLang="en-US">
                <a:solidFill>
                  <a:srgbClr val="FFCC00"/>
                </a:solidFill>
                <a:latin typeface="Palatino Linotype" pitchFamily="18" charset="0"/>
              </a:rPr>
              <a:pPr eaLnBrk="1" hangingPunct="1"/>
              <a:t>32</a:t>
            </a:fld>
            <a:endParaRPr lang="en-US" altLang="en-US">
              <a:solidFill>
                <a:srgbClr val="FFCC00"/>
              </a:solidFill>
              <a:latin typeface="Palatino Linotype" pitchFamily="18" charset="0"/>
            </a:endParaRPr>
          </a:p>
        </p:txBody>
      </p:sp>
      <p:cxnSp>
        <p:nvCxnSpPr>
          <p:cNvPr id="35846"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2022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2" name="TextBox 1"/>
          <p:cNvSpPr txBox="1"/>
          <p:nvPr/>
        </p:nvSpPr>
        <p:spPr>
          <a:xfrm>
            <a:off x="838200" y="2915317"/>
            <a:ext cx="8358377" cy="1428083"/>
          </a:xfrm>
          <a:prstGeom prst="rect">
            <a:avLst/>
          </a:prstGeom>
          <a:noFill/>
          <a:ln w="12700">
            <a:solidFill>
              <a:srgbClr val="FFC000"/>
            </a:solidFill>
          </a:ln>
        </p:spPr>
        <p:txBody>
          <a:bodyPr wrap="none" lIns="91440" tIns="128016" rIns="91440" bIns="128016" rtlCol="0">
            <a:spAutoFit/>
          </a:bodyPr>
          <a:lstStyle/>
          <a:p>
            <a:pPr marL="0" lvl="1" indent="0" algn="ctr"/>
            <a:r>
              <a:rPr lang="en-US" altLang="en-US" sz="2200" b="1" dirty="0" smtClean="0">
                <a:latin typeface="+mn-lt"/>
              </a:rPr>
              <a:t>If 100,000 Enigma operators could each check</a:t>
            </a:r>
          </a:p>
          <a:p>
            <a:pPr marL="0" lvl="1" indent="0" algn="ctr"/>
            <a:r>
              <a:rPr lang="en-US" altLang="en-US" sz="2200" b="1" dirty="0">
                <a:latin typeface="+mn-lt"/>
              </a:rPr>
              <a:t>o</a:t>
            </a:r>
            <a:r>
              <a:rPr lang="en-US" altLang="en-US" sz="2200" b="1" dirty="0" smtClean="0">
                <a:latin typeface="+mn-lt"/>
              </a:rPr>
              <a:t>ne key setting every </a:t>
            </a:r>
            <a:r>
              <a:rPr lang="en-US" altLang="en-US" sz="2200" b="1" dirty="0">
                <a:latin typeface="+mn-lt"/>
              </a:rPr>
              <a:t>second</a:t>
            </a:r>
            <a:r>
              <a:rPr lang="en-US" altLang="en-US" sz="2200" b="1" dirty="0" smtClean="0">
                <a:latin typeface="+mn-lt"/>
              </a:rPr>
              <a:t>, 24X7… </a:t>
            </a:r>
          </a:p>
          <a:p>
            <a:pPr marL="0" lvl="1" indent="0" algn="ctr"/>
            <a:r>
              <a:rPr lang="en-US" altLang="en-US" sz="1000" b="1" dirty="0">
                <a:latin typeface="+mn-lt"/>
              </a:rPr>
              <a:t> </a:t>
            </a:r>
            <a:endParaRPr lang="en-US" altLang="en-US" sz="1000" b="1" dirty="0" smtClean="0">
              <a:latin typeface="+mn-lt"/>
            </a:endParaRPr>
          </a:p>
          <a:p>
            <a:pPr marL="0" lvl="1" indent="0" algn="ctr"/>
            <a:r>
              <a:rPr lang="en-US" altLang="en-US" sz="2200" b="1" dirty="0" smtClean="0">
                <a:solidFill>
                  <a:srgbClr val="FFCC00"/>
                </a:solidFill>
                <a:latin typeface="+mn-lt"/>
              </a:rPr>
              <a:t>It would </a:t>
            </a:r>
            <a:r>
              <a:rPr lang="en-US" altLang="en-US" sz="2200" b="1" dirty="0">
                <a:solidFill>
                  <a:srgbClr val="FFCC00"/>
                </a:solidFill>
                <a:latin typeface="+mn-lt"/>
              </a:rPr>
              <a:t>take </a:t>
            </a:r>
            <a:r>
              <a:rPr lang="en-US" altLang="en-US" sz="2200" b="1" dirty="0" smtClean="0">
                <a:solidFill>
                  <a:srgbClr val="FFCC00"/>
                </a:solidFill>
                <a:latin typeface="+mn-lt"/>
              </a:rPr>
              <a:t>twice </a:t>
            </a:r>
            <a:r>
              <a:rPr lang="en-US" altLang="en-US" sz="2200" b="1" dirty="0">
                <a:solidFill>
                  <a:srgbClr val="FFCC00"/>
                </a:solidFill>
                <a:latin typeface="+mn-lt"/>
              </a:rPr>
              <a:t>the age </a:t>
            </a:r>
            <a:r>
              <a:rPr lang="en-US" altLang="en-US" sz="2200" b="1" dirty="0" smtClean="0">
                <a:solidFill>
                  <a:srgbClr val="FFCC00"/>
                </a:solidFill>
                <a:latin typeface="+mn-lt"/>
              </a:rPr>
              <a:t>of </a:t>
            </a:r>
            <a:r>
              <a:rPr lang="en-US" altLang="en-US" sz="2200" b="1" dirty="0">
                <a:solidFill>
                  <a:srgbClr val="FFCC00"/>
                </a:solidFill>
                <a:latin typeface="+mn-lt"/>
              </a:rPr>
              <a:t>the universe to break the </a:t>
            </a:r>
            <a:r>
              <a:rPr lang="en-US" altLang="en-US" sz="2200" b="1" dirty="0" smtClean="0">
                <a:solidFill>
                  <a:srgbClr val="FFCC00"/>
                </a:solidFill>
                <a:latin typeface="+mn-lt"/>
              </a:rPr>
              <a:t>code!</a:t>
            </a:r>
            <a:endParaRPr lang="en-US" altLang="en-US" sz="2200" b="1" dirty="0">
              <a:solidFill>
                <a:srgbClr val="FFCC00"/>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smtClean="0"/>
              <a:t>Enigma invention - the classic story</a:t>
            </a:r>
            <a:endParaRPr lang="en-US" dirty="0"/>
          </a:p>
        </p:txBody>
      </p:sp>
      <p:sp>
        <p:nvSpPr>
          <p:cNvPr id="922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E992979-AD20-4EF1-B3F1-B1BEED60C936}" type="slidenum">
              <a:rPr lang="en-US" altLang="en-US">
                <a:solidFill>
                  <a:srgbClr val="FFCC00"/>
                </a:solidFill>
                <a:latin typeface="Palatino Linotype" pitchFamily="18" charset="0"/>
              </a:rPr>
              <a:pPr eaLnBrk="1" hangingPunct="1"/>
              <a:t>4</a:t>
            </a:fld>
            <a:endParaRPr lang="en-US" altLang="en-US">
              <a:solidFill>
                <a:srgbClr val="FFCC00"/>
              </a:solidFill>
              <a:latin typeface="Palatino Linotype" pitchFamily="18" charset="0"/>
            </a:endParaRPr>
          </a:p>
        </p:txBody>
      </p:sp>
      <p:sp>
        <p:nvSpPr>
          <p:cNvPr id="9221" name="Rectangle 6"/>
          <p:cNvSpPr>
            <a:spLocks noChangeArrowheads="1"/>
          </p:cNvSpPr>
          <p:nvPr/>
        </p:nvSpPr>
        <p:spPr bwMode="auto">
          <a:xfrm>
            <a:off x="3825875" y="1219200"/>
            <a:ext cx="1965325"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FFCC00"/>
                </a:solidFill>
                <a:latin typeface="Arial" charset="0"/>
              </a:rPr>
              <a:t>Arthur Scherbius</a:t>
            </a:r>
          </a:p>
          <a:p>
            <a:pPr eaLnBrk="1" hangingPunct="1"/>
            <a:r>
              <a:rPr lang="en-US" altLang="en-US" sz="1600" b="1">
                <a:solidFill>
                  <a:srgbClr val="FFCC00"/>
                </a:solidFill>
                <a:latin typeface="Arial" charset="0"/>
              </a:rPr>
              <a:t>Germany</a:t>
            </a:r>
          </a:p>
          <a:p>
            <a:pPr eaLnBrk="1" hangingPunct="1">
              <a:buFont typeface="Wingdings" pitchFamily="2" charset="2"/>
              <a:buNone/>
            </a:pPr>
            <a:r>
              <a:rPr lang="en-US" altLang="en-US" sz="1600" b="1">
                <a:solidFill>
                  <a:srgbClr val="FFCC00"/>
                </a:solidFill>
                <a:latin typeface="Arial" charset="0"/>
              </a:rPr>
              <a:t>(1878-1929)</a:t>
            </a:r>
          </a:p>
          <a:p>
            <a:pPr eaLnBrk="1" hangingPunct="1"/>
            <a:endParaRPr lang="en-US" altLang="en-US" sz="1600" b="1">
              <a:solidFill>
                <a:schemeClr val="folHlink"/>
              </a:solidFill>
              <a:latin typeface="Arial" charset="0"/>
            </a:endParaRPr>
          </a:p>
        </p:txBody>
      </p:sp>
      <p:sp>
        <p:nvSpPr>
          <p:cNvPr id="9222" name="Rectangle 6"/>
          <p:cNvSpPr>
            <a:spLocks noChangeArrowheads="1"/>
          </p:cNvSpPr>
          <p:nvPr/>
        </p:nvSpPr>
        <p:spPr bwMode="auto">
          <a:xfrm>
            <a:off x="5430838" y="3121025"/>
            <a:ext cx="150812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a:solidFill>
                  <a:srgbClr val="FFCC00"/>
                </a:solidFill>
                <a:latin typeface="Arial" charset="0"/>
              </a:rPr>
              <a:t>Hugo Koch</a:t>
            </a:r>
          </a:p>
          <a:p>
            <a:pPr algn="r" eaLnBrk="1" hangingPunct="1"/>
            <a:r>
              <a:rPr lang="en-US" altLang="en-US" sz="1600" b="1">
                <a:solidFill>
                  <a:srgbClr val="FFCC00"/>
                </a:solidFill>
                <a:latin typeface="Arial" charset="0"/>
              </a:rPr>
              <a:t>Holland</a:t>
            </a:r>
          </a:p>
          <a:p>
            <a:pPr algn="r" eaLnBrk="1" hangingPunct="1">
              <a:buFont typeface="Wingdings" pitchFamily="2" charset="2"/>
              <a:buNone/>
            </a:pPr>
            <a:r>
              <a:rPr lang="en-US" altLang="en-US" sz="1600" b="1">
                <a:solidFill>
                  <a:srgbClr val="FFCC00"/>
                </a:solidFill>
                <a:latin typeface="Arial" charset="0"/>
              </a:rPr>
              <a:t>(1870-1928)</a:t>
            </a:r>
          </a:p>
        </p:txBody>
      </p:sp>
      <p:pic>
        <p:nvPicPr>
          <p:cNvPr id="9223" name="Picture 1"/>
          <p:cNvPicPr>
            <a:picLocks noChangeAspect="1"/>
          </p:cNvPicPr>
          <p:nvPr/>
        </p:nvPicPr>
        <p:blipFill>
          <a:blip r:embed="rId3">
            <a:extLst>
              <a:ext uri="{28A0092B-C50C-407E-A947-70E740481C1C}">
                <a14:useLocalDpi xmlns:a14="http://schemas.microsoft.com/office/drawing/2010/main" val="0"/>
              </a:ext>
            </a:extLst>
          </a:blip>
          <a:srcRect t="5009"/>
          <a:stretch>
            <a:fillRect/>
          </a:stretch>
        </p:blipFill>
        <p:spPr bwMode="auto">
          <a:xfrm>
            <a:off x="6927850" y="1169988"/>
            <a:ext cx="1900238" cy="28352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2" descr="Arthur Scherbius"/>
          <p:cNvPicPr>
            <a:picLocks noChangeAspect="1" noChangeArrowheads="1"/>
          </p:cNvPicPr>
          <p:nvPr/>
        </p:nvPicPr>
        <p:blipFill>
          <a:blip r:embed="rId4">
            <a:extLst>
              <a:ext uri="{28A0092B-C50C-407E-A947-70E740481C1C}">
                <a14:useLocalDpi xmlns:a14="http://schemas.microsoft.com/office/drawing/2010/main" val="0"/>
              </a:ext>
            </a:extLst>
          </a:blip>
          <a:srcRect l="4910"/>
          <a:stretch>
            <a:fillRect/>
          </a:stretch>
        </p:blipFill>
        <p:spPr bwMode="auto">
          <a:xfrm>
            <a:off x="1676400" y="1169988"/>
            <a:ext cx="2171700" cy="28352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bwMode="auto">
          <a:xfrm>
            <a:off x="609600" y="4078224"/>
            <a:ext cx="9464675"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sz="2200" kern="0" dirty="0" err="1" smtClean="0">
                <a:effectLst/>
              </a:rPr>
              <a:t>Scherbius</a:t>
            </a:r>
            <a:r>
              <a:rPr lang="en-US" altLang="en-US" sz="1000" kern="0" dirty="0" smtClean="0">
                <a:effectLst/>
              </a:rPr>
              <a:t> </a:t>
            </a:r>
            <a:r>
              <a:rPr lang="en-US" altLang="en-US" sz="2200" kern="0" dirty="0" smtClean="0">
                <a:effectLst/>
              </a:rPr>
              <a:t>/</a:t>
            </a:r>
            <a:r>
              <a:rPr lang="en-US" altLang="en-US" sz="1000" kern="0" dirty="0" smtClean="0">
                <a:effectLst/>
              </a:rPr>
              <a:t> </a:t>
            </a:r>
            <a:r>
              <a:rPr lang="en-US" altLang="en-US" sz="2200" kern="0" dirty="0" smtClean="0">
                <a:effectLst/>
              </a:rPr>
              <a:t>Koch collaborated on Enigma, filed separate patents</a:t>
            </a:r>
          </a:p>
          <a:p>
            <a:pPr marL="228600" indent="-228600" eaLnBrk="1" hangingPunct="1">
              <a:lnSpc>
                <a:spcPct val="120000"/>
              </a:lnSpc>
              <a:spcBef>
                <a:spcPts val="800"/>
              </a:spcBef>
              <a:defRPr/>
            </a:pPr>
            <a:r>
              <a:rPr lang="en-US" altLang="en-US" sz="2200" kern="0" dirty="0" smtClean="0">
                <a:effectLst/>
              </a:rPr>
              <a:t>German </a:t>
            </a:r>
            <a:r>
              <a:rPr lang="en-US" altLang="en-US" sz="2200" kern="0" dirty="0">
                <a:effectLst/>
              </a:rPr>
              <a:t>Navy </a:t>
            </a:r>
            <a:r>
              <a:rPr lang="en-US" altLang="en-US" sz="2200" kern="0" dirty="0" smtClean="0">
                <a:effectLst/>
              </a:rPr>
              <a:t>began testing </a:t>
            </a:r>
            <a:r>
              <a:rPr lang="en-US" altLang="en-US" sz="2200" kern="0" dirty="0" err="1" smtClean="0">
                <a:effectLst/>
              </a:rPr>
              <a:t>Scherbius</a:t>
            </a:r>
            <a:r>
              <a:rPr lang="en-US" altLang="en-US" sz="2200" kern="0" dirty="0" smtClean="0">
                <a:effectLst/>
              </a:rPr>
              <a:t> </a:t>
            </a:r>
            <a:r>
              <a:rPr lang="en-US" altLang="en-US" sz="2200" kern="0" dirty="0">
                <a:effectLst/>
              </a:rPr>
              <a:t>Enigma </a:t>
            </a:r>
            <a:r>
              <a:rPr lang="en-US" altLang="en-US" sz="2200" kern="0" dirty="0" smtClean="0">
                <a:effectLst/>
              </a:rPr>
              <a:t>in 1926</a:t>
            </a:r>
          </a:p>
          <a:p>
            <a:pPr marL="228600" indent="-228600" eaLnBrk="1" hangingPunct="1">
              <a:lnSpc>
                <a:spcPct val="120000"/>
              </a:lnSpc>
              <a:spcBef>
                <a:spcPts val="800"/>
              </a:spcBef>
              <a:defRPr/>
            </a:pPr>
            <a:r>
              <a:rPr lang="en-US" altLang="en-US" sz="2200" kern="0" dirty="0" smtClean="0">
                <a:effectLst/>
              </a:rPr>
              <a:t>In </a:t>
            </a:r>
            <a:r>
              <a:rPr lang="en-US" altLang="en-US" sz="2200" kern="0" dirty="0">
                <a:effectLst/>
              </a:rPr>
              <a:t>1927, </a:t>
            </a:r>
            <a:r>
              <a:rPr lang="en-US" altLang="en-US" sz="2200" kern="0" dirty="0" err="1" smtClean="0">
                <a:effectLst/>
              </a:rPr>
              <a:t>Scherbius</a:t>
            </a:r>
            <a:r>
              <a:rPr lang="en-US" altLang="en-US" sz="2200" kern="0" dirty="0" smtClean="0">
                <a:effectLst/>
              </a:rPr>
              <a:t> “curiously” </a:t>
            </a:r>
            <a:r>
              <a:rPr lang="en-US" altLang="en-US" sz="2200" kern="0" dirty="0">
                <a:effectLst/>
              </a:rPr>
              <a:t>bought the rights to Koch’s patent, paid 600 Dutch guilders (~$350)</a:t>
            </a:r>
          </a:p>
          <a:p>
            <a:pPr marL="228600" indent="-228600" eaLnBrk="1" hangingPunct="1">
              <a:lnSpc>
                <a:spcPct val="120000"/>
              </a:lnSpc>
              <a:spcBef>
                <a:spcPts val="800"/>
              </a:spcBef>
              <a:defRPr/>
            </a:pPr>
            <a:r>
              <a:rPr lang="en-US" altLang="en-US" sz="2200" kern="0" dirty="0" smtClean="0">
                <a:effectLst/>
              </a:rPr>
              <a:t>“Curious” because </a:t>
            </a:r>
            <a:r>
              <a:rPr lang="en-US" altLang="en-US" sz="2200" kern="0" dirty="0" err="1" smtClean="0">
                <a:effectLst/>
              </a:rPr>
              <a:t>Scherbius</a:t>
            </a:r>
            <a:r>
              <a:rPr lang="en-US" altLang="en-US" sz="2200" kern="0" dirty="0" smtClean="0">
                <a:effectLst/>
              </a:rPr>
              <a:t> owned the identical German </a:t>
            </a:r>
            <a:r>
              <a:rPr lang="en-US" altLang="en-US" sz="2200" kern="0" dirty="0">
                <a:effectLst/>
              </a:rPr>
              <a:t>patent</a:t>
            </a:r>
          </a:p>
          <a:p>
            <a:pPr marL="228600" indent="-228600" eaLnBrk="1" hangingPunct="1">
              <a:lnSpc>
                <a:spcPct val="120000"/>
              </a:lnSpc>
              <a:spcBef>
                <a:spcPts val="800"/>
              </a:spcBef>
              <a:defRPr/>
            </a:pPr>
            <a:r>
              <a:rPr lang="en-US" altLang="en-US" sz="2200" dirty="0">
                <a:effectLst/>
              </a:rPr>
              <a:t>Koch died in </a:t>
            </a:r>
            <a:r>
              <a:rPr lang="en-US" altLang="en-US" sz="2200" dirty="0" smtClean="0">
                <a:effectLst/>
              </a:rPr>
              <a:t>1928; </a:t>
            </a:r>
            <a:r>
              <a:rPr lang="en-US" altLang="en-US" sz="2200" dirty="0" err="1" smtClean="0">
                <a:effectLst/>
              </a:rPr>
              <a:t>Scherbius</a:t>
            </a:r>
            <a:r>
              <a:rPr lang="en-US" altLang="en-US" sz="2200" dirty="0" smtClean="0">
                <a:effectLst/>
              </a:rPr>
              <a:t> in 1929 </a:t>
            </a:r>
            <a:r>
              <a:rPr lang="en-US" altLang="en-US" sz="2200" dirty="0">
                <a:effectLst/>
              </a:rPr>
              <a:t>in a horse carriage </a:t>
            </a:r>
            <a:r>
              <a:rPr lang="en-US" altLang="en-US" sz="2200" dirty="0" smtClean="0">
                <a:effectLst/>
              </a:rPr>
              <a:t>accident</a:t>
            </a:r>
          </a:p>
          <a:p>
            <a:pPr marL="228600" indent="-228600" eaLnBrk="1" hangingPunct="1">
              <a:lnSpc>
                <a:spcPct val="120000"/>
              </a:lnSpc>
              <a:spcBef>
                <a:spcPts val="800"/>
              </a:spcBef>
              <a:defRPr/>
            </a:pPr>
            <a:r>
              <a:rPr lang="en-US" altLang="en-US" sz="2200" dirty="0" smtClean="0">
                <a:effectLst/>
              </a:rPr>
              <a:t>Neither knew the </a:t>
            </a:r>
            <a:r>
              <a:rPr lang="en-US" altLang="en-US" sz="2200" dirty="0">
                <a:effectLst/>
              </a:rPr>
              <a:t>role </a:t>
            </a:r>
            <a:r>
              <a:rPr lang="en-US" altLang="en-US" sz="2200" dirty="0" smtClean="0">
                <a:effectLst/>
              </a:rPr>
              <a:t>their </a:t>
            </a:r>
            <a:r>
              <a:rPr lang="en-US" altLang="en-US" sz="2200" dirty="0">
                <a:effectLst/>
              </a:rPr>
              <a:t>invention would have in history</a:t>
            </a:r>
          </a:p>
        </p:txBody>
      </p:sp>
      <p:sp>
        <p:nvSpPr>
          <p:cNvPr id="11" name="TextBox 10"/>
          <p:cNvSpPr txBox="1"/>
          <p:nvPr/>
        </p:nvSpPr>
        <p:spPr>
          <a:xfrm>
            <a:off x="8815388" y="3581400"/>
            <a:ext cx="917575" cy="400050"/>
          </a:xfrm>
          <a:prstGeom prst="rect">
            <a:avLst/>
          </a:prstGeom>
          <a:noFill/>
        </p:spPr>
        <p:txBody>
          <a:bodyPr>
            <a:spAutoFit/>
          </a:bodyPr>
          <a:lstStyle/>
          <a:p>
            <a:pPr>
              <a:defRPr/>
            </a:pPr>
            <a:r>
              <a:rPr lang="en-US" sz="1000" dirty="0">
                <a:latin typeface="+mj-lt"/>
                <a:cs typeface="Arial" pitchFamily="34" charset="0"/>
              </a:rPr>
              <a:t>Photo credit:</a:t>
            </a:r>
          </a:p>
          <a:p>
            <a:pPr>
              <a:defRPr/>
            </a:pPr>
            <a:r>
              <a:rPr lang="en-US" sz="1000" dirty="0">
                <a:latin typeface="+mj-lt"/>
                <a:cs typeface="Arial" pitchFamily="34" charset="0"/>
              </a:rPr>
              <a:t>Koch family</a:t>
            </a:r>
          </a:p>
        </p:txBody>
      </p:sp>
      <p:sp>
        <p:nvSpPr>
          <p:cNvPr id="12" name="TextBox 11"/>
          <p:cNvSpPr txBox="1"/>
          <p:nvPr/>
        </p:nvSpPr>
        <p:spPr>
          <a:xfrm>
            <a:off x="566738" y="3581400"/>
            <a:ext cx="1131887" cy="400050"/>
          </a:xfrm>
          <a:prstGeom prst="rect">
            <a:avLst/>
          </a:prstGeom>
          <a:noFill/>
        </p:spPr>
        <p:txBody>
          <a:bodyPr>
            <a:spAutoFit/>
          </a:bodyPr>
          <a:lstStyle/>
          <a:p>
            <a:pPr algn="r">
              <a:defRPr/>
            </a:pPr>
            <a:r>
              <a:rPr lang="en-US" sz="1000" dirty="0">
                <a:latin typeface="+mj-lt"/>
                <a:cs typeface="Arial" pitchFamily="34" charset="0"/>
              </a:rPr>
              <a:t>Photo credit: </a:t>
            </a:r>
            <a:r>
              <a:rPr lang="en-US" sz="1000" dirty="0" err="1">
                <a:latin typeface="+mj-lt"/>
                <a:cs typeface="Arial" pitchFamily="34" charset="0"/>
              </a:rPr>
              <a:t>Scherbius</a:t>
            </a:r>
            <a:r>
              <a:rPr lang="en-US" sz="1000" dirty="0">
                <a:latin typeface="+mj-lt"/>
                <a:cs typeface="Arial" pitchFamily="34" charset="0"/>
              </a:rPr>
              <a:t> family </a:t>
            </a:r>
          </a:p>
        </p:txBody>
      </p:sp>
      <p:sp>
        <p:nvSpPr>
          <p:cNvPr id="14"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History rewritten in 2003</a:t>
            </a:r>
            <a:endParaRPr lang="en-US" dirty="0"/>
          </a:p>
        </p:txBody>
      </p:sp>
      <p:sp>
        <p:nvSpPr>
          <p:cNvPr id="1024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3671723-1C1E-430E-9480-8446C80CD7D6}" type="slidenum">
              <a:rPr lang="en-US" altLang="en-US">
                <a:solidFill>
                  <a:srgbClr val="FFCC00"/>
                </a:solidFill>
                <a:latin typeface="Palatino Linotype" pitchFamily="18" charset="0"/>
              </a:rPr>
              <a:pPr eaLnBrk="1" hangingPunct="1"/>
              <a:t>5</a:t>
            </a:fld>
            <a:endParaRPr lang="en-US" altLang="en-US">
              <a:solidFill>
                <a:srgbClr val="FFCC00"/>
              </a:solidFill>
              <a:latin typeface="Palatino Linotype" pitchFamily="18" charset="0"/>
            </a:endParaRPr>
          </a:p>
        </p:txBody>
      </p:sp>
      <p:sp>
        <p:nvSpPr>
          <p:cNvPr id="10245" name="Rectangle 6"/>
          <p:cNvSpPr>
            <a:spLocks noChangeArrowheads="1"/>
          </p:cNvSpPr>
          <p:nvPr/>
        </p:nvSpPr>
        <p:spPr bwMode="auto">
          <a:xfrm>
            <a:off x="292609" y="1014222"/>
            <a:ext cx="2367038"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Theo van </a:t>
            </a:r>
            <a:r>
              <a:rPr lang="en-US" altLang="en-US" sz="1600" b="1" dirty="0" err="1">
                <a:solidFill>
                  <a:srgbClr val="FFCC00"/>
                </a:solidFill>
                <a:latin typeface="Arial" charset="0"/>
              </a:rPr>
              <a:t>Hengel</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(1875-1939)</a:t>
            </a:r>
          </a:p>
        </p:txBody>
      </p:sp>
      <p:sp>
        <p:nvSpPr>
          <p:cNvPr id="10246" name="Rectangle 6"/>
          <p:cNvSpPr>
            <a:spLocks noChangeArrowheads="1"/>
          </p:cNvSpPr>
          <p:nvPr/>
        </p:nvSpPr>
        <p:spPr bwMode="auto">
          <a:xfrm>
            <a:off x="7342632" y="1014222"/>
            <a:ext cx="2364867"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Rudolf </a:t>
            </a:r>
            <a:r>
              <a:rPr lang="en-US" altLang="en-US" sz="1600" b="1" dirty="0" smtClean="0">
                <a:solidFill>
                  <a:srgbClr val="FFCC00"/>
                </a:solidFill>
                <a:latin typeface="Arial" charset="0"/>
              </a:rPr>
              <a:t>P.C. Spengler</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(1875-1955)</a:t>
            </a:r>
            <a:endParaRPr lang="en-US" altLang="en-US" sz="1600" b="1" dirty="0">
              <a:solidFill>
                <a:schemeClr val="folHlink"/>
              </a:solidFill>
              <a:latin typeface="Arial" charset="0"/>
            </a:endParaRPr>
          </a:p>
        </p:txBody>
      </p:sp>
      <p:pic>
        <p:nvPicPr>
          <p:cNvPr id="1024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632" y="1602486"/>
            <a:ext cx="2355342" cy="3200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3"/>
          <p:cNvSpPr txBox="1">
            <a:spLocks noChangeArrowheads="1"/>
          </p:cNvSpPr>
          <p:nvPr/>
        </p:nvSpPr>
        <p:spPr bwMode="auto">
          <a:xfrm>
            <a:off x="304800" y="5129784"/>
            <a:ext cx="9677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kern="0" dirty="0" smtClean="0">
                <a:effectLst/>
              </a:rPr>
              <a:t>Naval </a:t>
            </a:r>
            <a:r>
              <a:rPr lang="en-US" altLang="en-US" sz="2200" kern="0" dirty="0">
                <a:effectLst/>
              </a:rPr>
              <a:t>officers filed lawsuit against Koch, but </a:t>
            </a:r>
            <a:r>
              <a:rPr lang="en-US" altLang="en-US" sz="2200" kern="0" dirty="0" smtClean="0">
                <a:effectLst/>
              </a:rPr>
              <a:t>lost…</a:t>
            </a:r>
          </a:p>
          <a:p>
            <a:pPr marL="656495" lvl="1" indent="-228600" eaLnBrk="1" hangingPunct="1">
              <a:lnSpc>
                <a:spcPct val="120000"/>
              </a:lnSpc>
              <a:spcBef>
                <a:spcPts val="400"/>
              </a:spcBef>
              <a:defRPr/>
            </a:pPr>
            <a:r>
              <a:rPr lang="en-US" altLang="en-US" sz="2200" dirty="0" smtClean="0">
                <a:effectLst/>
              </a:rPr>
              <a:t>They didn’t know their patent attorney was Koch’s brother-in-law!</a:t>
            </a:r>
          </a:p>
          <a:p>
            <a:pPr marL="656495" lvl="1" indent="-228600" eaLnBrk="1" hangingPunct="1">
              <a:lnSpc>
                <a:spcPct val="120000"/>
              </a:lnSpc>
              <a:spcBef>
                <a:spcPts val="400"/>
              </a:spcBef>
              <a:defRPr/>
            </a:pPr>
            <a:r>
              <a:rPr lang="en-US" altLang="en-US" sz="2200" dirty="0" smtClean="0">
                <a:effectLst/>
              </a:rPr>
              <a:t>Judge was ex-Navy </a:t>
            </a:r>
            <a:r>
              <a:rPr lang="en-US" altLang="en-US" sz="2200" dirty="0">
                <a:effectLst/>
              </a:rPr>
              <a:t>M</a:t>
            </a:r>
            <a:r>
              <a:rPr lang="en-US" altLang="en-US" sz="2200" dirty="0" smtClean="0">
                <a:effectLst/>
              </a:rPr>
              <a:t>inister who suppressed the patent in WW1!</a:t>
            </a:r>
            <a:endParaRPr lang="en-US" altLang="en-US" sz="2200" kern="0" dirty="0" smtClean="0">
              <a:effectLst/>
            </a:endParaRPr>
          </a:p>
          <a:p>
            <a:pPr marL="256445" indent="-228600" eaLnBrk="1" hangingPunct="1">
              <a:lnSpc>
                <a:spcPct val="120000"/>
              </a:lnSpc>
              <a:spcBef>
                <a:spcPts val="800"/>
              </a:spcBef>
              <a:defRPr/>
            </a:pPr>
            <a:r>
              <a:rPr lang="en-US" altLang="en-US" sz="2200" kern="0" dirty="0" smtClean="0">
                <a:effectLst/>
              </a:rPr>
              <a:t>Now van </a:t>
            </a:r>
            <a:r>
              <a:rPr lang="en-US" altLang="en-US" sz="2200" kern="0" dirty="0" err="1" smtClean="0">
                <a:effectLst/>
              </a:rPr>
              <a:t>Hengel</a:t>
            </a:r>
            <a:r>
              <a:rPr lang="en-US" altLang="en-US" sz="2200" kern="0" dirty="0" smtClean="0">
                <a:effectLst/>
              </a:rPr>
              <a:t> and Spengler are recognized as the true inventors of the rotor cipher and the Enigma machine</a:t>
            </a:r>
          </a:p>
          <a:p>
            <a:pPr marL="256445" indent="-256445" eaLnBrk="1" hangingPunct="1">
              <a:spcBef>
                <a:spcPts val="1337"/>
              </a:spcBef>
              <a:buFont typeface="Wingdings" pitchFamily="2" charset="2"/>
              <a:buNone/>
              <a:defRPr/>
            </a:pPr>
            <a:endParaRPr lang="en-US" altLang="en-US" sz="2200" kern="0" dirty="0">
              <a:effectLst/>
            </a:endParaRPr>
          </a:p>
        </p:txBody>
      </p:sp>
      <p:sp>
        <p:nvSpPr>
          <p:cNvPr id="20" name="Rectangle 3"/>
          <p:cNvSpPr txBox="1">
            <a:spLocks noChangeArrowheads="1"/>
          </p:cNvSpPr>
          <p:nvPr/>
        </p:nvSpPr>
        <p:spPr bwMode="auto">
          <a:xfrm>
            <a:off x="2667000" y="1171575"/>
            <a:ext cx="46482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dirty="0" smtClean="0">
                <a:effectLst/>
              </a:rPr>
              <a:t>2003 bombshell: two Dutch </a:t>
            </a:r>
            <a:r>
              <a:rPr lang="en-US" altLang="en-US" sz="2200" dirty="0">
                <a:effectLst/>
              </a:rPr>
              <a:t>naval </a:t>
            </a:r>
            <a:r>
              <a:rPr lang="en-US" altLang="en-US" sz="2200" dirty="0" smtClean="0">
                <a:effectLst/>
              </a:rPr>
              <a:t>officers invented the rotor cipher in 1915</a:t>
            </a:r>
          </a:p>
          <a:p>
            <a:pPr marL="256445" indent="-228600" eaLnBrk="1" hangingPunct="1">
              <a:lnSpc>
                <a:spcPct val="120000"/>
              </a:lnSpc>
              <a:spcBef>
                <a:spcPts val="800"/>
              </a:spcBef>
              <a:defRPr/>
            </a:pPr>
            <a:r>
              <a:rPr lang="en-US" altLang="en-US" sz="2200" kern="0" dirty="0">
                <a:effectLst/>
              </a:rPr>
              <a:t>P</a:t>
            </a:r>
            <a:r>
              <a:rPr lang="en-US" altLang="en-US" sz="2200" kern="0" dirty="0" smtClean="0">
                <a:effectLst/>
              </a:rPr>
              <a:t>atent attorney hired, but Dutch </a:t>
            </a:r>
            <a:r>
              <a:rPr lang="en-US" altLang="en-US" sz="2200" kern="0" dirty="0">
                <a:effectLst/>
              </a:rPr>
              <a:t>Navy suppressed </a:t>
            </a:r>
            <a:r>
              <a:rPr lang="en-US" altLang="en-US" sz="2200" kern="0" dirty="0" smtClean="0">
                <a:effectLst/>
              </a:rPr>
              <a:t>  patent during WW1</a:t>
            </a:r>
          </a:p>
          <a:p>
            <a:pPr marL="256445" indent="-228600" eaLnBrk="1" hangingPunct="1">
              <a:lnSpc>
                <a:spcPct val="120000"/>
              </a:lnSpc>
              <a:spcBef>
                <a:spcPts val="800"/>
              </a:spcBef>
              <a:defRPr/>
            </a:pPr>
            <a:r>
              <a:rPr lang="en-US" altLang="en-US" sz="2200" dirty="0" smtClean="0">
                <a:effectLst/>
              </a:rPr>
              <a:t>Nov. 1919, Du</a:t>
            </a:r>
            <a:r>
              <a:rPr lang="en-US" altLang="en-US" sz="2200" kern="0" dirty="0" smtClean="0">
                <a:effectLst/>
              </a:rPr>
              <a:t>tch </a:t>
            </a:r>
            <a:r>
              <a:rPr lang="en-US" altLang="en-US" sz="2200" kern="0" dirty="0">
                <a:effectLst/>
              </a:rPr>
              <a:t>Navy </a:t>
            </a:r>
            <a:r>
              <a:rPr lang="en-US" altLang="en-US" sz="2200" kern="0" dirty="0" smtClean="0">
                <a:effectLst/>
              </a:rPr>
              <a:t>allowed naval officers patent, but Koch filed his patent 3 weeks earlier</a:t>
            </a:r>
          </a:p>
        </p:txBody>
      </p:sp>
      <p:pic>
        <p:nvPicPr>
          <p:cNvPr id="102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4568" t="-2" r="9204" b="25594"/>
          <a:stretch>
            <a:fillRect/>
          </a:stretch>
        </p:blipFill>
        <p:spPr bwMode="auto">
          <a:xfrm>
            <a:off x="292609" y="1599438"/>
            <a:ext cx="2367037" cy="3200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4320" y="4781550"/>
            <a:ext cx="2385327" cy="40005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cs typeface="Arial" pitchFamily="34" charset="0"/>
              </a:rPr>
              <a:t>Instituut</a:t>
            </a:r>
            <a:r>
              <a:rPr lang="en-US" sz="1000" dirty="0">
                <a:cs typeface="Arial" pitchFamily="34" charset="0"/>
              </a:rPr>
              <a:t> </a:t>
            </a:r>
            <a:r>
              <a:rPr lang="en-US" sz="1000" dirty="0" err="1">
                <a:cs typeface="Arial" pitchFamily="34" charset="0"/>
              </a:rPr>
              <a:t>voor</a:t>
            </a:r>
            <a:r>
              <a:rPr lang="en-US" sz="1000" dirty="0">
                <a:cs typeface="Arial" pitchFamily="34" charset="0"/>
              </a:rPr>
              <a:t> </a:t>
            </a:r>
            <a:r>
              <a:rPr lang="en-US" sz="1000" dirty="0" err="1">
                <a:cs typeface="Arial" pitchFamily="34" charset="0"/>
              </a:rPr>
              <a:t>Maritieme</a:t>
            </a:r>
            <a:r>
              <a:rPr lang="en-US" sz="1000" dirty="0">
                <a:cs typeface="Arial" pitchFamily="34" charset="0"/>
              </a:rPr>
              <a:t> </a:t>
            </a:r>
            <a:r>
              <a:rPr lang="en-US" sz="1000" dirty="0" err="1">
                <a:cs typeface="Arial" pitchFamily="34" charset="0"/>
              </a:rPr>
              <a:t>Historie</a:t>
            </a:r>
            <a:r>
              <a:rPr lang="en-US" sz="1000" dirty="0">
                <a:cs typeface="Arial" pitchFamily="34" charset="0"/>
              </a:rPr>
              <a:t>, </a:t>
            </a:r>
            <a:r>
              <a:rPr lang="en-US" sz="1000" dirty="0">
                <a:latin typeface="+mj-lt"/>
                <a:cs typeface="Arial" pitchFamily="34" charset="0"/>
              </a:rPr>
              <a:t>Den Haag </a:t>
            </a:r>
          </a:p>
        </p:txBody>
      </p:sp>
      <p:sp>
        <p:nvSpPr>
          <p:cNvPr id="15" name="TextBox 14"/>
          <p:cNvSpPr txBox="1"/>
          <p:nvPr/>
        </p:nvSpPr>
        <p:spPr>
          <a:xfrm>
            <a:off x="7342632" y="4781550"/>
            <a:ext cx="2364867" cy="246063"/>
          </a:xfrm>
          <a:prstGeom prst="rect">
            <a:avLst/>
          </a:prstGeom>
          <a:noFill/>
        </p:spPr>
        <p:txBody>
          <a:bodyPr wrap="square">
            <a:spAutoFit/>
          </a:bodyPr>
          <a:lstStyle/>
          <a:p>
            <a:pPr algn="ctr">
              <a:defRPr/>
            </a:pPr>
            <a:r>
              <a:rPr lang="en-US" sz="1000" dirty="0">
                <a:latin typeface="+mj-lt"/>
                <a:cs typeface="Arial" pitchFamily="34" charset="0"/>
              </a:rPr>
              <a:t>Photo credit: Spengler family </a:t>
            </a:r>
          </a:p>
        </p:txBody>
      </p:sp>
      <p:sp>
        <p:nvSpPr>
          <p:cNvPr id="16"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1E23152F-4E14-4090-B756-4449E2614CBD}" type="slidenum">
              <a:rPr lang="en-US" smtClean="0"/>
              <a:pPr>
                <a:defRPr/>
              </a:pPr>
              <a:t>6</a:t>
            </a:fld>
            <a:endParaRPr lang="en-US" dirty="0"/>
          </a:p>
        </p:txBody>
      </p:sp>
      <p:sp>
        <p:nvSpPr>
          <p:cNvPr id="7" name="Title 1"/>
          <p:cNvSpPr>
            <a:spLocks noGrp="1"/>
          </p:cNvSpPr>
          <p:nvPr>
            <p:ph type="title"/>
          </p:nvPr>
        </p:nvSpPr>
        <p:spPr>
          <a:xfrm>
            <a:off x="502920" y="457201"/>
            <a:ext cx="9220200" cy="533400"/>
          </a:xfrm>
        </p:spPr>
        <p:txBody>
          <a:bodyPr/>
          <a:lstStyle/>
          <a:p>
            <a:r>
              <a:rPr lang="en-US" dirty="0" smtClean="0"/>
              <a:t>Dutch and German patents are exact copies</a:t>
            </a:r>
            <a:endParaRPr lang="en-US" dirty="0"/>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5176" t="13747" r="6041" b="5691"/>
          <a:stretch/>
        </p:blipFill>
        <p:spPr>
          <a:xfrm rot="5400000">
            <a:off x="6451172" y="885524"/>
            <a:ext cx="2926080" cy="3593432"/>
          </a:xfrm>
          <a:prstGeom prst="rect">
            <a:avLst/>
          </a:prstGeom>
          <a:ln w="12700">
            <a:solidFill>
              <a:srgbClr val="FFCC00"/>
            </a:solidFill>
          </a:ln>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392" y="1219200"/>
            <a:ext cx="1754339" cy="292608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136" y="4475988"/>
            <a:ext cx="2009445" cy="292608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4315968" y="4471416"/>
            <a:ext cx="5394960" cy="2935224"/>
            <a:chOff x="4876800" y="4471416"/>
            <a:chExt cx="4834128" cy="2935224"/>
          </a:xfrm>
        </p:grpSpPr>
        <p:grpSp>
          <p:nvGrpSpPr>
            <p:cNvPr id="35" name="Group 34"/>
            <p:cNvGrpSpPr/>
            <p:nvPr/>
          </p:nvGrpSpPr>
          <p:grpSpPr>
            <a:xfrm>
              <a:off x="4877761" y="4475988"/>
              <a:ext cx="4832207" cy="2926080"/>
              <a:chOff x="4535424" y="4850296"/>
              <a:chExt cx="4832207" cy="2560902"/>
            </a:xfrm>
          </p:grpSpPr>
          <p:pic>
            <p:nvPicPr>
              <p:cNvPr id="2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752" r="17308"/>
              <a:stretch/>
            </p:blipFill>
            <p:spPr bwMode="auto">
              <a:xfrm>
                <a:off x="7763257" y="4850296"/>
                <a:ext cx="1604374"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752"/>
              <a:stretch/>
            </p:blipFill>
            <p:spPr bwMode="auto">
              <a:xfrm>
                <a:off x="6058713" y="4850296"/>
                <a:ext cx="1751780"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752"/>
              <a:stretch/>
            </p:blipFill>
            <p:spPr bwMode="auto">
              <a:xfrm>
                <a:off x="4535424" y="4850296"/>
                <a:ext cx="1623997"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Rectangle 25"/>
            <p:cNvSpPr/>
            <p:nvPr/>
          </p:nvSpPr>
          <p:spPr bwMode="auto">
            <a:xfrm>
              <a:off x="4876800" y="4471416"/>
              <a:ext cx="4834128" cy="2935224"/>
            </a:xfrm>
            <a:prstGeom prst="rect">
              <a:avLst/>
            </a:prstGeom>
            <a:noFill/>
            <a:ln w="12700" cap="flat" cmpd="sng" algn="ctr">
              <a:solidFill>
                <a:srgbClr val="FFCC00"/>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30" name="Rectangle 3"/>
          <p:cNvSpPr txBox="1">
            <a:spLocks noChangeArrowheads="1"/>
          </p:cNvSpPr>
          <p:nvPr/>
        </p:nvSpPr>
        <p:spPr bwMode="auto">
          <a:xfrm>
            <a:off x="228600" y="1912620"/>
            <a:ext cx="4164381" cy="250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kern="0" dirty="0" smtClean="0">
                <a:effectLst/>
              </a:rPr>
              <a:t>Dutch patent never built</a:t>
            </a:r>
          </a:p>
          <a:p>
            <a:pPr marL="256445" indent="-228600" eaLnBrk="1" hangingPunct="1">
              <a:lnSpc>
                <a:spcPct val="120000"/>
              </a:lnSpc>
              <a:spcBef>
                <a:spcPts val="800"/>
              </a:spcBef>
              <a:defRPr/>
            </a:pPr>
            <a:r>
              <a:rPr lang="en-US" altLang="en-US" sz="2200" kern="0" dirty="0" smtClean="0">
                <a:effectLst/>
              </a:rPr>
              <a:t>German patent filed before Dutch patent was public</a:t>
            </a:r>
          </a:p>
          <a:p>
            <a:pPr marL="256445" indent="-228600" eaLnBrk="1" hangingPunct="1">
              <a:lnSpc>
                <a:spcPct val="120000"/>
              </a:lnSpc>
              <a:spcBef>
                <a:spcPts val="800"/>
              </a:spcBef>
              <a:defRPr/>
            </a:pPr>
            <a:r>
              <a:rPr lang="en-US" altLang="en-US" sz="2200" kern="0" dirty="0" err="1" smtClean="0">
                <a:effectLst/>
              </a:rPr>
              <a:t>Scherbius</a:t>
            </a:r>
            <a:r>
              <a:rPr lang="en-US" altLang="en-US" sz="2200" kern="0" dirty="0" smtClean="0">
                <a:effectLst/>
              </a:rPr>
              <a:t> bought Dutch patent on 1/28/1927</a:t>
            </a:r>
          </a:p>
        </p:txBody>
      </p:sp>
      <p:sp>
        <p:nvSpPr>
          <p:cNvPr id="31" name="Rectangle 6"/>
          <p:cNvSpPr>
            <a:spLocks noChangeArrowheads="1"/>
          </p:cNvSpPr>
          <p:nvPr/>
        </p:nvSpPr>
        <p:spPr bwMode="auto">
          <a:xfrm>
            <a:off x="1481328" y="1219200"/>
            <a:ext cx="2819400" cy="5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smtClean="0">
                <a:solidFill>
                  <a:srgbClr val="FFCC00"/>
                </a:solidFill>
                <a:latin typeface="+mn-lt"/>
              </a:rPr>
              <a:t>Dutch </a:t>
            </a:r>
            <a:r>
              <a:rPr lang="en-US" altLang="en-US" sz="1600" b="1" dirty="0">
                <a:solidFill>
                  <a:srgbClr val="FFCC00"/>
                </a:solidFill>
                <a:latin typeface="+mn-lt"/>
              </a:rPr>
              <a:t>patent </a:t>
            </a:r>
            <a:r>
              <a:rPr lang="en-US" altLang="en-US" sz="1600" b="1" dirty="0" smtClean="0">
                <a:solidFill>
                  <a:srgbClr val="FFCC00"/>
                </a:solidFill>
                <a:latin typeface="+mn-lt"/>
              </a:rPr>
              <a:t>NL10700</a:t>
            </a:r>
          </a:p>
          <a:p>
            <a:pPr algn="r" eaLnBrk="1" hangingPunct="1"/>
            <a:r>
              <a:rPr lang="en-US" altLang="en-US" sz="1600" b="1" dirty="0" smtClean="0">
                <a:solidFill>
                  <a:srgbClr val="FFCC00"/>
                </a:solidFill>
                <a:latin typeface="+mn-lt"/>
              </a:rPr>
              <a:t> </a:t>
            </a:r>
            <a:r>
              <a:rPr lang="en-US" altLang="en-US" sz="1600" b="1" dirty="0">
                <a:solidFill>
                  <a:srgbClr val="FFCC00"/>
                </a:solidFill>
                <a:latin typeface="+mn-lt"/>
              </a:rPr>
              <a:t>filed </a:t>
            </a:r>
            <a:r>
              <a:rPr lang="en-US" altLang="en-US" sz="1600" b="1" dirty="0" smtClean="0">
                <a:solidFill>
                  <a:srgbClr val="FFCC00"/>
                </a:solidFill>
                <a:latin typeface="+mn-lt"/>
              </a:rPr>
              <a:t>10/7/1919</a:t>
            </a:r>
            <a:endParaRPr lang="en-US" altLang="en-US" sz="1600" b="1" dirty="0">
              <a:solidFill>
                <a:srgbClr val="FFCC00"/>
              </a:solidFill>
              <a:latin typeface="+mn-lt"/>
            </a:endParaRPr>
          </a:p>
        </p:txBody>
      </p:sp>
      <p:sp>
        <p:nvSpPr>
          <p:cNvPr id="32" name="Rectangle 6"/>
          <p:cNvSpPr>
            <a:spLocks noChangeArrowheads="1"/>
          </p:cNvSpPr>
          <p:nvPr/>
        </p:nvSpPr>
        <p:spPr bwMode="auto">
          <a:xfrm>
            <a:off x="411480" y="4617439"/>
            <a:ext cx="1828800"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smtClean="0">
                <a:solidFill>
                  <a:srgbClr val="FFCC00"/>
                </a:solidFill>
                <a:latin typeface="+mn-lt"/>
              </a:rPr>
              <a:t>German </a:t>
            </a:r>
            <a:r>
              <a:rPr lang="en-US" altLang="en-US" sz="1600" b="1" dirty="0">
                <a:solidFill>
                  <a:srgbClr val="FFCC00"/>
                </a:solidFill>
                <a:latin typeface="+mn-lt"/>
              </a:rPr>
              <a:t>patent </a:t>
            </a:r>
          </a:p>
          <a:p>
            <a:pPr algn="r" eaLnBrk="1" hangingPunct="1"/>
            <a:r>
              <a:rPr lang="en-US" altLang="en-US" sz="1600" b="1" dirty="0" smtClean="0">
                <a:solidFill>
                  <a:srgbClr val="FFCC00"/>
                </a:solidFill>
                <a:latin typeface="+mn-lt"/>
              </a:rPr>
              <a:t>DE425147</a:t>
            </a:r>
          </a:p>
          <a:p>
            <a:pPr algn="r" eaLnBrk="1" hangingPunct="1"/>
            <a:r>
              <a:rPr lang="en-US" altLang="en-US" sz="1600" b="1" dirty="0" smtClean="0">
                <a:solidFill>
                  <a:srgbClr val="FFCC00"/>
                </a:solidFill>
                <a:latin typeface="+mn-lt"/>
              </a:rPr>
              <a:t> </a:t>
            </a:r>
            <a:r>
              <a:rPr lang="en-US" altLang="en-US" sz="1600" b="1" dirty="0">
                <a:solidFill>
                  <a:srgbClr val="FFCC00"/>
                </a:solidFill>
                <a:latin typeface="+mn-lt"/>
              </a:rPr>
              <a:t>filed </a:t>
            </a:r>
            <a:r>
              <a:rPr lang="en-US" altLang="en-US" sz="1600" b="1" dirty="0" smtClean="0">
                <a:solidFill>
                  <a:srgbClr val="FFCC00"/>
                </a:solidFill>
                <a:latin typeface="+mn-lt"/>
              </a:rPr>
              <a:t>9/26/1920</a:t>
            </a:r>
            <a:endParaRPr lang="en-US" altLang="en-US" sz="1600" b="1" dirty="0">
              <a:solidFill>
                <a:srgbClr val="FFCC00"/>
              </a:solidFill>
              <a:latin typeface="+mn-lt"/>
            </a:endParaRPr>
          </a:p>
        </p:txBody>
      </p:sp>
      <p:sp>
        <p:nvSpPr>
          <p:cNvPr id="33" name="TextBox 32"/>
          <p:cNvSpPr txBox="1"/>
          <p:nvPr/>
        </p:nvSpPr>
        <p:spPr>
          <a:xfrm>
            <a:off x="4724400" y="4114800"/>
            <a:ext cx="3962400"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r>
              <a:rPr lang="en-US" sz="1000" dirty="0">
                <a:latin typeface="+mj-lt"/>
                <a:cs typeface="Arial" pitchFamily="34" charset="0"/>
              </a:rPr>
              <a:t> </a:t>
            </a: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
        <p:nvSpPr>
          <p:cNvPr id="19"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0"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8"/>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extLst>
      <p:ext uri="{BB962C8B-B14F-4D97-AF65-F5344CB8AC3E}">
        <p14:creationId xmlns:p14="http://schemas.microsoft.com/office/powerpoint/2010/main" val="2735750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3238" y="457200"/>
            <a:ext cx="9220200" cy="533400"/>
          </a:xfrm>
        </p:spPr>
        <p:txBody>
          <a:bodyPr/>
          <a:lstStyle/>
          <a:p>
            <a:pPr>
              <a:defRPr/>
            </a:pPr>
            <a:r>
              <a:rPr lang="en-US" smtClean="0"/>
              <a:t>Birth of crypto warfare</a:t>
            </a:r>
            <a:endParaRPr lang="en-US" dirty="0"/>
          </a:p>
        </p:txBody>
      </p:sp>
      <p:sp>
        <p:nvSpPr>
          <p:cNvPr id="1126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5C52C26-D9D9-428E-87D1-12130CB9D704}" type="slidenum">
              <a:rPr lang="en-US" altLang="en-US">
                <a:solidFill>
                  <a:srgbClr val="FFCC00"/>
                </a:solidFill>
                <a:latin typeface="Palatino Linotype" pitchFamily="18" charset="0"/>
              </a:rPr>
              <a:pPr eaLnBrk="1" hangingPunct="1"/>
              <a:t>7</a:t>
            </a:fld>
            <a:endParaRPr lang="en-US" altLang="en-US">
              <a:solidFill>
                <a:srgbClr val="FFCC00"/>
              </a:solidFill>
              <a:latin typeface="Palatino Linotype" pitchFamily="18" charset="0"/>
            </a:endParaRPr>
          </a:p>
        </p:txBody>
      </p:sp>
      <p:sp>
        <p:nvSpPr>
          <p:cNvPr id="13" name="Rectangle 3"/>
          <p:cNvSpPr txBox="1">
            <a:spLocks noChangeArrowheads="1"/>
          </p:cNvSpPr>
          <p:nvPr/>
        </p:nvSpPr>
        <p:spPr>
          <a:xfrm>
            <a:off x="914400" y="1143000"/>
            <a:ext cx="9372600" cy="2819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kern="0" dirty="0" smtClean="0">
                <a:effectLst/>
              </a:rPr>
              <a:t>Explosion of new cipher technology during WW1: </a:t>
            </a:r>
          </a:p>
          <a:p>
            <a:pPr marL="702128" lvl="1" indent="-228600" eaLnBrk="1" hangingPunct="1">
              <a:lnSpc>
                <a:spcPct val="120000"/>
              </a:lnSpc>
              <a:spcBef>
                <a:spcPts val="200"/>
              </a:spcBef>
              <a:defRPr/>
            </a:pPr>
            <a:r>
              <a:rPr lang="en-US" altLang="en-US" kern="0" dirty="0">
                <a:effectLst/>
                <a:cs typeface="Arial" pitchFamily="34" charset="0"/>
              </a:rPr>
              <a:t>O</a:t>
            </a:r>
            <a:r>
              <a:rPr lang="en-US" altLang="en-US" kern="0" dirty="0" smtClean="0">
                <a:effectLst/>
                <a:cs typeface="Arial" pitchFamily="34" charset="0"/>
              </a:rPr>
              <a:t>ne-time teletype tape</a:t>
            </a:r>
          </a:p>
          <a:p>
            <a:pPr marL="702128" lvl="1" indent="-228600" eaLnBrk="1" hangingPunct="1">
              <a:lnSpc>
                <a:spcPct val="120000"/>
              </a:lnSpc>
              <a:spcBef>
                <a:spcPts val="200"/>
              </a:spcBef>
              <a:defRPr/>
            </a:pPr>
            <a:r>
              <a:rPr lang="en-US" altLang="en-US" kern="0" dirty="0" smtClean="0">
                <a:effectLst/>
                <a:cs typeface="Arial" pitchFamily="34" charset="0"/>
              </a:rPr>
              <a:t>Cipher wheel</a:t>
            </a:r>
          </a:p>
          <a:p>
            <a:pPr marL="702128" lvl="1" indent="-228600" eaLnBrk="1" hangingPunct="1">
              <a:lnSpc>
                <a:spcPct val="120000"/>
              </a:lnSpc>
              <a:spcBef>
                <a:spcPts val="200"/>
              </a:spcBef>
              <a:defRPr/>
            </a:pPr>
            <a:r>
              <a:rPr lang="en-US" altLang="en-US" kern="0" dirty="0">
                <a:effectLst/>
                <a:cs typeface="Arial" pitchFamily="34" charset="0"/>
              </a:rPr>
              <a:t>S</a:t>
            </a:r>
            <a:r>
              <a:rPr lang="en-US" altLang="en-US" kern="0" dirty="0" smtClean="0">
                <a:effectLst/>
                <a:cs typeface="Arial" pitchFamily="34" charset="0"/>
              </a:rPr>
              <a:t>trip cipher</a:t>
            </a:r>
          </a:p>
          <a:p>
            <a:pPr marL="702128" lvl="1" indent="-228600" eaLnBrk="1" hangingPunct="1">
              <a:lnSpc>
                <a:spcPct val="120000"/>
              </a:lnSpc>
              <a:spcBef>
                <a:spcPts val="200"/>
              </a:spcBef>
              <a:defRPr/>
            </a:pPr>
            <a:r>
              <a:rPr lang="en-US" altLang="en-US" kern="0" dirty="0">
                <a:effectLst/>
                <a:cs typeface="Arial" pitchFamily="34" charset="0"/>
              </a:rPr>
              <a:t>B</a:t>
            </a:r>
            <a:r>
              <a:rPr lang="en-US" altLang="en-US" kern="0" dirty="0" smtClean="0">
                <a:effectLst/>
                <a:cs typeface="Arial" pitchFamily="34" charset="0"/>
              </a:rPr>
              <a:t>urst encoder</a:t>
            </a:r>
          </a:p>
          <a:p>
            <a:pPr marL="702128" lvl="1" indent="-228600" eaLnBrk="1" hangingPunct="1">
              <a:lnSpc>
                <a:spcPct val="120000"/>
              </a:lnSpc>
              <a:spcBef>
                <a:spcPts val="200"/>
              </a:spcBef>
              <a:defRPr/>
            </a:pPr>
            <a:r>
              <a:rPr lang="en-US" altLang="en-US" kern="0" dirty="0" smtClean="0">
                <a:solidFill>
                  <a:srgbClr val="FF0000"/>
                </a:solidFill>
                <a:effectLst/>
                <a:cs typeface="Arial" pitchFamily="34" charset="0"/>
              </a:rPr>
              <a:t>Now 3</a:t>
            </a:r>
            <a:r>
              <a:rPr lang="en-US" altLang="en-US" kern="0" dirty="0" smtClean="0">
                <a:effectLst/>
                <a:cs typeface="Arial" pitchFamily="34" charset="0"/>
              </a:rPr>
              <a:t> electro-mechanical rotor machines:</a:t>
            </a:r>
          </a:p>
        </p:txBody>
      </p:sp>
      <p:sp>
        <p:nvSpPr>
          <p:cNvPr id="14" name="TextBox 13"/>
          <p:cNvSpPr txBox="1"/>
          <p:nvPr/>
        </p:nvSpPr>
        <p:spPr>
          <a:xfrm rot="20664064">
            <a:off x="4319158" y="2025998"/>
            <a:ext cx="4943076" cy="553998"/>
          </a:xfrm>
          <a:prstGeom prst="rect">
            <a:avLst/>
          </a:prstGeom>
          <a:solidFill>
            <a:schemeClr val="tx1">
              <a:lumMod val="95000"/>
            </a:schemeClr>
          </a:solidFill>
          <a:ln w="25400" cap="rnd">
            <a:solidFill>
              <a:srgbClr val="FF0000"/>
            </a:solidFill>
            <a:bevel/>
          </a:ln>
        </p:spPr>
        <p:txBody>
          <a:bodyPr lIns="137160" tIns="91440" rIns="137160" bIns="91440">
            <a:spAutoFit/>
          </a:bodyPr>
          <a:lstStyle/>
          <a:p>
            <a:pPr>
              <a:spcBef>
                <a:spcPts val="600"/>
              </a:spcBef>
              <a:spcAft>
                <a:spcPts val="600"/>
              </a:spcAft>
              <a:defRPr/>
            </a:pPr>
            <a:r>
              <a:rPr lang="en-US" sz="2400" b="1" dirty="0">
                <a:solidFill>
                  <a:srgbClr val="FF0000"/>
                </a:solidFill>
                <a:latin typeface="Stencil" panose="040409050D0802020404" pitchFamily="82" charset="0"/>
                <a:cs typeface="Arial" pitchFamily="34" charset="0"/>
              </a:rPr>
              <a:t>Updated by 2003 revelations</a:t>
            </a:r>
          </a:p>
        </p:txBody>
      </p:sp>
      <p:sp>
        <p:nvSpPr>
          <p:cNvPr id="11273" name="Rectangle 6"/>
          <p:cNvSpPr>
            <a:spLocks noChangeArrowheads="1"/>
          </p:cNvSpPr>
          <p:nvPr/>
        </p:nvSpPr>
        <p:spPr bwMode="auto">
          <a:xfrm>
            <a:off x="990600" y="3846356"/>
            <a:ext cx="2209800" cy="10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Theo van </a:t>
            </a:r>
            <a:r>
              <a:rPr lang="en-US" altLang="en-US" sz="1600" b="1" dirty="0" err="1">
                <a:solidFill>
                  <a:srgbClr val="FFCC00"/>
                </a:solidFill>
                <a:latin typeface="Arial" charset="0"/>
              </a:rPr>
              <a:t>Hengel</a:t>
            </a:r>
            <a:r>
              <a:rPr lang="en-US" altLang="en-US" sz="1600" b="1" dirty="0">
                <a:solidFill>
                  <a:srgbClr val="FFCC00"/>
                </a:solidFill>
                <a:latin typeface="Arial" charset="0"/>
              </a:rPr>
              <a:t> </a:t>
            </a:r>
          </a:p>
          <a:p>
            <a:pPr algn="ctr" eaLnBrk="1" hangingPunct="1"/>
            <a:r>
              <a:rPr lang="en-US" altLang="en-US" sz="1600" b="1" dirty="0" smtClean="0">
                <a:solidFill>
                  <a:srgbClr val="FFCC00"/>
                </a:solidFill>
                <a:latin typeface="Arial" charset="0"/>
              </a:rPr>
              <a:t>Rudolf P.C. </a:t>
            </a:r>
            <a:r>
              <a:rPr lang="en-US" altLang="en-US" sz="1600" b="1" dirty="0">
                <a:solidFill>
                  <a:srgbClr val="FFCC00"/>
                </a:solidFill>
                <a:latin typeface="Arial" charset="0"/>
              </a:rPr>
              <a:t>Spengler</a:t>
            </a:r>
          </a:p>
          <a:p>
            <a:pPr algn="ctr" eaLnBrk="1" hangingPunct="1"/>
            <a:r>
              <a:rPr lang="en-US" altLang="en-US" sz="1600" b="1" dirty="0">
                <a:solidFill>
                  <a:srgbClr val="FFCC00"/>
                </a:solidFill>
                <a:latin typeface="Arial" charset="0"/>
              </a:rPr>
              <a:t>Holland</a:t>
            </a:r>
          </a:p>
          <a:p>
            <a:pPr algn="ctr" eaLnBrk="1" hangingPunct="1"/>
            <a:r>
              <a:rPr lang="en-US" altLang="en-US" sz="1600" b="1" dirty="0">
                <a:solidFill>
                  <a:srgbClr val="FFCC00"/>
                </a:solidFill>
                <a:latin typeface="Arial" charset="0"/>
              </a:rPr>
              <a:t>1915</a:t>
            </a:r>
            <a:endParaRPr lang="en-US" altLang="en-US" sz="1600" b="1" dirty="0">
              <a:solidFill>
                <a:schemeClr val="folHlink"/>
              </a:solidFill>
              <a:latin typeface="Arial" charset="0"/>
            </a:endParaRPr>
          </a:p>
        </p:txBody>
      </p:sp>
      <p:sp>
        <p:nvSpPr>
          <p:cNvPr id="11274" name="Rectangle 6"/>
          <p:cNvSpPr>
            <a:spLocks noChangeArrowheads="1"/>
          </p:cNvSpPr>
          <p:nvPr/>
        </p:nvSpPr>
        <p:spPr bwMode="auto">
          <a:xfrm>
            <a:off x="3352800" y="4092575"/>
            <a:ext cx="25812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Edward Hebern</a:t>
            </a:r>
          </a:p>
          <a:p>
            <a:pPr algn="ctr" eaLnBrk="1" hangingPunct="1"/>
            <a:r>
              <a:rPr lang="en-US" altLang="en-US" sz="1600" b="1">
                <a:solidFill>
                  <a:srgbClr val="FFCC00"/>
                </a:solidFill>
                <a:latin typeface="Arial" charset="0"/>
              </a:rPr>
              <a:t>USA</a:t>
            </a:r>
          </a:p>
          <a:p>
            <a:pPr algn="ctr" eaLnBrk="1" hangingPunct="1"/>
            <a:r>
              <a:rPr lang="en-US" altLang="en-US" sz="1600" b="1">
                <a:solidFill>
                  <a:srgbClr val="FFCC00"/>
                </a:solidFill>
                <a:latin typeface="Arial" charset="0"/>
              </a:rPr>
              <a:t>1917</a:t>
            </a:r>
            <a:endParaRPr lang="en-US" altLang="en-US" sz="1600" b="1">
              <a:solidFill>
                <a:schemeClr val="folHlink"/>
              </a:solidFill>
              <a:latin typeface="Arial" charset="0"/>
            </a:endParaRPr>
          </a:p>
        </p:txBody>
      </p:sp>
      <p:sp>
        <p:nvSpPr>
          <p:cNvPr id="11275" name="Rectangle 6"/>
          <p:cNvSpPr>
            <a:spLocks noChangeArrowheads="1"/>
          </p:cNvSpPr>
          <p:nvPr/>
        </p:nvSpPr>
        <p:spPr bwMode="auto">
          <a:xfrm>
            <a:off x="6477000" y="4092575"/>
            <a:ext cx="26400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Arvid Damm</a:t>
            </a:r>
          </a:p>
          <a:p>
            <a:pPr algn="ctr" eaLnBrk="1" hangingPunct="1"/>
            <a:r>
              <a:rPr lang="en-US" altLang="en-US" sz="1600" b="1">
                <a:solidFill>
                  <a:srgbClr val="FFCC00"/>
                </a:solidFill>
                <a:latin typeface="Arial" charset="0"/>
              </a:rPr>
              <a:t>Sweden</a:t>
            </a:r>
          </a:p>
          <a:p>
            <a:pPr algn="ctr" eaLnBrk="1" hangingPunct="1"/>
            <a:r>
              <a:rPr lang="en-US" altLang="en-US" sz="1600" b="1">
                <a:solidFill>
                  <a:srgbClr val="FFCC00"/>
                </a:solidFill>
                <a:latin typeface="Arial" charset="0"/>
              </a:rPr>
              <a:t>1919</a:t>
            </a:r>
            <a:endParaRPr lang="en-US" altLang="en-US" sz="1600" b="1">
              <a:solidFill>
                <a:schemeClr val="folHlink"/>
              </a:solidFill>
              <a:latin typeface="Arial" charset="0"/>
            </a:endParaRPr>
          </a:p>
        </p:txBody>
      </p:sp>
      <p:sp>
        <p:nvSpPr>
          <p:cNvPr id="31" name="TextBox 30"/>
          <p:cNvSpPr txBox="1"/>
          <p:nvPr/>
        </p:nvSpPr>
        <p:spPr>
          <a:xfrm>
            <a:off x="6432550" y="6838950"/>
            <a:ext cx="2711450" cy="400050"/>
          </a:xfrm>
          <a:prstGeom prst="rect">
            <a:avLst/>
          </a:prstGeom>
          <a:noFill/>
        </p:spPr>
        <p:txBody>
          <a:bodyPr>
            <a:spAutoFit/>
          </a:bodyPr>
          <a:lstStyle/>
          <a:p>
            <a:pPr algn="ctr">
              <a:defRPr/>
            </a:pPr>
            <a:r>
              <a:rPr lang="en-US" sz="1000" dirty="0">
                <a:latin typeface="+mj-lt"/>
                <a:cs typeface="Arial" pitchFamily="34" charset="0"/>
              </a:rPr>
              <a:t>Photo credit: Austin Mills, </a:t>
            </a:r>
          </a:p>
          <a:p>
            <a:pPr algn="ctr">
              <a:defRPr/>
            </a:pPr>
            <a:r>
              <a:rPr lang="en-US" sz="1000" dirty="0">
                <a:latin typeface="+mj-lt"/>
                <a:cs typeface="Arial" pitchFamily="34" charset="0"/>
              </a:rPr>
              <a:t>device in NCM, Ft. Meade, MD </a:t>
            </a:r>
          </a:p>
        </p:txBody>
      </p:sp>
      <p:pic>
        <p:nvPicPr>
          <p:cNvPr id="11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813" y="4918075"/>
            <a:ext cx="2627312" cy="192087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3325813" y="6838950"/>
            <a:ext cx="2627312" cy="400050"/>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 </a:t>
            </a:r>
            <a:endParaRPr lang="en-US" sz="1000" dirty="0">
              <a:latin typeface="+mj-lt"/>
              <a:cs typeface="Arial" pitchFamily="34" charset="0"/>
            </a:endParaRPr>
          </a:p>
          <a:p>
            <a:pPr algn="ctr">
              <a:defRPr/>
            </a:pPr>
            <a:r>
              <a:rPr lang="en-US" sz="1000" dirty="0">
                <a:latin typeface="+mj-lt"/>
                <a:cs typeface="Arial" pitchFamily="34" charset="0"/>
              </a:rPr>
              <a:t>device in NCM. Ft. Meade, MD</a:t>
            </a:r>
          </a:p>
        </p:txBody>
      </p:sp>
      <p:pic>
        <p:nvPicPr>
          <p:cNvPr id="11279"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4918075"/>
            <a:ext cx="2673350"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11280" name="Group 2"/>
          <p:cNvGrpSpPr>
            <a:grpSpLocks/>
          </p:cNvGrpSpPr>
          <p:nvPr/>
        </p:nvGrpSpPr>
        <p:grpSpPr bwMode="auto">
          <a:xfrm>
            <a:off x="1377950" y="4918075"/>
            <a:ext cx="1435100" cy="1920875"/>
            <a:chOff x="1377795" y="4918650"/>
            <a:chExt cx="1435410" cy="1920240"/>
          </a:xfrm>
        </p:grpSpPr>
        <p:grpSp>
          <p:nvGrpSpPr>
            <p:cNvPr id="11283" name="Group 36"/>
            <p:cNvGrpSpPr>
              <a:grpSpLocks noChangeAspect="1"/>
            </p:cNvGrpSpPr>
            <p:nvPr/>
          </p:nvGrpSpPr>
          <p:grpSpPr bwMode="auto">
            <a:xfrm>
              <a:off x="1377795" y="4918650"/>
              <a:ext cx="1435410" cy="1920240"/>
              <a:chOff x="-2656034" y="555238"/>
              <a:chExt cx="4572000" cy="6407507"/>
            </a:xfrm>
          </p:grpSpPr>
          <p:pic>
            <p:nvPicPr>
              <p:cNvPr id="11285"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56034" y="555238"/>
                <a:ext cx="4572000" cy="195165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6034" y="2478730"/>
                <a:ext cx="4572000" cy="448401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pic>
          <p:nvPicPr>
            <p:cNvPr id="11284" name="Picture 37"/>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389888" y="5464316"/>
              <a:ext cx="1408176" cy="457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1289304" y="6838950"/>
            <a:ext cx="1628972" cy="400110"/>
          </a:xfrm>
          <a:prstGeom prst="rect">
            <a:avLst/>
          </a:prstGeom>
          <a:noFill/>
        </p:spPr>
        <p:txBody>
          <a:bodyPr wrap="non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endParaRPr lang="en-US" sz="1000" dirty="0">
              <a:latin typeface="+mj-lt"/>
              <a:cs typeface="Arial" pitchFamily="34" charset="0"/>
            </a:endParaRPr>
          </a:p>
          <a:p>
            <a:pPr algn="ctr">
              <a:defRPr/>
            </a:pP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
        <p:nvSpPr>
          <p:cNvPr id="21"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8"/>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0"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1"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2"/>
          <p:cNvSpPr>
            <a:spLocks noGrp="1" noChangeArrowheads="1"/>
          </p:cNvSpPr>
          <p:nvPr>
            <p:ph type="title"/>
          </p:nvPr>
        </p:nvSpPr>
        <p:spPr>
          <a:xfrm>
            <a:off x="503238" y="457200"/>
            <a:ext cx="9220200" cy="533400"/>
          </a:xfrm>
        </p:spPr>
        <p:txBody>
          <a:bodyPr/>
          <a:lstStyle/>
          <a:p>
            <a:pPr>
              <a:defRPr/>
            </a:pPr>
            <a:r>
              <a:rPr lang="en-US" smtClean="0"/>
              <a:t>Enigma machine</a:t>
            </a:r>
            <a:endParaRPr lang="en-US" dirty="0"/>
          </a:p>
        </p:txBody>
      </p:sp>
      <p:sp>
        <p:nvSpPr>
          <p:cNvPr id="1229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72A9EBC-8E7D-4144-AA15-ED61B6C6CD94}" type="slidenum">
              <a:rPr lang="en-US" altLang="en-US">
                <a:solidFill>
                  <a:srgbClr val="FFCC00"/>
                </a:solidFill>
                <a:latin typeface="Palatino Linotype" pitchFamily="18" charset="0"/>
              </a:rPr>
              <a:pPr eaLnBrk="1" hangingPunct="1"/>
              <a:t>8</a:t>
            </a:fld>
            <a:endParaRPr lang="en-US" altLang="en-US">
              <a:solidFill>
                <a:srgbClr val="FFCC00"/>
              </a:solidFill>
              <a:latin typeface="Palatino Linotype" pitchFamily="18" charset="0"/>
            </a:endParaRPr>
          </a:p>
        </p:txBody>
      </p:sp>
      <p:pic>
        <p:nvPicPr>
          <p:cNvPr id="1229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143000"/>
            <a:ext cx="3581400" cy="62896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15"/>
          <p:cNvPicPr>
            <a:picLocks noChangeAspect="1"/>
          </p:cNvPicPr>
          <p:nvPr/>
        </p:nvPicPr>
        <p:blipFill>
          <a:blip r:embed="rId4">
            <a:extLst>
              <a:ext uri="{28A0092B-C50C-407E-A947-70E740481C1C}">
                <a14:useLocalDpi xmlns:a14="http://schemas.microsoft.com/office/drawing/2010/main" val="0"/>
              </a:ext>
            </a:extLst>
          </a:blip>
          <a:srcRect l="8353" t="2518" r="3604" b="4807"/>
          <a:stretch>
            <a:fillRect/>
          </a:stretch>
        </p:blipFill>
        <p:spPr bwMode="auto">
          <a:xfrm>
            <a:off x="6340475" y="1143000"/>
            <a:ext cx="3390900" cy="26765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4660900"/>
            <a:ext cx="3695700" cy="27717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8" name="Picture 17"/>
          <p:cNvPicPr>
            <a:picLocks noChangeAspect="1"/>
          </p:cNvPicPr>
          <p:nvPr/>
        </p:nvPicPr>
        <p:blipFill rotWithShape="1">
          <a:blip r:embed="rId6">
            <a:extLst>
              <a:ext uri="{28A0092B-C50C-407E-A947-70E740481C1C}">
                <a14:useLocalDpi xmlns:a14="http://schemas.microsoft.com/office/drawing/2010/main" val="0"/>
              </a:ext>
            </a:extLst>
          </a:blip>
          <a:srcRect l="1643" t="4088" r="1589" b="3278"/>
          <a:stretch/>
        </p:blipFill>
        <p:spPr bwMode="auto">
          <a:xfrm>
            <a:off x="3547872" y="3063875"/>
            <a:ext cx="3109291" cy="2334427"/>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4267200" y="5705475"/>
            <a:ext cx="3316288" cy="1493838"/>
            <a:chOff x="4304208" y="5727067"/>
            <a:chExt cx="3229417" cy="1306669"/>
          </a:xfrm>
        </p:grpSpPr>
        <p:sp>
          <p:nvSpPr>
            <p:cNvPr id="2" name="TextBox 1"/>
            <p:cNvSpPr txBox="1"/>
            <p:nvPr/>
          </p:nvSpPr>
          <p:spPr>
            <a:xfrm>
              <a:off x="4304208" y="5727067"/>
              <a:ext cx="1249099" cy="645697"/>
            </a:xfrm>
            <a:prstGeom prst="rect">
              <a:avLst/>
            </a:prstGeom>
            <a:noFill/>
          </p:spPr>
          <p:txBody>
            <a:bodyPr wrap="none">
              <a:spAutoFit/>
            </a:bodyPr>
            <a:lstStyle/>
            <a:p>
              <a:pPr algn="ctr">
                <a:defRPr/>
              </a:pPr>
              <a:r>
                <a:rPr lang="en-US" b="1" dirty="0" err="1">
                  <a:latin typeface="+mj-lt"/>
                  <a:cs typeface="Arial" pitchFamily="34" charset="0"/>
                </a:rPr>
                <a:t>klappe</a:t>
              </a:r>
              <a:endParaRPr lang="en-US" b="1" dirty="0">
                <a:latin typeface="+mj-lt"/>
                <a:cs typeface="Arial" pitchFamily="34" charset="0"/>
              </a:endParaRPr>
            </a:p>
            <a:p>
              <a:pPr algn="ctr">
                <a:defRPr/>
              </a:pPr>
              <a:r>
                <a:rPr lang="en-US" b="1" dirty="0" err="1">
                  <a:latin typeface="+mj-lt"/>
                  <a:cs typeface="Arial" pitchFamily="34" charset="0"/>
                </a:rPr>
                <a:t>schließen</a:t>
              </a:r>
              <a:endParaRPr lang="en-US" b="1" dirty="0">
                <a:latin typeface="+mj-lt"/>
                <a:cs typeface="Arial" pitchFamily="34" charset="0"/>
              </a:endParaRPr>
            </a:p>
          </p:txBody>
        </p:sp>
        <p:cxnSp>
          <p:nvCxnSpPr>
            <p:cNvPr id="12306" name="Straight Arrow Connector 3"/>
            <p:cNvCxnSpPr>
              <a:cxnSpLocks noChangeShapeType="1"/>
            </p:cNvCxnSpPr>
            <p:nvPr/>
          </p:nvCxnSpPr>
          <p:spPr bwMode="auto">
            <a:xfrm>
              <a:off x="5491648" y="6201579"/>
              <a:ext cx="2041977" cy="832157"/>
            </a:xfrm>
            <a:prstGeom prst="straightConnector1">
              <a:avLst/>
            </a:prstGeom>
            <a:noFill/>
            <a:ln w="5080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Box 19"/>
          <p:cNvSpPr txBox="1"/>
          <p:nvPr/>
        </p:nvSpPr>
        <p:spPr>
          <a:xfrm>
            <a:off x="3959225" y="6324600"/>
            <a:ext cx="1976438" cy="646113"/>
          </a:xfrm>
          <a:prstGeom prst="rect">
            <a:avLst/>
          </a:prstGeom>
          <a:noFill/>
        </p:spPr>
        <p:txBody>
          <a:bodyPr>
            <a:spAutoFit/>
          </a:bodyPr>
          <a:lstStyle/>
          <a:p>
            <a:pPr>
              <a:spcBef>
                <a:spcPts val="0"/>
              </a:spcBef>
              <a:spcAft>
                <a:spcPts val="0"/>
              </a:spcAft>
              <a:defRPr/>
            </a:pPr>
            <a:r>
              <a:rPr lang="en-US" b="1" dirty="0">
                <a:latin typeface="+mn-lt"/>
                <a:cs typeface="Arial" pitchFamily="34" charset="0"/>
              </a:rPr>
              <a:t>             =</a:t>
            </a:r>
          </a:p>
          <a:p>
            <a:pPr>
              <a:spcBef>
                <a:spcPts val="0"/>
              </a:spcBef>
              <a:spcAft>
                <a:spcPts val="0"/>
              </a:spcAft>
              <a:defRPr/>
            </a:pPr>
            <a:r>
              <a:rPr lang="en-US" b="1" dirty="0">
                <a:latin typeface="+mn-lt"/>
                <a:cs typeface="Arial" pitchFamily="34" charset="0"/>
              </a:rPr>
              <a:t> close          flap     </a:t>
            </a:r>
          </a:p>
        </p:txBody>
      </p:sp>
      <p:sp>
        <p:nvSpPr>
          <p:cNvPr id="21" name="TextBox 20"/>
          <p:cNvSpPr txBox="1"/>
          <p:nvPr/>
        </p:nvSpPr>
        <p:spPr>
          <a:xfrm>
            <a:off x="4681538" y="6602413"/>
            <a:ext cx="685800" cy="368300"/>
          </a:xfrm>
          <a:prstGeom prst="rect">
            <a:avLst/>
          </a:prstGeom>
          <a:noFill/>
        </p:spPr>
        <p:txBody>
          <a:bodyPr>
            <a:spAutoFit/>
          </a:bodyPr>
          <a:lstStyle/>
          <a:p>
            <a:pPr algn="ctr">
              <a:spcBef>
                <a:spcPts val="0"/>
              </a:spcBef>
              <a:spcAft>
                <a:spcPts val="0"/>
              </a:spcAft>
              <a:defRPr/>
            </a:pPr>
            <a:r>
              <a:rPr lang="en-US" b="1" dirty="0">
                <a:solidFill>
                  <a:srgbClr val="FF0000"/>
                </a:solidFill>
                <a:latin typeface="+mn-lt"/>
                <a:cs typeface="Arial" pitchFamily="34" charset="0"/>
              </a:rPr>
              <a:t>your</a:t>
            </a:r>
            <a:r>
              <a:rPr lang="en-US" b="1" dirty="0">
                <a:latin typeface="+mn-lt"/>
                <a:cs typeface="Arial" pitchFamily="34" charset="0"/>
              </a:rPr>
              <a:t> </a:t>
            </a:r>
          </a:p>
        </p:txBody>
      </p:sp>
      <p:sp>
        <p:nvSpPr>
          <p:cNvPr id="24" name="TextBox 23"/>
          <p:cNvSpPr txBox="1"/>
          <p:nvPr/>
        </p:nvSpPr>
        <p:spPr>
          <a:xfrm>
            <a:off x="4773613" y="6600825"/>
            <a:ext cx="530225" cy="369888"/>
          </a:xfrm>
          <a:prstGeom prst="rect">
            <a:avLst/>
          </a:prstGeom>
          <a:noFill/>
        </p:spPr>
        <p:txBody>
          <a:bodyPr wrap="none">
            <a:spAutoFit/>
          </a:bodyPr>
          <a:lstStyle/>
          <a:p>
            <a:pPr algn="ctr">
              <a:spcBef>
                <a:spcPts val="0"/>
              </a:spcBef>
              <a:spcAft>
                <a:spcPts val="0"/>
              </a:spcAft>
              <a:defRPr/>
            </a:pPr>
            <a:r>
              <a:rPr lang="en-US" b="1" dirty="0">
                <a:latin typeface="+mn-lt"/>
                <a:cs typeface="Arial" pitchFamily="34" charset="0"/>
              </a:rPr>
              <a:t>the</a:t>
            </a:r>
          </a:p>
        </p:txBody>
      </p:sp>
      <p:sp>
        <p:nvSpPr>
          <p:cNvPr id="25" name="TextBox 24"/>
          <p:cNvSpPr txBox="1"/>
          <p:nvPr/>
        </p:nvSpPr>
        <p:spPr>
          <a:xfrm>
            <a:off x="3733800" y="1295400"/>
            <a:ext cx="2613566" cy="1431161"/>
          </a:xfrm>
          <a:prstGeom prst="rect">
            <a:avLst/>
          </a:prstGeom>
          <a:noFill/>
        </p:spPr>
        <p:txBody>
          <a:bodyPr wrap="square">
            <a:spAutoFit/>
          </a:bodyPr>
          <a:lstStyle/>
          <a:p>
            <a:pPr algn="ctr">
              <a:spcBef>
                <a:spcPts val="600"/>
              </a:spcBef>
              <a:defRPr/>
            </a:pPr>
            <a:r>
              <a:rPr lang="en-US" b="1" dirty="0">
                <a:latin typeface="+mj-lt"/>
                <a:cs typeface="Arial" pitchFamily="34" charset="0"/>
              </a:rPr>
              <a:t>Enigma means</a:t>
            </a:r>
          </a:p>
          <a:p>
            <a:pPr algn="ctr">
              <a:spcBef>
                <a:spcPts val="600"/>
              </a:spcBef>
              <a:defRPr/>
            </a:pPr>
            <a:r>
              <a:rPr lang="en-US" b="1" dirty="0">
                <a:latin typeface="+mj-lt"/>
                <a:cs typeface="Arial" pitchFamily="34" charset="0"/>
              </a:rPr>
              <a:t>puzzle or mystery</a:t>
            </a:r>
          </a:p>
          <a:p>
            <a:pPr algn="ctr">
              <a:spcBef>
                <a:spcPts val="600"/>
              </a:spcBef>
              <a:defRPr/>
            </a:pPr>
            <a:r>
              <a:rPr lang="en-US" b="1" dirty="0">
                <a:latin typeface="+mj-lt"/>
                <a:cs typeface="Arial" pitchFamily="34" charset="0"/>
              </a:rPr>
              <a:t>in </a:t>
            </a:r>
            <a:r>
              <a:rPr lang="en-US" b="1" dirty="0" smtClean="0">
                <a:latin typeface="+mj-lt"/>
                <a:cs typeface="Arial" pitchFamily="34" charset="0"/>
              </a:rPr>
              <a:t>German &amp; most</a:t>
            </a:r>
          </a:p>
          <a:p>
            <a:pPr algn="ctr">
              <a:spcBef>
                <a:spcPts val="600"/>
              </a:spcBef>
              <a:defRPr/>
            </a:pPr>
            <a:r>
              <a:rPr lang="en-US" b="1" dirty="0" smtClean="0">
                <a:latin typeface="+mj-lt"/>
                <a:cs typeface="Arial" pitchFamily="34" charset="0"/>
              </a:rPr>
              <a:t> European languages</a:t>
            </a:r>
            <a:endParaRPr lang="en-US" b="1" dirty="0">
              <a:latin typeface="+mj-lt"/>
              <a:cs typeface="Arial" pitchFamily="34" charset="0"/>
            </a:endParaRPr>
          </a:p>
        </p:txBody>
      </p:sp>
      <p:sp>
        <p:nvSpPr>
          <p:cNvPr id="19"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2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7"/>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2"/>
          <p:cNvSpPr>
            <a:spLocks noGrp="1" noChangeArrowheads="1"/>
          </p:cNvSpPr>
          <p:nvPr>
            <p:ph type="title"/>
          </p:nvPr>
        </p:nvSpPr>
        <p:spPr>
          <a:xfrm>
            <a:off x="503238" y="457200"/>
            <a:ext cx="9220200" cy="533400"/>
          </a:xfrm>
        </p:spPr>
        <p:txBody>
          <a:bodyPr/>
          <a:lstStyle/>
          <a:p>
            <a:pPr>
              <a:defRPr/>
            </a:pPr>
            <a:r>
              <a:rPr lang="en-US" smtClean="0"/>
              <a:t>Enigma machine - under the covers</a:t>
            </a:r>
            <a:endParaRPr lang="en-US" dirty="0"/>
          </a:p>
        </p:txBody>
      </p:sp>
      <p:sp>
        <p:nvSpPr>
          <p:cNvPr id="1331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0C6A190-E19D-4F6D-A110-8E0997D9CF63}" type="slidenum">
              <a:rPr lang="en-US" altLang="en-US">
                <a:solidFill>
                  <a:srgbClr val="FFCC00"/>
                </a:solidFill>
                <a:latin typeface="Palatino Linotype" pitchFamily="18" charset="0"/>
              </a:rPr>
              <a:pPr eaLnBrk="1" hangingPunct="1"/>
              <a:t>9</a:t>
            </a:fld>
            <a:endParaRPr lang="en-US" altLang="en-US">
              <a:solidFill>
                <a:srgbClr val="FFCC00"/>
              </a:solidFill>
              <a:latin typeface="Palatino Linotype" pitchFamily="18" charset="0"/>
            </a:endParaRPr>
          </a:p>
        </p:txBody>
      </p:sp>
      <p:sp>
        <p:nvSpPr>
          <p:cNvPr id="8" name="Rectangle 3"/>
          <p:cNvSpPr txBox="1">
            <a:spLocks noChangeArrowheads="1"/>
          </p:cNvSpPr>
          <p:nvPr/>
        </p:nvSpPr>
        <p:spPr bwMode="auto">
          <a:xfrm>
            <a:off x="609600" y="1524000"/>
            <a:ext cx="42545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sz="2200" kern="0" dirty="0" smtClean="0">
                <a:effectLst/>
              </a:rPr>
              <a:t>Typewriter </a:t>
            </a:r>
            <a:r>
              <a:rPr lang="en-US" altLang="en-US" sz="2200" kern="0" dirty="0">
                <a:effectLst/>
              </a:rPr>
              <a:t>style cipher </a:t>
            </a:r>
            <a:r>
              <a:rPr lang="en-US" altLang="en-US" sz="2200" kern="0" dirty="0" smtClean="0">
                <a:effectLst/>
              </a:rPr>
              <a:t>machine, with light bulbs instead of printer </a:t>
            </a:r>
          </a:p>
          <a:p>
            <a:pPr marL="228600" indent="-228600" eaLnBrk="1" hangingPunct="1">
              <a:lnSpc>
                <a:spcPct val="120000"/>
              </a:lnSpc>
              <a:spcBef>
                <a:spcPts val="800"/>
              </a:spcBef>
              <a:defRPr/>
            </a:pPr>
            <a:r>
              <a:rPr lang="en-US" altLang="en-US" sz="2200" kern="0" dirty="0">
                <a:effectLst/>
              </a:rPr>
              <a:t>E</a:t>
            </a:r>
            <a:r>
              <a:rPr lang="en-US" altLang="en-US" sz="2200" kern="0" dirty="0" smtClean="0">
                <a:effectLst/>
              </a:rPr>
              <a:t>lectro-mechanical </a:t>
            </a:r>
            <a:r>
              <a:rPr lang="en-US" altLang="en-US" sz="2200" kern="0" dirty="0">
                <a:effectLst/>
              </a:rPr>
              <a:t>rotors </a:t>
            </a:r>
            <a:r>
              <a:rPr lang="en-US" altLang="en-US" sz="2200" kern="0" dirty="0" smtClean="0">
                <a:effectLst/>
              </a:rPr>
              <a:t>was the key innovation</a:t>
            </a:r>
          </a:p>
          <a:p>
            <a:pPr marL="228600" indent="-228600" eaLnBrk="1" hangingPunct="1">
              <a:lnSpc>
                <a:spcPct val="120000"/>
              </a:lnSpc>
              <a:spcBef>
                <a:spcPts val="800"/>
              </a:spcBef>
              <a:defRPr/>
            </a:pPr>
            <a:r>
              <a:rPr lang="en-US" altLang="en-US" sz="2200" kern="0" dirty="0" smtClean="0">
                <a:effectLst/>
              </a:rPr>
              <a:t>Rotors turn odometer style, so every letter </a:t>
            </a:r>
            <a:r>
              <a:rPr lang="en-US" altLang="en-US" sz="2200" kern="0" dirty="0">
                <a:effectLst/>
              </a:rPr>
              <a:t>in a </a:t>
            </a:r>
            <a:r>
              <a:rPr lang="en-US" altLang="en-US" sz="2200" kern="0" dirty="0" smtClean="0">
                <a:effectLst/>
              </a:rPr>
              <a:t>message uses a different algorithm</a:t>
            </a:r>
          </a:p>
          <a:p>
            <a:pPr marL="228600" indent="-228600" eaLnBrk="1" hangingPunct="1">
              <a:lnSpc>
                <a:spcPct val="120000"/>
              </a:lnSpc>
              <a:spcBef>
                <a:spcPts val="800"/>
              </a:spcBef>
              <a:defRPr/>
            </a:pPr>
            <a:r>
              <a:rPr lang="en-US" altLang="en-US" sz="2200" kern="0" dirty="0">
                <a:effectLst/>
              </a:rPr>
              <a:t>Reflector gives reciprocal </a:t>
            </a:r>
            <a:r>
              <a:rPr lang="en-US" altLang="en-US" sz="2200" kern="0" dirty="0" smtClean="0">
                <a:effectLst/>
              </a:rPr>
              <a:t>encryption</a:t>
            </a:r>
            <a:r>
              <a:rPr lang="en-US" altLang="en-US" sz="1000" kern="0" dirty="0" smtClean="0">
                <a:effectLst/>
              </a:rPr>
              <a:t> </a:t>
            </a:r>
            <a:r>
              <a:rPr lang="en-US" altLang="en-US" sz="2200" kern="0" dirty="0" smtClean="0">
                <a:effectLst/>
              </a:rPr>
              <a:t>/</a:t>
            </a:r>
            <a:r>
              <a:rPr lang="en-US" altLang="en-US" sz="1000" kern="0" dirty="0" smtClean="0">
                <a:effectLst/>
              </a:rPr>
              <a:t> </a:t>
            </a:r>
            <a:r>
              <a:rPr lang="en-US" altLang="en-US" sz="2200" kern="0" dirty="0" smtClean="0">
                <a:effectLst/>
              </a:rPr>
              <a:t>decryption</a:t>
            </a:r>
            <a:endParaRPr lang="en-US" altLang="en-US" sz="2200" kern="0" dirty="0">
              <a:effectLst/>
            </a:endParaRPr>
          </a:p>
          <a:p>
            <a:pPr marL="228600" indent="-228600" eaLnBrk="1" hangingPunct="1">
              <a:lnSpc>
                <a:spcPct val="120000"/>
              </a:lnSpc>
              <a:spcBef>
                <a:spcPts val="800"/>
              </a:spcBef>
              <a:defRPr/>
            </a:pPr>
            <a:r>
              <a:rPr lang="en-US" altLang="en-US" sz="2200" kern="0" dirty="0">
                <a:effectLst/>
              </a:rPr>
              <a:t>German military added </a:t>
            </a:r>
            <a:r>
              <a:rPr lang="en-US" altLang="en-US" sz="2200" kern="0" dirty="0" err="1" smtClean="0">
                <a:effectLst/>
              </a:rPr>
              <a:t>plugboard</a:t>
            </a:r>
            <a:endParaRPr lang="en-US" altLang="en-US" sz="2200" kern="0" dirty="0">
              <a:effectLst/>
            </a:endParaRPr>
          </a:p>
        </p:txBody>
      </p:sp>
      <p:pic>
        <p:nvPicPr>
          <p:cNvPr id="1331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1154113"/>
            <a:ext cx="4708525" cy="627856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41"/>
          <p:cNvSpPr>
            <a:spLocks noGrp="1" noChangeArrowheads="1"/>
          </p:cNvSpPr>
          <p:nvPr>
            <p:ph type="ftr" sz="quarter" idx="14"/>
          </p:nvPr>
        </p:nvSpPr>
        <p:spPr bwMode="auto">
          <a:xfrm>
            <a:off x="219075" y="7480300"/>
            <a:ext cx="1973263"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smtClean="0">
                <a:solidFill>
                  <a:srgbClr val="FFCC00"/>
                </a:solidFill>
                <a:latin typeface="Palatino Linotype" pitchFamily="18" charset="0"/>
              </a:rPr>
              <a:t>Crypto Wars</a:t>
            </a:r>
            <a:endParaRPr lang="en-US" altLang="en-US" dirty="0">
              <a:solidFill>
                <a:srgbClr val="FFCC00"/>
              </a:solidFill>
              <a:latin typeface="Palatino Linotype" pitchFamily="18" charset="0"/>
            </a:endParaRPr>
          </a:p>
        </p:txBody>
      </p:sp>
      <p:sp>
        <p:nvSpPr>
          <p:cNvPr id="10"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2023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3.4|4|5|5.1|2.1|3.8|3.1|3.1|3|1.6"/>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297747</TotalTime>
  <Words>3682</Words>
  <Application>Microsoft Office PowerPoint</Application>
  <PresentationFormat>Custom</PresentationFormat>
  <Paragraphs>756</Paragraphs>
  <Slides>32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Palatino Linotype</vt:lpstr>
      <vt:lpstr>Arial Black</vt:lpstr>
      <vt:lpstr>Wingdings</vt:lpstr>
      <vt:lpstr>Georgia</vt:lpstr>
      <vt:lpstr>Garamond</vt:lpstr>
      <vt:lpstr>Stencil</vt:lpstr>
      <vt:lpstr>Bahnschrift Light Condensed</vt:lpstr>
      <vt:lpstr>Verdana</vt:lpstr>
      <vt:lpstr>Globe</vt:lpstr>
      <vt:lpstr>PowerPoint Presentation</vt:lpstr>
      <vt:lpstr>WW1 - first time radio was used in war</vt:lpstr>
      <vt:lpstr>Birth of crypto warfare</vt:lpstr>
      <vt:lpstr>Enigma invention - the classic story</vt:lpstr>
      <vt:lpstr>History rewritten in 2003</vt:lpstr>
      <vt:lpstr>Dutch and German patents are exact copies</vt:lpstr>
      <vt:lpstr>Birth of crypto warfare</vt:lpstr>
      <vt:lpstr>Enigma machine</vt:lpstr>
      <vt:lpstr>Enigma machine - under the covers</vt:lpstr>
      <vt:lpstr>Enigma wiring - animated! </vt:lpstr>
      <vt:lpstr>Cryptographic strength of Enigma</vt:lpstr>
      <vt:lpstr>Enigma Weaknesses</vt:lpstr>
      <vt:lpstr>Poland was first to break Enigma</vt:lpstr>
      <vt:lpstr>British effort in breaking the Enigma</vt:lpstr>
      <vt:lpstr>Bombe - the beginning of computing</vt:lpstr>
      <vt:lpstr>Colossus computer</vt:lpstr>
      <vt:lpstr>U-boat peril</vt:lpstr>
      <vt:lpstr>Capture of U-110</vt:lpstr>
      <vt:lpstr>Battle of the Atlantic</vt:lpstr>
      <vt:lpstr>Allied shipping losses vs codebreaking</vt:lpstr>
      <vt:lpstr>Did Germans know Enigma was broken?</vt:lpstr>
      <vt:lpstr>Enigma after WW2</vt:lpstr>
      <vt:lpstr>Enigma prices</vt:lpstr>
      <vt:lpstr>PowerPoint Presentation</vt:lpstr>
      <vt:lpstr>Addendum</vt:lpstr>
      <vt:lpstr>Plugboard settings</vt:lpstr>
      <vt:lpstr>Plugboard settings</vt:lpstr>
      <vt:lpstr>Rotor settings</vt:lpstr>
      <vt:lpstr>Reflector settings</vt:lpstr>
      <vt:lpstr>Total theoretical number of settings</vt:lpstr>
      <vt:lpstr>Theory vs. practice</vt:lpstr>
      <vt:lpstr>Enigma codebreaking example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Technology and History of the Enigma Cipher Machine</dc:title>
  <dc:creator>Ralph</dc:creator>
  <cp:lastModifiedBy>Ralph Simpson</cp:lastModifiedBy>
  <cp:revision>1568</cp:revision>
  <cp:lastPrinted>2014-05-12T13:44:28Z</cp:lastPrinted>
  <dcterms:created xsi:type="dcterms:W3CDTF">2008-04-25T19:30:27Z</dcterms:created>
  <dcterms:modified xsi:type="dcterms:W3CDTF">2023-08-13T15:57:11Z</dcterms:modified>
</cp:coreProperties>
</file>