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65" r:id="rId1"/>
  </p:sldMasterIdLst>
  <p:notesMasterIdLst>
    <p:notesMasterId r:id="rId35"/>
  </p:notesMasterIdLst>
  <p:handoutMasterIdLst>
    <p:handoutMasterId r:id="rId36"/>
  </p:handoutMasterIdLst>
  <p:sldIdLst>
    <p:sldId id="256" r:id="rId2"/>
    <p:sldId id="335" r:id="rId3"/>
    <p:sldId id="336" r:id="rId4"/>
    <p:sldId id="353" r:id="rId5"/>
    <p:sldId id="351" r:id="rId6"/>
    <p:sldId id="368" r:id="rId7"/>
    <p:sldId id="364" r:id="rId8"/>
    <p:sldId id="358" r:id="rId9"/>
    <p:sldId id="363" r:id="rId10"/>
    <p:sldId id="344" r:id="rId11"/>
    <p:sldId id="365" r:id="rId12"/>
    <p:sldId id="361" r:id="rId13"/>
    <p:sldId id="345" r:id="rId14"/>
    <p:sldId id="369" r:id="rId15"/>
    <p:sldId id="354" r:id="rId16"/>
    <p:sldId id="337" r:id="rId17"/>
    <p:sldId id="355" r:id="rId18"/>
    <p:sldId id="356" r:id="rId19"/>
    <p:sldId id="362" r:id="rId20"/>
    <p:sldId id="348" r:id="rId21"/>
    <p:sldId id="350" r:id="rId22"/>
    <p:sldId id="352" r:id="rId23"/>
    <p:sldId id="340" r:id="rId24"/>
    <p:sldId id="347" r:id="rId25"/>
    <p:sldId id="357" r:id="rId26"/>
    <p:sldId id="360" r:id="rId27"/>
    <p:sldId id="341" r:id="rId28"/>
    <p:sldId id="346" r:id="rId29"/>
    <p:sldId id="366" r:id="rId30"/>
    <p:sldId id="342" r:id="rId31"/>
    <p:sldId id="367" r:id="rId32"/>
    <p:sldId id="349" r:id="rId33"/>
    <p:sldId id="339" r:id="rId34"/>
  </p:sldIdLst>
  <p:sldSz cx="10058400" cy="7772400"/>
  <p:notesSz cx="7086600" cy="9372600"/>
  <p:embeddedFontLst>
    <p:embeddedFont>
      <p:font typeface="Georgia" panose="02040502050405020303" pitchFamily="18" charset="0"/>
      <p:regular r:id="rId37"/>
      <p:bold r:id="rId38"/>
      <p:italic r:id="rId39"/>
      <p:boldItalic r:id="rId40"/>
    </p:embeddedFont>
    <p:embeddedFont>
      <p:font typeface="Verdana" panose="020B0604030504040204" pitchFamily="34" charset="0"/>
      <p:regular r:id="rId41"/>
      <p:bold r:id="rId42"/>
      <p:italic r:id="rId43"/>
      <p:boldItalic r:id="rId44"/>
    </p:embeddedFont>
    <p:embeddedFont>
      <p:font typeface="Palatino Linotype" panose="02040502050505030304" pitchFamily="18" charset="0"/>
      <p:regular r:id="rId45"/>
      <p:bold r:id="rId46"/>
      <p:italic r:id="rId47"/>
      <p:boldItalic r:id="rId48"/>
    </p:embeddedFont>
    <p:embeddedFont>
      <p:font typeface="Garamond" panose="02020404030301010803" pitchFamily="18" charset="0"/>
      <p:regular r:id="rId49"/>
      <p:bold r:id="rId50"/>
      <p:italic r:id="rId51"/>
    </p:embeddedFont>
  </p:embeddedFontLst>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508000" indent="-50800" algn="l" rtl="0" fontAlgn="base">
      <a:spcBef>
        <a:spcPct val="0"/>
      </a:spcBef>
      <a:spcAft>
        <a:spcPct val="0"/>
      </a:spcAft>
      <a:defRPr kern="1200">
        <a:solidFill>
          <a:schemeClr val="tx1"/>
        </a:solidFill>
        <a:latin typeface="Verdana" pitchFamily="34" charset="0"/>
        <a:ea typeface="+mn-ea"/>
        <a:cs typeface="Arial" charset="0"/>
      </a:defRPr>
    </a:lvl2pPr>
    <a:lvl3pPr marL="1017588" indent="-103188" algn="l" rtl="0" fontAlgn="base">
      <a:spcBef>
        <a:spcPct val="0"/>
      </a:spcBef>
      <a:spcAft>
        <a:spcPct val="0"/>
      </a:spcAft>
      <a:defRPr kern="1200">
        <a:solidFill>
          <a:schemeClr val="tx1"/>
        </a:solidFill>
        <a:latin typeface="Verdana" pitchFamily="34" charset="0"/>
        <a:ea typeface="+mn-ea"/>
        <a:cs typeface="Arial" charset="0"/>
      </a:defRPr>
    </a:lvl3pPr>
    <a:lvl4pPr marL="1527175" indent="-155575" algn="l" rtl="0" fontAlgn="base">
      <a:spcBef>
        <a:spcPct val="0"/>
      </a:spcBef>
      <a:spcAft>
        <a:spcPct val="0"/>
      </a:spcAft>
      <a:defRPr kern="1200">
        <a:solidFill>
          <a:schemeClr val="tx1"/>
        </a:solidFill>
        <a:latin typeface="Verdana" pitchFamily="34" charset="0"/>
        <a:ea typeface="+mn-ea"/>
        <a:cs typeface="Arial" charset="0"/>
      </a:defRPr>
    </a:lvl4pPr>
    <a:lvl5pPr marL="2036763" indent="-207963"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BC"/>
    <a:srgbClr val="00358C"/>
    <a:srgbClr val="003B76"/>
    <a:srgbClr val="FFCC00"/>
    <a:srgbClr val="FF9900"/>
    <a:srgbClr val="00378C"/>
    <a:srgbClr val="003399"/>
    <a:srgbClr val="FF0000"/>
    <a:srgbClr val="000066"/>
    <a:srgbClr val="5252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21" autoAdjust="0"/>
    <p:restoredTop sz="98973" autoAdjust="0"/>
  </p:normalViewPr>
  <p:slideViewPr>
    <p:cSldViewPr>
      <p:cViewPr varScale="1">
        <p:scale>
          <a:sx n="64" d="100"/>
          <a:sy n="64" d="100"/>
        </p:scale>
        <p:origin x="-1196" y="-38"/>
      </p:cViewPr>
      <p:guideLst>
        <p:guide orient="horz" pos="2448"/>
        <p:guide pos="3168"/>
      </p:guideLst>
    </p:cSldViewPr>
  </p:slideViewPr>
  <p:outlineViewPr>
    <p:cViewPr>
      <p:scale>
        <a:sx n="33" d="100"/>
        <a:sy n="33" d="100"/>
      </p:scale>
      <p:origin x="0" y="11730"/>
    </p:cViewPr>
  </p:outlineViewPr>
  <p:notesTextViewPr>
    <p:cViewPr>
      <p:scale>
        <a:sx n="100" d="100"/>
        <a:sy n="100" d="100"/>
      </p:scale>
      <p:origin x="0" y="0"/>
    </p:cViewPr>
  </p:notesTextViewPr>
  <p:sorterViewPr>
    <p:cViewPr>
      <p:scale>
        <a:sx n="144" d="100"/>
        <a:sy n="144" d="100"/>
      </p:scale>
      <p:origin x="0" y="3091"/>
    </p:cViewPr>
  </p:sorterViewPr>
  <p:notesViewPr>
    <p:cSldViewPr>
      <p:cViewPr varScale="1">
        <p:scale>
          <a:sx n="54" d="100"/>
          <a:sy n="54" d="100"/>
        </p:scale>
        <p:origin x="-2518" y="-32"/>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0892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307022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t" anchorCtr="0" compatLnSpc="1">
            <a:prstTxWarp prst="textNoShape">
              <a:avLst/>
            </a:prstTxWarp>
          </a:bodyPr>
          <a:lstStyle>
            <a:lvl1pPr defTabSz="940415" eaLnBrk="1" hangingPunct="1">
              <a:defRPr sz="1200">
                <a:latin typeface="Arial" charset="0"/>
                <a:cs typeface="+mn-cs"/>
              </a:defRPr>
            </a:lvl1pPr>
          </a:lstStyle>
          <a:p>
            <a:pPr>
              <a:defRPr/>
            </a:pPr>
            <a:r>
              <a:rPr lang="en-US"/>
              <a:t>The History and Technology of the Enigma Cipher Machine</a:t>
            </a:r>
          </a:p>
        </p:txBody>
      </p:sp>
      <p:sp>
        <p:nvSpPr>
          <p:cNvPr id="124931" name="Rectangle 3"/>
          <p:cNvSpPr>
            <a:spLocks noGrp="1" noChangeArrowheads="1"/>
          </p:cNvSpPr>
          <p:nvPr>
            <p:ph type="dt" idx="1"/>
          </p:nvPr>
        </p:nvSpPr>
        <p:spPr bwMode="auto">
          <a:xfrm>
            <a:off x="4014788" y="0"/>
            <a:ext cx="307022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t" anchorCtr="0" compatLnSpc="1">
            <a:prstTxWarp prst="textNoShape">
              <a:avLst/>
            </a:prstTxWarp>
          </a:bodyPr>
          <a:lstStyle>
            <a:lvl1pPr algn="r" defTabSz="940415" eaLnBrk="1" hangingPunct="1">
              <a:defRPr sz="1200">
                <a:latin typeface="Arial" charset="0"/>
                <a:cs typeface="+mn-cs"/>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268413" y="703263"/>
            <a:ext cx="4549775" cy="35147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4933" name="Rectangle 5"/>
          <p:cNvSpPr>
            <a:spLocks noGrp="1" noChangeArrowheads="1"/>
          </p:cNvSpPr>
          <p:nvPr>
            <p:ph type="body" sz="quarter" idx="3"/>
          </p:nvPr>
        </p:nvSpPr>
        <p:spPr bwMode="auto">
          <a:xfrm>
            <a:off x="709613" y="4452938"/>
            <a:ext cx="5667375"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4934" name="Rectangle 6"/>
          <p:cNvSpPr>
            <a:spLocks noGrp="1" noChangeArrowheads="1"/>
          </p:cNvSpPr>
          <p:nvPr>
            <p:ph type="ftr" sz="quarter" idx="4"/>
          </p:nvPr>
        </p:nvSpPr>
        <p:spPr bwMode="auto">
          <a:xfrm>
            <a:off x="0" y="8902700"/>
            <a:ext cx="307022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b" anchorCtr="0" compatLnSpc="1">
            <a:prstTxWarp prst="textNoShape">
              <a:avLst/>
            </a:prstTxWarp>
          </a:bodyPr>
          <a:lstStyle>
            <a:lvl1pPr defTabSz="940415"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4014788" y="8902700"/>
            <a:ext cx="307022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45" tIns="47023" rIns="94045" bIns="47023" numCol="1" anchor="b" anchorCtr="0" compatLnSpc="1">
            <a:prstTxWarp prst="textNoShape">
              <a:avLst/>
            </a:prstTxWarp>
          </a:bodyPr>
          <a:lstStyle>
            <a:lvl1pPr algn="r" defTabSz="940415" eaLnBrk="1" hangingPunct="1">
              <a:defRPr sz="1200">
                <a:latin typeface="Arial" charset="0"/>
                <a:cs typeface="+mn-cs"/>
              </a:defRPr>
            </a:lvl1pPr>
          </a:lstStyle>
          <a:p>
            <a:pPr>
              <a:defRPr/>
            </a:pPr>
            <a:fld id="{DB3997F2-CBE4-4DD3-93B6-EB59F4329FEA}" type="slidenum">
              <a:rPr lang="en-US"/>
              <a:pPr>
                <a:defRPr/>
              </a:pPr>
              <a:t>‹#›</a:t>
            </a:fld>
            <a:endParaRPr lang="en-US" dirty="0"/>
          </a:p>
        </p:txBody>
      </p:sp>
    </p:spTree>
    <p:extLst>
      <p:ext uri="{BB962C8B-B14F-4D97-AF65-F5344CB8AC3E}">
        <p14:creationId xmlns:p14="http://schemas.microsoft.com/office/powerpoint/2010/main" val="1409521244"/>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300" kern="1200">
        <a:solidFill>
          <a:schemeClr val="tx1"/>
        </a:solidFill>
        <a:latin typeface="Arial" charset="0"/>
        <a:ea typeface="+mn-ea"/>
        <a:cs typeface="+mn-cs"/>
      </a:defRPr>
    </a:lvl1pPr>
    <a:lvl2pPr marL="508000" algn="l" rtl="0" eaLnBrk="0" fontAlgn="base" hangingPunct="0">
      <a:spcBef>
        <a:spcPct val="30000"/>
      </a:spcBef>
      <a:spcAft>
        <a:spcPct val="0"/>
      </a:spcAft>
      <a:defRPr sz="1300" kern="1200">
        <a:solidFill>
          <a:schemeClr val="tx1"/>
        </a:solidFill>
        <a:latin typeface="Arial" charset="0"/>
        <a:ea typeface="+mn-ea"/>
        <a:cs typeface="+mn-cs"/>
      </a:defRPr>
    </a:lvl2pPr>
    <a:lvl3pPr marL="1017588" algn="l" rtl="0" eaLnBrk="0" fontAlgn="base" hangingPunct="0">
      <a:spcBef>
        <a:spcPct val="30000"/>
      </a:spcBef>
      <a:spcAft>
        <a:spcPct val="0"/>
      </a:spcAft>
      <a:defRPr sz="1300" kern="1200">
        <a:solidFill>
          <a:schemeClr val="tx1"/>
        </a:solidFill>
        <a:latin typeface="Arial" charset="0"/>
        <a:ea typeface="+mn-ea"/>
        <a:cs typeface="+mn-cs"/>
      </a:defRPr>
    </a:lvl3pPr>
    <a:lvl4pPr marL="1527175" algn="l" rtl="0" eaLnBrk="0" fontAlgn="base" hangingPunct="0">
      <a:spcBef>
        <a:spcPct val="30000"/>
      </a:spcBef>
      <a:spcAft>
        <a:spcPct val="0"/>
      </a:spcAft>
      <a:defRPr sz="1300" kern="1200">
        <a:solidFill>
          <a:schemeClr val="tx1"/>
        </a:solidFill>
        <a:latin typeface="Arial" charset="0"/>
        <a:ea typeface="+mn-ea"/>
        <a:cs typeface="+mn-cs"/>
      </a:defRPr>
    </a:lvl4pPr>
    <a:lvl5pPr marL="2036763" algn="l" rtl="0" eaLnBrk="0" fontAlgn="base" hangingPunct="0">
      <a:spcBef>
        <a:spcPct val="30000"/>
      </a:spcBef>
      <a:spcAft>
        <a:spcPct val="0"/>
      </a:spcAft>
      <a:defRPr sz="1300" kern="1200">
        <a:solidFill>
          <a:schemeClr val="tx1"/>
        </a:solidFill>
        <a:latin typeface="Arial" charset="0"/>
        <a:ea typeface="+mn-ea"/>
        <a:cs typeface="+mn-cs"/>
      </a:defRPr>
    </a:lvl5pPr>
    <a:lvl6pPr marL="2547061" algn="l" defTabSz="1018824" rtl="0" eaLnBrk="1" latinLnBrk="0" hangingPunct="1">
      <a:defRPr sz="1300" kern="1200">
        <a:solidFill>
          <a:schemeClr val="tx1"/>
        </a:solidFill>
        <a:latin typeface="+mn-lt"/>
        <a:ea typeface="+mn-ea"/>
        <a:cs typeface="+mn-cs"/>
      </a:defRPr>
    </a:lvl6pPr>
    <a:lvl7pPr marL="3056473" algn="l" defTabSz="1018824" rtl="0" eaLnBrk="1" latinLnBrk="0" hangingPunct="1">
      <a:defRPr sz="1300" kern="1200">
        <a:solidFill>
          <a:schemeClr val="tx1"/>
        </a:solidFill>
        <a:latin typeface="+mn-lt"/>
        <a:ea typeface="+mn-ea"/>
        <a:cs typeface="+mn-cs"/>
      </a:defRPr>
    </a:lvl7pPr>
    <a:lvl8pPr marL="3565886" algn="l" defTabSz="1018824" rtl="0" eaLnBrk="1" latinLnBrk="0" hangingPunct="1">
      <a:defRPr sz="1300" kern="1200">
        <a:solidFill>
          <a:schemeClr val="tx1"/>
        </a:solidFill>
        <a:latin typeface="+mn-lt"/>
        <a:ea typeface="+mn-ea"/>
        <a:cs typeface="+mn-cs"/>
      </a:defRPr>
    </a:lvl8pPr>
    <a:lvl9pPr marL="4075298" algn="l" defTabSz="101882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lvl1pPr defTabSz="940415" eaLnBrk="0" hangingPunct="0">
              <a:defRPr>
                <a:solidFill>
                  <a:schemeClr val="tx1"/>
                </a:solidFill>
                <a:latin typeface="Verdana" pitchFamily="34" charset="0"/>
              </a:defRPr>
            </a:lvl1pPr>
            <a:lvl2pPr marL="751048" indent="-288865" defTabSz="940415" eaLnBrk="0" hangingPunct="0">
              <a:defRPr>
                <a:solidFill>
                  <a:schemeClr val="tx1"/>
                </a:solidFill>
                <a:latin typeface="Verdana" pitchFamily="34" charset="0"/>
              </a:defRPr>
            </a:lvl2pPr>
            <a:lvl3pPr marL="1155459" indent="-231092" defTabSz="940415" eaLnBrk="0" hangingPunct="0">
              <a:defRPr>
                <a:solidFill>
                  <a:schemeClr val="tx1"/>
                </a:solidFill>
                <a:latin typeface="Verdana" pitchFamily="34" charset="0"/>
              </a:defRPr>
            </a:lvl3pPr>
            <a:lvl4pPr marL="1617642" indent="-231092" defTabSz="940415" eaLnBrk="0" hangingPunct="0">
              <a:defRPr>
                <a:solidFill>
                  <a:schemeClr val="tx1"/>
                </a:solidFill>
                <a:latin typeface="Verdana" pitchFamily="34" charset="0"/>
              </a:defRPr>
            </a:lvl4pPr>
            <a:lvl5pPr marL="2079826" indent="-231092" defTabSz="940415" eaLnBrk="0" hangingPunct="0">
              <a:defRPr>
                <a:solidFill>
                  <a:schemeClr val="tx1"/>
                </a:solidFill>
                <a:latin typeface="Verdana" pitchFamily="34" charset="0"/>
              </a:defRPr>
            </a:lvl5pPr>
            <a:lvl6pPr marL="2542009" indent="-231092" defTabSz="940415" eaLnBrk="0" fontAlgn="base" hangingPunct="0">
              <a:spcBef>
                <a:spcPct val="0"/>
              </a:spcBef>
              <a:spcAft>
                <a:spcPct val="0"/>
              </a:spcAft>
              <a:defRPr>
                <a:solidFill>
                  <a:schemeClr val="tx1"/>
                </a:solidFill>
                <a:latin typeface="Verdana" pitchFamily="34" charset="0"/>
              </a:defRPr>
            </a:lvl6pPr>
            <a:lvl7pPr marL="3004193" indent="-231092" defTabSz="940415" eaLnBrk="0" fontAlgn="base" hangingPunct="0">
              <a:spcBef>
                <a:spcPct val="0"/>
              </a:spcBef>
              <a:spcAft>
                <a:spcPct val="0"/>
              </a:spcAft>
              <a:defRPr>
                <a:solidFill>
                  <a:schemeClr val="tx1"/>
                </a:solidFill>
                <a:latin typeface="Verdana" pitchFamily="34" charset="0"/>
              </a:defRPr>
            </a:lvl7pPr>
            <a:lvl8pPr marL="3466376" indent="-231092" defTabSz="940415" eaLnBrk="0" fontAlgn="base" hangingPunct="0">
              <a:spcBef>
                <a:spcPct val="0"/>
              </a:spcBef>
              <a:spcAft>
                <a:spcPct val="0"/>
              </a:spcAft>
              <a:defRPr>
                <a:solidFill>
                  <a:schemeClr val="tx1"/>
                </a:solidFill>
                <a:latin typeface="Verdana" pitchFamily="34" charset="0"/>
              </a:defRPr>
            </a:lvl8pPr>
            <a:lvl9pPr marL="3928560" indent="-231092" defTabSz="940415" eaLnBrk="0" fontAlgn="base" hangingPunct="0">
              <a:spcBef>
                <a:spcPct val="0"/>
              </a:spcBef>
              <a:spcAft>
                <a:spcPct val="0"/>
              </a:spcAft>
              <a:defRPr>
                <a:solidFill>
                  <a:schemeClr val="tx1"/>
                </a:solidFill>
                <a:latin typeface="Verdana" pitchFamily="34" charset="0"/>
              </a:defRPr>
            </a:lvl9pPr>
          </a:lstStyle>
          <a:p>
            <a:pPr eaLnBrk="1" hangingPunct="1">
              <a:defRPr/>
            </a:pPr>
            <a:fld id="{BC99A068-A207-44A8-8155-75D75311B6F3}" type="slidenum">
              <a:rPr lang="en-US" altLang="en-US" smtClean="0">
                <a:latin typeface="Arial" charset="0"/>
              </a:rPr>
              <a:pPr eaLnBrk="1" hangingPunct="1">
                <a:defRPr/>
              </a:pPr>
              <a:t>1</a:t>
            </a:fld>
            <a:endParaRPr lang="en-US" altLang="en-US" dirty="0" smtClean="0">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r>
              <a:rPr lang="en-US" b="1" u="sng" dirty="0"/>
              <a:t>M-94 Cylinder Cipher: A Story of Innovation, Intrigue, and Deception</a:t>
            </a:r>
            <a:endParaRPr lang="en-US" dirty="0"/>
          </a:p>
          <a:p>
            <a:r>
              <a:rPr lang="en-US" dirty="0"/>
              <a:t>This is the story of the invention and history of the cylinder cipher, starting with the c.1795 invention by Thomas Jefferson. This is a simple, user-friendly, and cryptographically strong cipher device for its time and was in use for over </a:t>
            </a:r>
            <a:r>
              <a:rPr lang="en-US" dirty="0" smtClean="0"/>
              <a:t>160 </a:t>
            </a:r>
            <a:r>
              <a:rPr lang="en-US" dirty="0"/>
              <a:t>years. We have evidence of the creative spark from Thomas Jefferson and Parker </a:t>
            </a:r>
            <a:r>
              <a:rPr lang="en-US" dirty="0" err="1"/>
              <a:t>Hitt</a:t>
            </a:r>
            <a:r>
              <a:rPr lang="en-US" dirty="0"/>
              <a:t> which brought about their independent inventions. The acceptance of the M-94 into the US military after WW1 is a story of deception involving the titans of early US cryptology; Joseph Mauborgne, William Friedman, and Herbert Yardley.</a:t>
            </a:r>
          </a:p>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8" name="Group 27"/>
          <p:cNvGrpSpPr/>
          <p:nvPr userDrawn="1"/>
        </p:nvGrpSpPr>
        <p:grpSpPr>
          <a:xfrm>
            <a:off x="0" y="-11002"/>
            <a:ext cx="10049673" cy="7783402"/>
            <a:chOff x="0" y="-11002"/>
            <a:chExt cx="10049673" cy="7783402"/>
          </a:xfrm>
        </p:grpSpPr>
        <p:sp>
          <p:nvSpPr>
            <p:cNvPr id="29" name="Line 37"/>
            <p:cNvSpPr>
              <a:spLocks noChangeShapeType="1"/>
            </p:cNvSpPr>
            <p:nvPr/>
          </p:nvSpPr>
          <p:spPr bwMode="hidden">
            <a:xfrm>
              <a:off x="0" y="7073677"/>
              <a:ext cx="10049673" cy="0"/>
            </a:xfrm>
            <a:prstGeom prst="line">
              <a:avLst/>
            </a:prstGeom>
            <a:noFill/>
            <a:ln w="15875">
              <a:solidFill>
                <a:srgbClr val="003B7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8"/>
            <p:cNvSpPr>
              <a:spLocks noChangeShapeType="1"/>
            </p:cNvSpPr>
            <p:nvPr/>
          </p:nvSpPr>
          <p:spPr bwMode="hidden">
            <a:xfrm>
              <a:off x="0" y="6365949"/>
              <a:ext cx="10049673" cy="0"/>
            </a:xfrm>
            <a:prstGeom prst="line">
              <a:avLst/>
            </a:prstGeom>
            <a:noFill/>
            <a:ln w="15875">
              <a:solidFill>
                <a:srgbClr val="0037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7"/>
            <p:cNvSpPr>
              <a:spLocks noChangeShapeType="1"/>
            </p:cNvSpPr>
            <p:nvPr userDrawn="1"/>
          </p:nvSpPr>
          <p:spPr bwMode="hidden">
            <a:xfrm>
              <a:off x="0" y="5629309"/>
              <a:ext cx="10049673" cy="0"/>
            </a:xfrm>
            <a:prstGeom prst="line">
              <a:avLst/>
            </a:prstGeom>
            <a:noFill/>
            <a:ln w="15875">
              <a:solidFill>
                <a:srgbClr val="0050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3"/>
            <p:cNvSpPr>
              <a:spLocks/>
            </p:cNvSpPr>
            <p:nvPr/>
          </p:nvSpPr>
          <p:spPr bwMode="hidden">
            <a:xfrm>
              <a:off x="9296400" y="5224463"/>
              <a:ext cx="731520" cy="2547937"/>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33" name="Freeform 8"/>
            <p:cNvSpPr>
              <a:spLocks/>
            </p:cNvSpPr>
            <p:nvPr userDrawn="1"/>
          </p:nvSpPr>
          <p:spPr bwMode="hidden">
            <a:xfrm>
              <a:off x="5562600" y="0"/>
              <a:ext cx="356616" cy="7772400"/>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34" name="Freeform 9"/>
            <p:cNvSpPr>
              <a:spLocks/>
            </p:cNvSpPr>
            <p:nvPr userDrawn="1"/>
          </p:nvSpPr>
          <p:spPr bwMode="hidden">
            <a:xfrm>
              <a:off x="5930899" y="0"/>
              <a:ext cx="708025" cy="7772400"/>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35" name="Freeform 10"/>
            <p:cNvSpPr>
              <a:spLocks/>
            </p:cNvSpPr>
            <p:nvPr userDrawn="1"/>
          </p:nvSpPr>
          <p:spPr bwMode="hidden">
            <a:xfrm>
              <a:off x="6611112" y="0"/>
              <a:ext cx="746125" cy="7772400"/>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36" name="Freeform 11"/>
            <p:cNvSpPr>
              <a:spLocks/>
            </p:cNvSpPr>
            <p:nvPr userDrawn="1"/>
          </p:nvSpPr>
          <p:spPr bwMode="hidden">
            <a:xfrm>
              <a:off x="7278624" y="0"/>
              <a:ext cx="777240" cy="7772400"/>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37" name="Freeform 12"/>
            <p:cNvSpPr>
              <a:spLocks/>
            </p:cNvSpPr>
            <p:nvPr userDrawn="1"/>
          </p:nvSpPr>
          <p:spPr bwMode="hidden">
            <a:xfrm>
              <a:off x="7918704" y="0"/>
              <a:ext cx="822960" cy="7772400"/>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38" name="Freeform 13"/>
            <p:cNvSpPr>
              <a:spLocks/>
            </p:cNvSpPr>
            <p:nvPr userDrawn="1"/>
          </p:nvSpPr>
          <p:spPr bwMode="hidden">
            <a:xfrm>
              <a:off x="8513064" y="0"/>
              <a:ext cx="938784" cy="7772400"/>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39" name="Freeform 14"/>
            <p:cNvSpPr>
              <a:spLocks/>
            </p:cNvSpPr>
            <p:nvPr userDrawn="1"/>
          </p:nvSpPr>
          <p:spPr bwMode="hidden">
            <a:xfrm>
              <a:off x="4187952" y="0"/>
              <a:ext cx="354013" cy="7772400"/>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1" name="Freeform 15"/>
            <p:cNvSpPr>
              <a:spLocks/>
            </p:cNvSpPr>
            <p:nvPr userDrawn="1"/>
          </p:nvSpPr>
          <p:spPr bwMode="hidden">
            <a:xfrm>
              <a:off x="3419856" y="0"/>
              <a:ext cx="475488" cy="7772400"/>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2" name="Freeform 16"/>
            <p:cNvSpPr>
              <a:spLocks/>
            </p:cNvSpPr>
            <p:nvPr userDrawn="1"/>
          </p:nvSpPr>
          <p:spPr bwMode="hidden">
            <a:xfrm>
              <a:off x="2651760" y="0"/>
              <a:ext cx="694944" cy="7772400"/>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3" name="Freeform 17"/>
            <p:cNvSpPr>
              <a:spLocks/>
            </p:cNvSpPr>
            <p:nvPr userDrawn="1"/>
          </p:nvSpPr>
          <p:spPr bwMode="hidden">
            <a:xfrm>
              <a:off x="1920240" y="0"/>
              <a:ext cx="786384" cy="7772400"/>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4" name="Freeform 18"/>
            <p:cNvSpPr>
              <a:spLocks/>
            </p:cNvSpPr>
            <p:nvPr userDrawn="1"/>
          </p:nvSpPr>
          <p:spPr bwMode="hidden">
            <a:xfrm>
              <a:off x="1188720" y="0"/>
              <a:ext cx="1005840" cy="7772400"/>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6" name="Freeform 19"/>
            <p:cNvSpPr>
              <a:spLocks/>
            </p:cNvSpPr>
            <p:nvPr userDrawn="1"/>
          </p:nvSpPr>
          <p:spPr bwMode="hidden">
            <a:xfrm>
              <a:off x="420624" y="0"/>
              <a:ext cx="1234440" cy="7772400"/>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47" name="Freeform 20"/>
            <p:cNvSpPr>
              <a:spLocks/>
            </p:cNvSpPr>
            <p:nvPr/>
          </p:nvSpPr>
          <p:spPr bwMode="hidden">
            <a:xfrm>
              <a:off x="7938" y="5334000"/>
              <a:ext cx="731520" cy="2438400"/>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48" name="Line 28"/>
            <p:cNvSpPr>
              <a:spLocks noChangeShapeType="1"/>
            </p:cNvSpPr>
            <p:nvPr/>
          </p:nvSpPr>
          <p:spPr bwMode="hidden">
            <a:xfrm>
              <a:off x="0" y="495049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29"/>
            <p:cNvSpPr>
              <a:spLocks noChangeShapeType="1"/>
            </p:cNvSpPr>
            <p:nvPr/>
          </p:nvSpPr>
          <p:spPr bwMode="hidden">
            <a:xfrm>
              <a:off x="0" y="4242765"/>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32"/>
            <p:cNvSpPr>
              <a:spLocks noChangeShapeType="1"/>
            </p:cNvSpPr>
            <p:nvPr/>
          </p:nvSpPr>
          <p:spPr bwMode="hidden">
            <a:xfrm>
              <a:off x="0" y="141185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33"/>
            <p:cNvSpPr>
              <a:spLocks noChangeShapeType="1"/>
            </p:cNvSpPr>
            <p:nvPr/>
          </p:nvSpPr>
          <p:spPr bwMode="hidden">
            <a:xfrm>
              <a:off x="0" y="353503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34"/>
            <p:cNvSpPr>
              <a:spLocks noChangeShapeType="1"/>
            </p:cNvSpPr>
            <p:nvPr/>
          </p:nvSpPr>
          <p:spPr bwMode="hidden">
            <a:xfrm>
              <a:off x="0" y="2827309"/>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35"/>
            <p:cNvSpPr>
              <a:spLocks noChangeShapeType="1"/>
            </p:cNvSpPr>
            <p:nvPr/>
          </p:nvSpPr>
          <p:spPr bwMode="hidden">
            <a:xfrm>
              <a:off x="0" y="2119581"/>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36"/>
            <p:cNvSpPr>
              <a:spLocks noChangeShapeType="1"/>
            </p:cNvSpPr>
            <p:nvPr/>
          </p:nvSpPr>
          <p:spPr bwMode="hidden">
            <a:xfrm>
              <a:off x="0" y="70592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33"/>
            <p:cNvSpPr>
              <a:spLocks noChangeShapeType="1"/>
            </p:cNvSpPr>
            <p:nvPr userDrawn="1"/>
          </p:nvSpPr>
          <p:spPr bwMode="hidden">
            <a:xfrm rot="16200000" flipV="1">
              <a:off x="1143000" y="3849163"/>
              <a:ext cx="7772400" cy="5207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1704862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Cylinder</a:t>
            </a:r>
            <a:r>
              <a:rPr lang="en-US" dirty="0" smtClean="0"/>
              <a:t> Cipher M-94</a:t>
            </a:r>
          </a:p>
        </p:txBody>
      </p:sp>
      <p:sp>
        <p:nvSpPr>
          <p:cNvPr id="7" name="Line 44"/>
          <p:cNvSpPr>
            <a:spLocks noChangeShapeType="1"/>
          </p:cNvSpPr>
          <p:nvPr userDrawn="1"/>
        </p:nvSpPr>
        <p:spPr bwMode="auto">
          <a:xfrm>
            <a:off x="250825" y="990600"/>
            <a:ext cx="9472613" cy="0"/>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8" name="Line 45"/>
          <p:cNvSpPr>
            <a:spLocks noChangeShapeType="1"/>
          </p:cNvSpPr>
          <p:nvPr userDrawn="1"/>
        </p:nvSpPr>
        <p:spPr bwMode="auto">
          <a:xfrm flipV="1">
            <a:off x="503238" y="173038"/>
            <a:ext cx="0" cy="1468437"/>
          </a:xfrm>
          <a:prstGeom prst="line">
            <a:avLst/>
          </a:prstGeom>
          <a:noFill/>
          <a:ln w="635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lstStyle/>
          <a:p>
            <a:endParaRPr lang="en-US"/>
          </a:p>
        </p:txBody>
      </p:sp>
      <p:sp>
        <p:nvSpPr>
          <p:cNvPr id="9" name="Title 1"/>
          <p:cNvSpPr>
            <a:spLocks noGrp="1"/>
          </p:cNvSpPr>
          <p:nvPr>
            <p:ph type="title"/>
          </p:nvPr>
        </p:nvSpPr>
        <p:spPr>
          <a:xfrm>
            <a:off x="502920" y="457201"/>
            <a:ext cx="9220200" cy="533400"/>
          </a:xfrm>
          <a:prstGeom prst="rect">
            <a:avLst/>
          </a:prstGeom>
        </p:spPr>
        <p:txBody>
          <a:bodyPr/>
          <a:lstStyle>
            <a:lvl1pPr>
              <a:defRPr sz="2800"/>
            </a:lvl1pPr>
          </a:lstStyle>
          <a:p>
            <a:r>
              <a:rPr lang="en-US" dirty="0" smtClean="0"/>
              <a:t>Click to edit Master title style</a:t>
            </a:r>
            <a:endParaRPr lang="en-US" dirty="0"/>
          </a:p>
        </p:txBody>
      </p:sp>
      <p:sp>
        <p:nvSpPr>
          <p:cNvPr id="10" name="Content Placeholder 2"/>
          <p:cNvSpPr>
            <a:spLocks noGrp="1"/>
          </p:cNvSpPr>
          <p:nvPr>
            <p:ph idx="1"/>
          </p:nvPr>
        </p:nvSpPr>
        <p:spPr>
          <a:xfrm>
            <a:off x="624840" y="1447800"/>
            <a:ext cx="9052560" cy="5134822"/>
          </a:xfrm>
          <a:prstGeom prst="rect">
            <a:avLst/>
          </a:prstGeom>
        </p:spPr>
        <p:txBody>
          <a:bodyPr/>
          <a:lstStyle>
            <a:lvl1pPr marL="284163" indent="-284163">
              <a:lnSpc>
                <a:spcPct val="120000"/>
              </a:lnSpc>
              <a:spcBef>
                <a:spcPts val="800"/>
              </a:spcBef>
              <a:defRPr>
                <a:effectLst/>
              </a:defRPr>
            </a:lvl1pPr>
            <a:lvl2pPr marL="684213" indent="-282575">
              <a:lnSpc>
                <a:spcPct val="120000"/>
              </a:lnSpc>
              <a:spcBef>
                <a:spcPts val="800"/>
              </a:spcBef>
              <a:defRPr>
                <a:effectLst/>
              </a:defRPr>
            </a:lvl2pPr>
          </a:lstStyle>
          <a:p>
            <a:pPr lvl="0"/>
            <a:r>
              <a:rPr lang="en-US" dirty="0" smtClean="0"/>
              <a:t>Click to edit Master text styles</a:t>
            </a:r>
          </a:p>
          <a:p>
            <a:pPr lvl="1"/>
            <a:r>
              <a:rPr lang="en-US" dirty="0" smtClean="0"/>
              <a:t>Second level</a:t>
            </a:r>
          </a:p>
        </p:txBody>
      </p:sp>
      <p:sp>
        <p:nvSpPr>
          <p:cNvPr id="12"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a:t>
            </a:fld>
            <a:endParaRPr lang="en-US" dirty="0"/>
          </a:p>
        </p:txBody>
      </p:sp>
      <p:sp>
        <p:nvSpPr>
          <p:cNvPr id="13" name="Text Placeholder 6"/>
          <p:cNvSpPr txBox="1">
            <a:spLocks/>
          </p:cNvSpPr>
          <p:nvPr userDrawn="1"/>
        </p:nvSpPr>
        <p:spPr>
          <a:xfrm>
            <a:off x="3429000" y="7498080"/>
            <a:ext cx="3733800" cy="256032"/>
          </a:xfrm>
          <a:prstGeom prst="rect">
            <a:avLst/>
          </a:prstGeom>
        </p:spPr>
        <p:txBody>
          <a:bodyPr anchor="ctr" anchorCtr="0"/>
          <a:lstStyle>
            <a:lvl1pPr marL="382015" indent="-382015" algn="l" rtl="0" eaLnBrk="0" fontAlgn="base" hangingPunct="0">
              <a:spcBef>
                <a:spcPct val="20000"/>
              </a:spcBef>
              <a:spcAft>
                <a:spcPct val="0"/>
              </a:spcAft>
              <a:buClr>
                <a:srgbClr val="FFCC00"/>
              </a:buClr>
              <a:buFont typeface="Wingdings" pitchFamily="2" charset="2"/>
              <a:buChar char="§"/>
              <a:defRPr sz="24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algn="ctr" eaLnBrk="1" hangingPunct="1">
              <a:spcBef>
                <a:spcPct val="0"/>
              </a:spcBef>
              <a:buClrTx/>
              <a:buFontTx/>
              <a:buNone/>
              <a:defRPr/>
            </a:pPr>
            <a:r>
              <a:rPr lang="en-US" altLang="en-US" sz="1200" b="0" kern="0" dirty="0" smtClean="0">
                <a:effectLst/>
                <a:latin typeface="Palatino Linotype" panose="02040502050505030304" pitchFamily="18" charset="0"/>
              </a:rPr>
              <a:t>Copyright © </a:t>
            </a:r>
            <a:r>
              <a:rPr lang="en-US" altLang="en-US" sz="1200" b="0" kern="0" dirty="0" smtClean="0">
                <a:effectLst/>
                <a:latin typeface="Palatino Linotype" panose="02040502050505030304" pitchFamily="18" charset="0"/>
              </a:rPr>
              <a:t>2023  </a:t>
            </a:r>
            <a:r>
              <a:rPr lang="en-US" altLang="en-US" sz="1200" b="0" kern="0" dirty="0" smtClean="0">
                <a:effectLst/>
                <a:latin typeface="Palatino Linotype" panose="02040502050505030304" pitchFamily="18" charset="0"/>
              </a:rPr>
              <a:t>( </a:t>
            </a:r>
            <a:r>
              <a:rPr lang="en-US" altLang="en-US" sz="1200" b="0" kern="0" dirty="0" smtClean="0">
                <a:effectLst/>
                <a:latin typeface="Palatino Linotype" panose="02040502050505030304" pitchFamily="18" charset="0"/>
                <a:hlinkClick r:id="rId2"/>
              </a:rPr>
              <a:t>CC BY 4.0</a:t>
            </a:r>
            <a:r>
              <a:rPr lang="en-US" altLang="en-US" sz="1200" b="0" kern="0" dirty="0" smtClean="0">
                <a:effectLst/>
                <a:latin typeface="Palatino Linotype" panose="02040502050505030304" pitchFamily="18" charset="0"/>
              </a:rPr>
              <a:t> )  CipherHistory.com</a:t>
            </a:r>
            <a:endParaRPr lang="en-US" altLang="en-US" sz="1200" b="0" kern="0" dirty="0">
              <a:effectLst/>
              <a:latin typeface="Palatino Linotype" panose="02040502050505030304" pitchFamily="18" charset="0"/>
            </a:endParaRPr>
          </a:p>
        </p:txBody>
      </p:sp>
    </p:spTree>
    <p:extLst>
      <p:ext uri="{BB962C8B-B14F-4D97-AF65-F5344CB8AC3E}">
        <p14:creationId xmlns:p14="http://schemas.microsoft.com/office/powerpoint/2010/main" val="21272052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8" name="Group 7"/>
          <p:cNvGrpSpPr/>
          <p:nvPr userDrawn="1"/>
        </p:nvGrpSpPr>
        <p:grpSpPr>
          <a:xfrm>
            <a:off x="0" y="-11002"/>
            <a:ext cx="10049673" cy="7783402"/>
            <a:chOff x="0" y="-11002"/>
            <a:chExt cx="10049673" cy="7783402"/>
          </a:xfrm>
        </p:grpSpPr>
        <p:sp>
          <p:nvSpPr>
            <p:cNvPr id="12" name="Line 37"/>
            <p:cNvSpPr>
              <a:spLocks noChangeShapeType="1"/>
            </p:cNvSpPr>
            <p:nvPr/>
          </p:nvSpPr>
          <p:spPr bwMode="hidden">
            <a:xfrm>
              <a:off x="0" y="7073677"/>
              <a:ext cx="10049673" cy="0"/>
            </a:xfrm>
            <a:prstGeom prst="line">
              <a:avLst/>
            </a:prstGeom>
            <a:noFill/>
            <a:ln w="15875">
              <a:solidFill>
                <a:srgbClr val="003B7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38"/>
            <p:cNvSpPr>
              <a:spLocks noChangeShapeType="1"/>
            </p:cNvSpPr>
            <p:nvPr/>
          </p:nvSpPr>
          <p:spPr bwMode="hidden">
            <a:xfrm>
              <a:off x="0" y="6365949"/>
              <a:ext cx="10049673" cy="0"/>
            </a:xfrm>
            <a:prstGeom prst="line">
              <a:avLst/>
            </a:prstGeom>
            <a:noFill/>
            <a:ln w="15875">
              <a:solidFill>
                <a:srgbClr val="0037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37"/>
            <p:cNvSpPr>
              <a:spLocks noChangeShapeType="1"/>
            </p:cNvSpPr>
            <p:nvPr userDrawn="1"/>
          </p:nvSpPr>
          <p:spPr bwMode="hidden">
            <a:xfrm>
              <a:off x="0" y="5629309"/>
              <a:ext cx="10049673" cy="0"/>
            </a:xfrm>
            <a:prstGeom prst="line">
              <a:avLst/>
            </a:prstGeom>
            <a:noFill/>
            <a:ln w="15875">
              <a:solidFill>
                <a:srgbClr val="0050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3"/>
            <p:cNvSpPr>
              <a:spLocks/>
            </p:cNvSpPr>
            <p:nvPr/>
          </p:nvSpPr>
          <p:spPr bwMode="hidden">
            <a:xfrm>
              <a:off x="9296400" y="5224463"/>
              <a:ext cx="731520" cy="2547937"/>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16" name="Freeform 8"/>
            <p:cNvSpPr>
              <a:spLocks/>
            </p:cNvSpPr>
            <p:nvPr userDrawn="1"/>
          </p:nvSpPr>
          <p:spPr bwMode="hidden">
            <a:xfrm>
              <a:off x="5562600" y="0"/>
              <a:ext cx="356616" cy="7772400"/>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7" name="Freeform 9"/>
            <p:cNvSpPr>
              <a:spLocks/>
            </p:cNvSpPr>
            <p:nvPr userDrawn="1"/>
          </p:nvSpPr>
          <p:spPr bwMode="hidden">
            <a:xfrm>
              <a:off x="5930899" y="0"/>
              <a:ext cx="708025" cy="7772400"/>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8" name="Freeform 10"/>
            <p:cNvSpPr>
              <a:spLocks/>
            </p:cNvSpPr>
            <p:nvPr userDrawn="1"/>
          </p:nvSpPr>
          <p:spPr bwMode="hidden">
            <a:xfrm>
              <a:off x="6611112" y="0"/>
              <a:ext cx="746125" cy="7772400"/>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19" name="Freeform 11"/>
            <p:cNvSpPr>
              <a:spLocks/>
            </p:cNvSpPr>
            <p:nvPr userDrawn="1"/>
          </p:nvSpPr>
          <p:spPr bwMode="hidden">
            <a:xfrm>
              <a:off x="7278624" y="0"/>
              <a:ext cx="777240" cy="7772400"/>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0" name="Freeform 12"/>
            <p:cNvSpPr>
              <a:spLocks/>
            </p:cNvSpPr>
            <p:nvPr userDrawn="1"/>
          </p:nvSpPr>
          <p:spPr bwMode="hidden">
            <a:xfrm>
              <a:off x="7918704" y="0"/>
              <a:ext cx="822960" cy="7772400"/>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1" name="Freeform 13"/>
            <p:cNvSpPr>
              <a:spLocks/>
            </p:cNvSpPr>
            <p:nvPr userDrawn="1"/>
          </p:nvSpPr>
          <p:spPr bwMode="hidden">
            <a:xfrm>
              <a:off x="8513064" y="0"/>
              <a:ext cx="938784" cy="7772400"/>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2" name="Freeform 14"/>
            <p:cNvSpPr>
              <a:spLocks/>
            </p:cNvSpPr>
            <p:nvPr userDrawn="1"/>
          </p:nvSpPr>
          <p:spPr bwMode="hidden">
            <a:xfrm>
              <a:off x="4187952" y="0"/>
              <a:ext cx="354013" cy="7772400"/>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3" name="Freeform 15"/>
            <p:cNvSpPr>
              <a:spLocks/>
            </p:cNvSpPr>
            <p:nvPr userDrawn="1"/>
          </p:nvSpPr>
          <p:spPr bwMode="hidden">
            <a:xfrm>
              <a:off x="3419856" y="0"/>
              <a:ext cx="475488" cy="7772400"/>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4" name="Freeform 16"/>
            <p:cNvSpPr>
              <a:spLocks/>
            </p:cNvSpPr>
            <p:nvPr userDrawn="1"/>
          </p:nvSpPr>
          <p:spPr bwMode="hidden">
            <a:xfrm>
              <a:off x="2651760" y="0"/>
              <a:ext cx="694944" cy="7772400"/>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5" name="Freeform 17"/>
            <p:cNvSpPr>
              <a:spLocks/>
            </p:cNvSpPr>
            <p:nvPr userDrawn="1"/>
          </p:nvSpPr>
          <p:spPr bwMode="hidden">
            <a:xfrm>
              <a:off x="1920240" y="0"/>
              <a:ext cx="786384" cy="7772400"/>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6" name="Freeform 18"/>
            <p:cNvSpPr>
              <a:spLocks/>
            </p:cNvSpPr>
            <p:nvPr userDrawn="1"/>
          </p:nvSpPr>
          <p:spPr bwMode="hidden">
            <a:xfrm>
              <a:off x="1188720" y="0"/>
              <a:ext cx="1005840" cy="7772400"/>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7" name="Freeform 19"/>
            <p:cNvSpPr>
              <a:spLocks/>
            </p:cNvSpPr>
            <p:nvPr userDrawn="1"/>
          </p:nvSpPr>
          <p:spPr bwMode="hidden">
            <a:xfrm>
              <a:off x="420624" y="0"/>
              <a:ext cx="1234440" cy="7772400"/>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dirty="0">
                <a:cs typeface="+mn-cs"/>
              </a:endParaRPr>
            </a:p>
          </p:txBody>
        </p:sp>
        <p:sp>
          <p:nvSpPr>
            <p:cNvPr id="28" name="Freeform 20"/>
            <p:cNvSpPr>
              <a:spLocks/>
            </p:cNvSpPr>
            <p:nvPr/>
          </p:nvSpPr>
          <p:spPr bwMode="hidden">
            <a:xfrm>
              <a:off x="7938" y="5334000"/>
              <a:ext cx="731520" cy="2438400"/>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90000">
                  <a:schemeClr val="bg2">
                    <a:lumMod val="96000"/>
                    <a:lumOff val="4000"/>
                  </a:schemeClr>
                </a:gs>
                <a:gs pos="100000">
                  <a:schemeClr val="bg2">
                    <a:gamma/>
                    <a:shade val="60784"/>
                    <a:invGamma/>
                  </a:schemeClr>
                </a:gs>
              </a:gsLst>
              <a:lin ang="5400000" scaled="1"/>
            </a:gradFill>
            <a:ln>
              <a:noFill/>
            </a:ln>
            <a:extLst/>
          </p:spPr>
          <p:txBody>
            <a:bodyPr/>
            <a:lstStyle/>
            <a:p>
              <a:pPr eaLnBrk="0" hangingPunct="0">
                <a:defRPr/>
              </a:pPr>
              <a:endParaRPr lang="en-US" dirty="0">
                <a:cs typeface="+mn-cs"/>
              </a:endParaRPr>
            </a:p>
          </p:txBody>
        </p:sp>
        <p:sp>
          <p:nvSpPr>
            <p:cNvPr id="29" name="Line 28"/>
            <p:cNvSpPr>
              <a:spLocks noChangeShapeType="1"/>
            </p:cNvSpPr>
            <p:nvPr/>
          </p:nvSpPr>
          <p:spPr bwMode="hidden">
            <a:xfrm>
              <a:off x="0" y="495049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9"/>
            <p:cNvSpPr>
              <a:spLocks noChangeShapeType="1"/>
            </p:cNvSpPr>
            <p:nvPr/>
          </p:nvSpPr>
          <p:spPr bwMode="hidden">
            <a:xfrm>
              <a:off x="0" y="4242765"/>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2"/>
            <p:cNvSpPr>
              <a:spLocks noChangeShapeType="1"/>
            </p:cNvSpPr>
            <p:nvPr/>
          </p:nvSpPr>
          <p:spPr bwMode="hidden">
            <a:xfrm>
              <a:off x="0" y="1411854"/>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3"/>
            <p:cNvSpPr>
              <a:spLocks noChangeShapeType="1"/>
            </p:cNvSpPr>
            <p:nvPr/>
          </p:nvSpPr>
          <p:spPr bwMode="hidden">
            <a:xfrm>
              <a:off x="0" y="353503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4"/>
            <p:cNvSpPr>
              <a:spLocks noChangeShapeType="1"/>
            </p:cNvSpPr>
            <p:nvPr/>
          </p:nvSpPr>
          <p:spPr bwMode="hidden">
            <a:xfrm>
              <a:off x="0" y="2827309"/>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5"/>
            <p:cNvSpPr>
              <a:spLocks noChangeShapeType="1"/>
            </p:cNvSpPr>
            <p:nvPr/>
          </p:nvSpPr>
          <p:spPr bwMode="hidden">
            <a:xfrm>
              <a:off x="0" y="2119581"/>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6"/>
            <p:cNvSpPr>
              <a:spLocks noChangeShapeType="1"/>
            </p:cNvSpPr>
            <p:nvPr/>
          </p:nvSpPr>
          <p:spPr bwMode="hidden">
            <a:xfrm>
              <a:off x="0" y="705927"/>
              <a:ext cx="10049673"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3"/>
            <p:cNvSpPr>
              <a:spLocks noChangeShapeType="1"/>
            </p:cNvSpPr>
            <p:nvPr userDrawn="1"/>
          </p:nvSpPr>
          <p:spPr bwMode="hidden">
            <a:xfrm rot="16200000" flipV="1">
              <a:off x="1143000" y="3849163"/>
              <a:ext cx="7772400" cy="5207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 bg1="dk2" tx1="lt1" bg2="dk1" tx2="lt2" accent1="accent1" accent2="accent2" accent3="accent3" accent4="accent4" accent5="accent5" accent6="accent6" hlink="hlink" folHlink="folHlink"/>
  <p:sldLayoutIdLst>
    <p:sldLayoutId id="2147485072" r:id="rId1"/>
    <p:sldLayoutId id="2147485073" r:id="rId2"/>
  </p:sldLayoutIdLst>
  <p:timing>
    <p:tnLst>
      <p:par>
        <p:cTn id="1" dur="indefinite" restart="never" nodeType="tmRoot"/>
      </p:par>
    </p:tnLst>
  </p:timing>
  <p:hf hdr="0" dt="0"/>
  <p:txStyles>
    <p:title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Arial" charset="0"/>
        </a:defRPr>
      </a:lvl5pPr>
      <a:lvl6pPr marL="509412"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6pPr>
      <a:lvl7pPr marL="1018824"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7pPr>
      <a:lvl8pPr marL="1528237"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8pPr>
      <a:lvl9pPr marL="2037649" algn="ctr" rtl="0" fontAlgn="base">
        <a:spcBef>
          <a:spcPct val="0"/>
        </a:spcBef>
        <a:spcAft>
          <a:spcPct val="0"/>
        </a:spcAft>
        <a:defRPr sz="4000" b="1">
          <a:solidFill>
            <a:srgbClr val="FFCC00"/>
          </a:solidFill>
          <a:effectLst>
            <a:outerShdw blurRad="38100" dist="38100" dir="2700000" algn="tl">
              <a:srgbClr val="000000"/>
            </a:outerShdw>
          </a:effectLst>
          <a:latin typeface="Arial" charset="0"/>
        </a:defRPr>
      </a:lvl9pPr>
    </p:titleStyle>
    <p:bodyStyle>
      <a:lvl1pPr marL="381000" indent="-381000"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088" indent="-317500"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175" indent="-254000"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63" indent="-254000"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350" indent="-254000"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767"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1180"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592"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30004"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0" y="836613"/>
            <a:ext cx="7010400" cy="1449387"/>
          </a:xfrm>
          <a:prstGeom prst="rect">
            <a:avLst/>
          </a:prstGeom>
          <a:ln w="25400">
            <a:solidFill>
              <a:srgbClr val="FFCC00"/>
            </a:solidFill>
            <a:miter lim="800000"/>
            <a:headEnd/>
            <a:tailEnd/>
          </a:ln>
        </p:spPr>
        <p:txBody>
          <a:bodyPr/>
          <a:lstStyle/>
          <a:p>
            <a:pPr eaLnBrk="1" hangingPunct="1">
              <a:lnSpc>
                <a:spcPct val="150000"/>
              </a:lnSpc>
              <a:defRPr/>
            </a:pPr>
            <a:r>
              <a:rPr lang="en-US" sz="3200" dirty="0" smtClean="0">
                <a:effectLst/>
                <a:latin typeface="Georgia" panose="02040502050405020303" pitchFamily="18" charset="0"/>
              </a:rPr>
              <a:t>M-</a:t>
            </a:r>
            <a:r>
              <a:rPr lang="en-US" sz="3200" dirty="0" smtClean="0">
                <a:effectLst/>
                <a:latin typeface="Palatino Linotype" panose="02040502050505030304" pitchFamily="18" charset="0"/>
              </a:rPr>
              <a:t>94</a:t>
            </a:r>
            <a:r>
              <a:rPr lang="en-US" sz="3200" dirty="0" smtClean="0">
                <a:effectLst/>
                <a:latin typeface="Georgia" panose="02040502050405020303" pitchFamily="18" charset="0"/>
              </a:rPr>
              <a:t> Cylinder Cipher</a:t>
            </a:r>
            <a:r>
              <a:rPr lang="en-US" sz="3600" dirty="0">
                <a:effectLst/>
                <a:latin typeface="Georgia" panose="02040502050405020303" pitchFamily="18" charset="0"/>
              </a:rPr>
              <a:t/>
            </a:r>
            <a:br>
              <a:rPr lang="en-US" sz="3600" dirty="0">
                <a:effectLst/>
                <a:latin typeface="Georgia" panose="02040502050405020303" pitchFamily="18" charset="0"/>
              </a:rPr>
            </a:br>
            <a:r>
              <a:rPr lang="en-US" sz="2200" dirty="0" smtClean="0">
                <a:effectLst/>
                <a:latin typeface="Georgia" panose="02040502050405020303" pitchFamily="18" charset="0"/>
              </a:rPr>
              <a:t>A Story of Innovation, Intrigue, and Deception </a:t>
            </a:r>
            <a:r>
              <a:rPr lang="en-US" sz="2400" dirty="0" smtClean="0">
                <a:effectLst/>
                <a:latin typeface="Georgia" panose="02040502050405020303" pitchFamily="18" charset="0"/>
              </a:rPr>
              <a:t/>
            </a:r>
            <a:br>
              <a:rPr lang="en-US" sz="2400" dirty="0" smtClean="0">
                <a:effectLst/>
                <a:latin typeface="Georgia" panose="02040502050405020303" pitchFamily="18" charset="0"/>
              </a:rPr>
            </a:br>
            <a:r>
              <a:rPr lang="en-US" sz="1000" dirty="0">
                <a:effectLst/>
                <a:latin typeface="Georgia" panose="02040502050405020303" pitchFamily="18" charset="0"/>
              </a:rPr>
              <a:t> </a:t>
            </a:r>
            <a:endParaRPr lang="en-US" sz="1000" dirty="0">
              <a:latin typeface="Georgia" panose="02040502050405020303" pitchFamily="18" charset="0"/>
            </a:endParaRPr>
          </a:p>
        </p:txBody>
      </p:sp>
      <p:sp>
        <p:nvSpPr>
          <p:cNvPr id="5" name="Rectangle 3"/>
          <p:cNvSpPr txBox="1">
            <a:spLocks noChangeArrowheads="1"/>
          </p:cNvSpPr>
          <p:nvPr/>
        </p:nvSpPr>
        <p:spPr bwMode="auto">
          <a:xfrm>
            <a:off x="0" y="3276600"/>
            <a:ext cx="10058400" cy="20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2" tIns="50936" rIns="101872" bIns="50936"/>
          <a:lstStyle>
            <a:lvl1pPr marL="0" indent="0" algn="ctr" rtl="0" eaLnBrk="0" fontAlgn="base" hangingPunct="0">
              <a:spcBef>
                <a:spcPct val="20000"/>
              </a:spcBef>
              <a:spcAft>
                <a:spcPct val="0"/>
              </a:spcAft>
              <a:buClr>
                <a:srgbClr val="FFCC00"/>
              </a:buClr>
              <a:buFont typeface="Wingdings" pitchFamily="2" charset="2"/>
              <a:buNone/>
              <a:defRPr sz="2100" b="1">
                <a:solidFill>
                  <a:schemeClr val="tx1"/>
                </a:solidFill>
                <a:effectLst>
                  <a:outerShdw blurRad="38100" dist="38100" dir="2700000" algn="tl">
                    <a:srgbClr val="000000"/>
                  </a:outerShdw>
                </a:effectLst>
                <a:latin typeface="+mn-lt"/>
                <a:ea typeface="+mn-ea"/>
                <a:cs typeface="+mn-cs"/>
              </a:defRPr>
            </a:lvl1pPr>
            <a:lvl2pPr marL="784225" indent="-301625" algn="l" rtl="0" eaLnBrk="0" fontAlgn="base" hangingPunct="0">
              <a:spcBef>
                <a:spcPct val="20000"/>
              </a:spcBef>
              <a:spcAft>
                <a:spcPct val="0"/>
              </a:spcAft>
              <a:buClr>
                <a:srgbClr val="FFCC00"/>
              </a:buClr>
              <a:buSzPct val="110000"/>
              <a:buChar char="•"/>
              <a:defRPr sz="2100" b="1">
                <a:solidFill>
                  <a:schemeClr val="tx1"/>
                </a:solidFill>
                <a:effectLst>
                  <a:outerShdw blurRad="38100" dist="38100" dir="2700000" algn="tl">
                    <a:srgbClr val="000000"/>
                  </a:outerShdw>
                </a:effectLst>
                <a:latin typeface="+mn-lt"/>
              </a:defRPr>
            </a:lvl2pPr>
            <a:lvl3pPr marL="1208088" indent="-241300" algn="l" rtl="0" eaLnBrk="0" fontAlgn="base" hangingPunct="0">
              <a:spcBef>
                <a:spcPct val="20000"/>
              </a:spcBef>
              <a:spcAft>
                <a:spcPct val="0"/>
              </a:spcAft>
              <a:buClr>
                <a:schemeClr val="accent2"/>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3pPr>
            <a:lvl4pPr marL="1690688" indent="-241300" algn="l" rtl="0" eaLnBrk="0" fontAlgn="base" hangingPunct="0">
              <a:spcBef>
                <a:spcPct val="20000"/>
              </a:spcBef>
              <a:spcAft>
                <a:spcPct val="0"/>
              </a:spcAft>
              <a:buClr>
                <a:schemeClr val="tx2"/>
              </a:buClr>
              <a:buChar char="•"/>
              <a:defRPr sz="2100" b="1">
                <a:solidFill>
                  <a:schemeClr val="tx1"/>
                </a:solidFill>
                <a:effectLst>
                  <a:outerShdw blurRad="38100" dist="38100" dir="2700000" algn="tl">
                    <a:srgbClr val="000000"/>
                  </a:outerShdw>
                </a:effectLst>
                <a:latin typeface="+mn-lt"/>
              </a:defRPr>
            </a:lvl4pPr>
            <a:lvl5pPr marL="2173288" indent="-241300" algn="l" rtl="0" eaLnBrk="0" fontAlgn="base" hangingPunct="0">
              <a:spcBef>
                <a:spcPct val="20000"/>
              </a:spcBef>
              <a:spcAft>
                <a:spcPct val="0"/>
              </a:spcAft>
              <a:buClr>
                <a:schemeClr val="folHlink"/>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5pPr>
            <a:lvl6pPr marL="2657947" indent="-241632" algn="l" rtl="0" fontAlgn="base">
              <a:spcBef>
                <a:spcPct val="20000"/>
              </a:spcBef>
              <a:spcAft>
                <a:spcPct val="0"/>
              </a:spcAft>
              <a:buClr>
                <a:schemeClr val="folHlink"/>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6pPr>
            <a:lvl7pPr marL="3141210" indent="-241632" algn="l" rtl="0" fontAlgn="base">
              <a:spcBef>
                <a:spcPct val="20000"/>
              </a:spcBef>
              <a:spcAft>
                <a:spcPct val="0"/>
              </a:spcAft>
              <a:buClr>
                <a:schemeClr val="folHlink"/>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7pPr>
            <a:lvl8pPr marL="3624473" indent="-241632" algn="l" rtl="0" fontAlgn="base">
              <a:spcBef>
                <a:spcPct val="20000"/>
              </a:spcBef>
              <a:spcAft>
                <a:spcPct val="0"/>
              </a:spcAft>
              <a:buClr>
                <a:schemeClr val="folHlink"/>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8pPr>
            <a:lvl9pPr marL="4107736" indent="-241632" algn="l" rtl="0" fontAlgn="base">
              <a:spcBef>
                <a:spcPct val="20000"/>
              </a:spcBef>
              <a:spcAft>
                <a:spcPct val="0"/>
              </a:spcAft>
              <a:buClr>
                <a:schemeClr val="folHlink"/>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9pPr>
          </a:lstStyle>
          <a:p>
            <a:pPr eaLnBrk="1" hangingPunct="1">
              <a:defRPr/>
            </a:pPr>
            <a:r>
              <a:rPr lang="en-US" sz="2200" kern="0" dirty="0" smtClean="0">
                <a:effectLst/>
                <a:latin typeface="Georgia" panose="02040502050405020303" pitchFamily="18" charset="0"/>
              </a:rPr>
              <a:t> </a:t>
            </a:r>
            <a:endParaRPr lang="en-US" sz="2200" kern="0" dirty="0">
              <a:effectLst/>
              <a:latin typeface="Georgia" panose="02040502050405020303" pitchFamily="18" charset="0"/>
            </a:endParaRPr>
          </a:p>
          <a:p>
            <a:pPr eaLnBrk="1" hangingPunct="1">
              <a:defRPr/>
            </a:pPr>
            <a:endParaRPr lang="en-US" sz="2000" kern="0" dirty="0" smtClean="0">
              <a:effectLst/>
              <a:latin typeface="Georgia" panose="02040502050405020303" pitchFamily="18" charset="0"/>
            </a:endParaRPr>
          </a:p>
          <a:p>
            <a:pPr eaLnBrk="1" hangingPunct="1">
              <a:defRPr/>
            </a:pPr>
            <a:endParaRPr lang="en-US" sz="2000" kern="0" dirty="0">
              <a:effectLst/>
              <a:latin typeface="Georgia" panose="02040502050405020303" pitchFamily="18" charset="0"/>
            </a:endParaRPr>
          </a:p>
          <a:p>
            <a:pPr eaLnBrk="1" hangingPunct="1">
              <a:defRPr/>
            </a:pPr>
            <a:endParaRPr lang="en-US" sz="2000" kern="0" dirty="0" smtClean="0">
              <a:effectLst/>
              <a:latin typeface="Georgia" panose="02040502050405020303" pitchFamily="18" charset="0"/>
            </a:endParaRPr>
          </a:p>
          <a:p>
            <a:pPr eaLnBrk="1" hangingPunct="1">
              <a:defRPr/>
            </a:pPr>
            <a:r>
              <a:rPr lang="en-US" sz="2000" kern="0" dirty="0" smtClean="0">
                <a:effectLst/>
                <a:latin typeface="Georgia" panose="02040502050405020303" pitchFamily="18" charset="0"/>
              </a:rPr>
              <a:t>September</a:t>
            </a:r>
            <a:r>
              <a:rPr lang="en-US" sz="2000" kern="0" dirty="0">
                <a:effectLst/>
                <a:latin typeface="Palatino Linotype" panose="02040502050505030304" pitchFamily="18" charset="0"/>
              </a:rPr>
              <a:t> </a:t>
            </a:r>
            <a:r>
              <a:rPr lang="en-US" sz="2000" kern="0" dirty="0" smtClean="0">
                <a:effectLst/>
                <a:latin typeface="Palatino Linotype" panose="02040502050505030304" pitchFamily="18" charset="0"/>
              </a:rPr>
              <a:t>5,</a:t>
            </a:r>
            <a:r>
              <a:rPr lang="en-US" sz="2000" kern="0" dirty="0" smtClean="0">
                <a:effectLst/>
                <a:latin typeface="Palatino Linotype" panose="02040502050505030304" pitchFamily="18" charset="0"/>
              </a:rPr>
              <a:t> 2023</a:t>
            </a:r>
            <a:endParaRPr lang="en-US" sz="2000" kern="0" dirty="0">
              <a:effectLst/>
              <a:latin typeface="Palatino Linotype" panose="02040502050505030304" pitchFamily="18" charset="0"/>
            </a:endParaRPr>
          </a:p>
        </p:txBody>
      </p:sp>
      <p:sp>
        <p:nvSpPr>
          <p:cNvPr id="6" name="Rectangle 3"/>
          <p:cNvSpPr txBox="1">
            <a:spLocks noChangeArrowheads="1"/>
          </p:cNvSpPr>
          <p:nvPr/>
        </p:nvSpPr>
        <p:spPr>
          <a:xfrm>
            <a:off x="0" y="4048125"/>
            <a:ext cx="10058400" cy="863600"/>
          </a:xfrm>
          <a:prstGeom prst="rect">
            <a:avLst/>
          </a:prstGeom>
        </p:spPr>
        <p:txBody>
          <a:bodyPr lIns="96378" tIns="48189" rIns="96378" bIns="48189"/>
          <a:lstStyle>
            <a:lvl1pPr marL="361950" indent="-361950" algn="l" rtl="0" eaLnBrk="0" fontAlgn="base" hangingPunct="0">
              <a:spcBef>
                <a:spcPct val="20000"/>
              </a:spcBef>
              <a:spcAft>
                <a:spcPct val="0"/>
              </a:spcAft>
              <a:buClr>
                <a:srgbClr val="FFCC00"/>
              </a:buClr>
              <a:buFont typeface="Wingdings" pitchFamily="2" charset="2"/>
              <a:buChar char="§"/>
              <a:defRPr sz="2100" b="1">
                <a:solidFill>
                  <a:schemeClr val="tx1"/>
                </a:solidFill>
                <a:effectLst>
                  <a:outerShdw blurRad="38100" dist="38100" dir="2700000" algn="tl">
                    <a:srgbClr val="000000"/>
                  </a:outerShdw>
                </a:effectLst>
                <a:latin typeface="+mn-lt"/>
                <a:ea typeface="+mn-ea"/>
                <a:cs typeface="+mn-cs"/>
              </a:defRPr>
            </a:lvl1pPr>
            <a:lvl2pPr marL="784225" indent="-301625" algn="l" rtl="0" eaLnBrk="0" fontAlgn="base" hangingPunct="0">
              <a:spcBef>
                <a:spcPct val="20000"/>
              </a:spcBef>
              <a:spcAft>
                <a:spcPct val="0"/>
              </a:spcAft>
              <a:buClr>
                <a:srgbClr val="FFCC00"/>
              </a:buClr>
              <a:buSzPct val="110000"/>
              <a:buChar char="•"/>
              <a:defRPr sz="2100" b="1">
                <a:solidFill>
                  <a:schemeClr val="tx1"/>
                </a:solidFill>
                <a:effectLst>
                  <a:outerShdw blurRad="38100" dist="38100" dir="2700000" algn="tl">
                    <a:srgbClr val="000000"/>
                  </a:outerShdw>
                </a:effectLst>
                <a:latin typeface="+mn-lt"/>
              </a:defRPr>
            </a:lvl2pPr>
            <a:lvl3pPr marL="1208088" indent="-241300" algn="l" rtl="0" eaLnBrk="0" fontAlgn="base" hangingPunct="0">
              <a:spcBef>
                <a:spcPct val="20000"/>
              </a:spcBef>
              <a:spcAft>
                <a:spcPct val="0"/>
              </a:spcAft>
              <a:buClr>
                <a:schemeClr val="accent2"/>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3pPr>
            <a:lvl4pPr marL="1690688" indent="-241300" algn="l" rtl="0" eaLnBrk="0" fontAlgn="base" hangingPunct="0">
              <a:spcBef>
                <a:spcPct val="20000"/>
              </a:spcBef>
              <a:spcAft>
                <a:spcPct val="0"/>
              </a:spcAft>
              <a:buClr>
                <a:schemeClr val="tx2"/>
              </a:buClr>
              <a:buChar char="•"/>
              <a:defRPr sz="2100" b="1">
                <a:solidFill>
                  <a:schemeClr val="tx1"/>
                </a:solidFill>
                <a:effectLst>
                  <a:outerShdw blurRad="38100" dist="38100" dir="2700000" algn="tl">
                    <a:srgbClr val="000000"/>
                  </a:outerShdw>
                </a:effectLst>
                <a:latin typeface="+mn-lt"/>
              </a:defRPr>
            </a:lvl4pPr>
            <a:lvl5pPr marL="2173288" indent="-241300" algn="l" rtl="0" eaLnBrk="0" fontAlgn="base" hangingPunct="0">
              <a:spcBef>
                <a:spcPct val="20000"/>
              </a:spcBef>
              <a:spcAft>
                <a:spcPct val="0"/>
              </a:spcAft>
              <a:buClr>
                <a:schemeClr val="folHlink"/>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5pPr>
            <a:lvl6pPr marL="2657947" indent="-241632" algn="l" rtl="0" fontAlgn="base">
              <a:spcBef>
                <a:spcPct val="20000"/>
              </a:spcBef>
              <a:spcAft>
                <a:spcPct val="0"/>
              </a:spcAft>
              <a:buClr>
                <a:schemeClr val="folHlink"/>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6pPr>
            <a:lvl7pPr marL="3141210" indent="-241632" algn="l" rtl="0" fontAlgn="base">
              <a:spcBef>
                <a:spcPct val="20000"/>
              </a:spcBef>
              <a:spcAft>
                <a:spcPct val="0"/>
              </a:spcAft>
              <a:buClr>
                <a:schemeClr val="folHlink"/>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7pPr>
            <a:lvl8pPr marL="3624473" indent="-241632" algn="l" rtl="0" fontAlgn="base">
              <a:spcBef>
                <a:spcPct val="20000"/>
              </a:spcBef>
              <a:spcAft>
                <a:spcPct val="0"/>
              </a:spcAft>
              <a:buClr>
                <a:schemeClr val="folHlink"/>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8pPr>
            <a:lvl9pPr marL="4107736" indent="-241632" algn="l" rtl="0" fontAlgn="base">
              <a:spcBef>
                <a:spcPct val="20000"/>
              </a:spcBef>
              <a:spcAft>
                <a:spcPct val="0"/>
              </a:spcAft>
              <a:buClr>
                <a:schemeClr val="folHlink"/>
              </a:buClr>
              <a:buSzPct val="60000"/>
              <a:buFont typeface="Wingdings" pitchFamily="2" charset="2"/>
              <a:buChar char="n"/>
              <a:defRPr sz="2100" b="1">
                <a:solidFill>
                  <a:schemeClr val="tx1"/>
                </a:solidFill>
                <a:effectLst>
                  <a:outerShdw blurRad="38100" dist="38100" dir="2700000" algn="tl">
                    <a:srgbClr val="000000"/>
                  </a:outerShdw>
                </a:effectLst>
                <a:latin typeface="+mn-lt"/>
              </a:defRPr>
            </a:lvl9pPr>
          </a:lstStyle>
          <a:p>
            <a:pPr marL="0" indent="0" algn="ctr" eaLnBrk="1" hangingPunct="1">
              <a:buNone/>
            </a:pPr>
            <a:r>
              <a:rPr lang="en-US" altLang="en-US" kern="0" dirty="0">
                <a:effectLst/>
                <a:latin typeface="+mj-lt"/>
              </a:rPr>
              <a:t> </a:t>
            </a:r>
          </a:p>
        </p:txBody>
      </p:sp>
      <p:sp>
        <p:nvSpPr>
          <p:cNvPr id="13" name="Rectangle 10"/>
          <p:cNvSpPr>
            <a:spLocks noChangeArrowheads="1"/>
          </p:cNvSpPr>
          <p:nvPr/>
        </p:nvSpPr>
        <p:spPr bwMode="auto">
          <a:xfrm>
            <a:off x="7772400" y="6537325"/>
            <a:ext cx="207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Aft>
                <a:spcPts val="200"/>
              </a:spcAft>
            </a:pPr>
            <a:r>
              <a:rPr lang="en-US" altLang="en-US" sz="1000" dirty="0">
                <a:latin typeface="Palatino Linotype" pitchFamily="18" charset="0"/>
              </a:rPr>
              <a:t>Copyright © </a:t>
            </a:r>
            <a:r>
              <a:rPr lang="en-US" altLang="en-US" sz="1000" dirty="0" smtClean="0">
                <a:latin typeface="Palatino Linotype" pitchFamily="18" charset="0"/>
              </a:rPr>
              <a:t>2023  </a:t>
            </a:r>
            <a:endParaRPr lang="en-US" altLang="en-US" sz="1000" dirty="0">
              <a:latin typeface="Palatino Linotype" pitchFamily="18" charset="0"/>
            </a:endParaRPr>
          </a:p>
          <a:p>
            <a:pPr algn="ctr" eaLnBrk="1" hangingPunct="1">
              <a:spcAft>
                <a:spcPts val="200"/>
              </a:spcAft>
            </a:pPr>
            <a:r>
              <a:rPr lang="en-US" altLang="en-US" sz="1000" dirty="0">
                <a:solidFill>
                  <a:srgbClr val="FFCC00"/>
                </a:solidFill>
                <a:latin typeface="Palatino Linotype" pitchFamily="18" charset="0"/>
                <a:hlinkClick r:id="rId3"/>
              </a:rPr>
              <a:t>CC Attribution 4.0 International</a:t>
            </a:r>
            <a:endParaRPr lang="en-US" altLang="en-US" sz="1000" dirty="0">
              <a:solidFill>
                <a:srgbClr val="FFCC00"/>
              </a:solidFill>
              <a:latin typeface="Palatino Linotype" pitchFamily="18" charset="0"/>
            </a:endParaRPr>
          </a:p>
        </p:txBody>
      </p:sp>
      <p:sp>
        <p:nvSpPr>
          <p:cNvPr id="14" name="Rectangle 3"/>
          <p:cNvSpPr txBox="1">
            <a:spLocks noChangeArrowheads="1"/>
          </p:cNvSpPr>
          <p:nvPr/>
        </p:nvSpPr>
        <p:spPr>
          <a:xfrm>
            <a:off x="1828800" y="6740525"/>
            <a:ext cx="2397125" cy="727075"/>
          </a:xfrm>
          <a:prstGeom prst="rect">
            <a:avLst/>
          </a:prstGeom>
        </p:spPr>
        <p:txBody>
          <a:bodyPr/>
          <a:lstStyle>
            <a:lvl1pPr marL="382015" indent="-382015" algn="l" rtl="0" eaLnBrk="0" fontAlgn="base" hangingPunct="0">
              <a:spcBef>
                <a:spcPct val="20000"/>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698" indent="-318346"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382" indent="-254676"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34" indent="-254676"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087" indent="-254676"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440"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0793"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145"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29498" indent="-25467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indent="0" eaLnBrk="1" hangingPunct="1">
              <a:buFont typeface="Wingdings" pitchFamily="2" charset="2"/>
              <a:buNone/>
              <a:defRPr/>
            </a:pPr>
            <a:r>
              <a:rPr lang="en-US" sz="1800" kern="0" dirty="0" smtClean="0">
                <a:effectLst/>
                <a:latin typeface="Georgia" panose="02040502050405020303" pitchFamily="18" charset="0"/>
              </a:rPr>
              <a:t>Ralph Simpson</a:t>
            </a:r>
          </a:p>
          <a:p>
            <a:pPr marL="0" indent="0" eaLnBrk="1" hangingPunct="1">
              <a:buFont typeface="Wingdings" pitchFamily="2" charset="2"/>
              <a:buNone/>
              <a:defRPr/>
            </a:pPr>
            <a:r>
              <a:rPr lang="en-US" sz="400" kern="0" dirty="0" smtClean="0">
                <a:latin typeface="Georgia" panose="02040502050405020303" pitchFamily="18" charset="0"/>
              </a:rPr>
              <a:t> </a:t>
            </a:r>
          </a:p>
          <a:p>
            <a:pPr marL="0" indent="0" eaLnBrk="1" hangingPunct="1">
              <a:buFont typeface="Wingdings" pitchFamily="2" charset="2"/>
              <a:buNone/>
              <a:defRPr/>
            </a:pPr>
            <a:r>
              <a:rPr lang="en-US" sz="1400" kern="0" dirty="0" smtClean="0">
                <a:effectLst/>
                <a:latin typeface="Georgia" panose="02040502050405020303" pitchFamily="18" charset="0"/>
              </a:rPr>
              <a:t>Cipher History Museum</a:t>
            </a:r>
          </a:p>
          <a:p>
            <a:pPr eaLnBrk="1" hangingPunct="1">
              <a:defRPr/>
            </a:pPr>
            <a:endParaRPr lang="en-US" sz="2000" kern="0" dirty="0" smtClean="0">
              <a:latin typeface="Garamond" pitchFamily="18" charset="0"/>
            </a:endParaRPr>
          </a:p>
          <a:p>
            <a:pPr eaLnBrk="1" hangingPunct="1">
              <a:defRPr/>
            </a:pPr>
            <a:endParaRPr lang="en-US" sz="2000" kern="0" dirty="0">
              <a:latin typeface="Garamond" pitchFamily="18" charset="0"/>
            </a:endParaRPr>
          </a:p>
        </p:txBody>
      </p:sp>
      <p:sp>
        <p:nvSpPr>
          <p:cNvPr id="16" name="TextBox 7"/>
          <p:cNvSpPr txBox="1">
            <a:spLocks noChangeArrowheads="1"/>
          </p:cNvSpPr>
          <p:nvPr/>
        </p:nvSpPr>
        <p:spPr bwMode="auto">
          <a:xfrm>
            <a:off x="7772400" y="7026003"/>
            <a:ext cx="2076450" cy="535531"/>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27432" tIns="27432" rIns="27432" anchor="ctr" anchorCtr="1">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Aft>
                <a:spcPts val="300"/>
              </a:spcAft>
            </a:pPr>
            <a:r>
              <a:rPr lang="en-US" altLang="en-US" sz="1000" dirty="0">
                <a:latin typeface="Palatino Linotype" pitchFamily="18" charset="0"/>
              </a:rPr>
              <a:t>All images </a:t>
            </a:r>
            <a:r>
              <a:rPr lang="en-US" altLang="en-US" sz="1000" dirty="0" smtClean="0">
                <a:latin typeface="Palatino Linotype" pitchFamily="18" charset="0"/>
              </a:rPr>
              <a:t>in </a:t>
            </a:r>
            <a:r>
              <a:rPr lang="en-US" altLang="en-US" sz="1000" dirty="0">
                <a:latin typeface="Palatino Linotype" pitchFamily="18" charset="0"/>
              </a:rPr>
              <a:t>this presentation are </a:t>
            </a:r>
            <a:r>
              <a:rPr lang="en-US" altLang="en-US" sz="1000" dirty="0" smtClean="0">
                <a:latin typeface="Palatino Linotype" pitchFamily="18" charset="0"/>
              </a:rPr>
              <a:t>from </a:t>
            </a:r>
            <a:r>
              <a:rPr lang="en-US" altLang="en-US" sz="1000" dirty="0">
                <a:latin typeface="Palatino Linotype" pitchFamily="18" charset="0"/>
              </a:rPr>
              <a:t>the </a:t>
            </a:r>
            <a:r>
              <a:rPr lang="en-US" altLang="en-US" sz="1000" dirty="0" smtClean="0">
                <a:latin typeface="Palatino Linotype" pitchFamily="18" charset="0"/>
              </a:rPr>
              <a:t>Cipher History Museum, </a:t>
            </a:r>
            <a:r>
              <a:rPr lang="en-US" altLang="en-US" sz="1000" dirty="0">
                <a:latin typeface="Palatino Linotype" pitchFamily="18" charset="0"/>
              </a:rPr>
              <a:t>unless otherwise noted</a:t>
            </a:r>
          </a:p>
        </p:txBody>
      </p:sp>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6642922"/>
            <a:ext cx="1524000" cy="89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4</a:t>
            </a:r>
            <a:r>
              <a:rPr lang="en-US" baseline="30000" dirty="0" smtClean="0"/>
              <a:t>th</a:t>
            </a:r>
            <a:r>
              <a:rPr lang="en-US" dirty="0" smtClean="0"/>
              <a:t> and 6</a:t>
            </a:r>
            <a:r>
              <a:rPr lang="en-US" baseline="30000" dirty="0" smtClean="0"/>
              <a:t>th</a:t>
            </a:r>
            <a:r>
              <a:rPr lang="en-US" dirty="0" smtClean="0"/>
              <a:t> Inventions of Strip Cipher</a:t>
            </a:r>
            <a:endParaRPr lang="en-US" dirty="0"/>
          </a:p>
        </p:txBody>
      </p:sp>
      <p:sp>
        <p:nvSpPr>
          <p:cNvPr id="18435" name="Text Placeholder 4"/>
          <p:cNvSpPr>
            <a:spLocks noGrp="1"/>
          </p:cNvSpPr>
          <p:nvPr>
            <p:ph type="body" idx="4294967295"/>
          </p:nvPr>
        </p:nvSpPr>
        <p:spPr bwMode="auto">
          <a:xfrm>
            <a:off x="503239" y="1516559"/>
            <a:ext cx="4754561" cy="4432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1775" indent="-231775">
              <a:spcBef>
                <a:spcPts val="800"/>
              </a:spcBef>
            </a:pPr>
            <a:r>
              <a:rPr lang="en-US" altLang="en-US" dirty="0" smtClean="0">
                <a:effectLst/>
              </a:rPr>
              <a:t>Two French inventors came up with the idea of the first strip cipher devices</a:t>
            </a:r>
          </a:p>
          <a:p>
            <a:pPr marL="231775" indent="-231775">
              <a:spcBef>
                <a:spcPts val="800"/>
              </a:spcBef>
            </a:pPr>
            <a:r>
              <a:rPr lang="en-US" altLang="en-US" dirty="0" smtClean="0">
                <a:effectLst/>
              </a:rPr>
              <a:t>Arthur J. Hermann invented an 18 strip device in 1893</a:t>
            </a:r>
          </a:p>
          <a:p>
            <a:pPr marL="231775" indent="-231775">
              <a:spcBef>
                <a:spcPts val="800"/>
              </a:spcBef>
            </a:pPr>
            <a:r>
              <a:rPr lang="en-US" altLang="en-US" dirty="0" smtClean="0">
                <a:effectLst/>
              </a:rPr>
              <a:t>George </a:t>
            </a:r>
            <a:r>
              <a:rPr lang="en-US" altLang="en-US" dirty="0" err="1" smtClean="0">
                <a:effectLst/>
              </a:rPr>
              <a:t>Lugagne</a:t>
            </a:r>
            <a:r>
              <a:rPr lang="en-US" altLang="en-US" dirty="0" smtClean="0">
                <a:effectLst/>
              </a:rPr>
              <a:t> invented a 20 strip device in 1912, patented in 1913</a:t>
            </a:r>
          </a:p>
          <a:p>
            <a:pPr marL="231775" indent="-231775">
              <a:spcBef>
                <a:spcPts val="800"/>
              </a:spcBef>
            </a:pPr>
            <a:r>
              <a:rPr lang="en-US" altLang="en-US" dirty="0" err="1" smtClean="0">
                <a:effectLst/>
              </a:rPr>
              <a:t>Lugagne</a:t>
            </a:r>
            <a:r>
              <a:rPr lang="en-US" altLang="en-US" dirty="0" smtClean="0">
                <a:effectLst/>
              </a:rPr>
              <a:t> device used 10 strips on top and 10 different strips on bottom, which limits strength of cipher</a:t>
            </a:r>
          </a:p>
        </p:txBody>
      </p:sp>
      <p:sp>
        <p:nvSpPr>
          <p:cNvPr id="7" name="TextBox 6"/>
          <p:cNvSpPr txBox="1"/>
          <p:nvPr/>
        </p:nvSpPr>
        <p:spPr>
          <a:xfrm>
            <a:off x="5369635" y="5702300"/>
            <a:ext cx="4349023" cy="317500"/>
          </a:xfrm>
          <a:prstGeom prst="rect">
            <a:avLst/>
          </a:prstGeom>
          <a:noFill/>
        </p:spPr>
        <p:txBody>
          <a:bodyPr wrap="square" lIns="101882" tIns="50941" rIns="101882" bIns="50941">
            <a:spAutoFit/>
          </a:bodyPr>
          <a:lstStyle/>
          <a:p>
            <a:pPr algn="ctr">
              <a:defRPr/>
            </a:pPr>
            <a:r>
              <a:rPr lang="en-US" sz="1400" b="1" dirty="0" err="1" smtClean="0">
                <a:solidFill>
                  <a:srgbClr val="FFCC00"/>
                </a:solidFill>
                <a:latin typeface="+mj-lt"/>
              </a:rPr>
              <a:t>Lugagne</a:t>
            </a:r>
            <a:r>
              <a:rPr lang="en-US" sz="1400" b="1" dirty="0" smtClean="0">
                <a:solidFill>
                  <a:srgbClr val="FFCC00"/>
                </a:solidFill>
                <a:latin typeface="+mj-lt"/>
              </a:rPr>
              <a:t> strip cipher device</a:t>
            </a:r>
            <a:endParaRPr lang="en-US" sz="1400" b="1" dirty="0">
              <a:solidFill>
                <a:srgbClr val="FFCC00"/>
              </a:solidFill>
              <a:latin typeface="+mj-lt"/>
            </a:endParaRPr>
          </a:p>
        </p:txBody>
      </p:sp>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9635" y="1587500"/>
            <a:ext cx="4349023" cy="4108450"/>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03238" y="6088559"/>
            <a:ext cx="9326561" cy="769441"/>
          </a:xfrm>
          <a:prstGeom prst="rect">
            <a:avLst/>
          </a:prstGeom>
        </p:spPr>
        <p:txBody>
          <a:bodyPr wrap="square">
            <a:spAutoFit/>
          </a:bodyPr>
          <a:lstStyle/>
          <a:p>
            <a:pPr marL="285750" indent="-285750">
              <a:spcBef>
                <a:spcPts val="800"/>
              </a:spcBef>
              <a:buClr>
                <a:srgbClr val="FFCC00"/>
              </a:buClr>
              <a:buFont typeface="Wingdings" panose="05000000000000000000" pitchFamily="2" charset="2"/>
              <a:buChar char="§"/>
            </a:pPr>
            <a:r>
              <a:rPr lang="en-US" altLang="en-US" sz="2200" b="1" dirty="0">
                <a:latin typeface="+mj-lt"/>
              </a:rPr>
              <a:t>In 1930, </a:t>
            </a:r>
            <a:r>
              <a:rPr lang="en-US" altLang="en-US" sz="2200" b="1" dirty="0" err="1">
                <a:latin typeface="+mj-lt"/>
              </a:rPr>
              <a:t>Lugagne</a:t>
            </a:r>
            <a:r>
              <a:rPr lang="en-US" altLang="en-US" sz="2200" b="1" dirty="0">
                <a:latin typeface="+mj-lt"/>
              </a:rPr>
              <a:t> designed a new strip cipher called Sphinx, which allowed all 20 strips to be used interchangeably </a:t>
            </a:r>
          </a:p>
        </p:txBody>
      </p:sp>
      <p:sp>
        <p:nvSpPr>
          <p:cNvPr id="10"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10</a:t>
            </a:fld>
            <a:endParaRPr lang="en-US" dirty="0"/>
          </a:p>
        </p:txBody>
      </p:sp>
      <p:sp>
        <p:nvSpPr>
          <p:cNvPr id="11"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5</a:t>
            </a:r>
            <a:r>
              <a:rPr lang="en-US" baseline="30000" dirty="0" smtClean="0"/>
              <a:t>th</a:t>
            </a:r>
            <a:r>
              <a:rPr lang="en-US" dirty="0" smtClean="0"/>
              <a:t> Invention of Cylinder Cipher</a:t>
            </a:r>
            <a:endParaRPr lang="en-US" dirty="0"/>
          </a:p>
        </p:txBody>
      </p:sp>
      <p:sp>
        <p:nvSpPr>
          <p:cNvPr id="18435" name="Text Placeholder 4"/>
          <p:cNvSpPr>
            <a:spLocks noGrp="1"/>
          </p:cNvSpPr>
          <p:nvPr>
            <p:ph type="body" idx="4294967295"/>
          </p:nvPr>
        </p:nvSpPr>
        <p:spPr bwMode="auto">
          <a:xfrm>
            <a:off x="609600" y="1524000"/>
            <a:ext cx="9067800" cy="2362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3363" indent="-219075">
              <a:spcBef>
                <a:spcPts val="800"/>
              </a:spcBef>
            </a:pPr>
            <a:r>
              <a:rPr lang="en-US" altLang="en-US" dirty="0" smtClean="0">
                <a:effectLst/>
              </a:rPr>
              <a:t>Col. Oliver </a:t>
            </a:r>
            <a:r>
              <a:rPr lang="en-US" altLang="en-US" dirty="0" err="1" smtClean="0">
                <a:effectLst/>
              </a:rPr>
              <a:t>Ducros</a:t>
            </a:r>
            <a:r>
              <a:rPr lang="en-US" altLang="en-US" dirty="0" smtClean="0">
                <a:effectLst/>
              </a:rPr>
              <a:t> of Italy invented the </a:t>
            </a:r>
            <a:r>
              <a:rPr lang="en-US" altLang="en-US" dirty="0" err="1" smtClean="0">
                <a:effectLst/>
              </a:rPr>
              <a:t>Ducros</a:t>
            </a:r>
            <a:r>
              <a:rPr lang="en-US" altLang="en-US" dirty="0" smtClean="0">
                <a:effectLst/>
              </a:rPr>
              <a:t> </a:t>
            </a:r>
            <a:r>
              <a:rPr lang="en-US" altLang="en-US" dirty="0" err="1" smtClean="0">
                <a:effectLst/>
              </a:rPr>
              <a:t>Scotograph</a:t>
            </a:r>
            <a:r>
              <a:rPr lang="en-US" altLang="en-US" dirty="0" smtClean="0">
                <a:effectLst/>
              </a:rPr>
              <a:t> in 1900</a:t>
            </a:r>
          </a:p>
          <a:p>
            <a:pPr marL="233363" indent="-219075">
              <a:spcBef>
                <a:spcPts val="800"/>
              </a:spcBef>
            </a:pPr>
            <a:r>
              <a:rPr lang="en-US" altLang="en-US" dirty="0" err="1" smtClean="0">
                <a:effectLst/>
              </a:rPr>
              <a:t>Scotograph</a:t>
            </a:r>
            <a:r>
              <a:rPr lang="en-US" altLang="en-US" dirty="0" smtClean="0">
                <a:effectLst/>
              </a:rPr>
              <a:t> is an instrument for writing in the dark</a:t>
            </a:r>
          </a:p>
          <a:p>
            <a:pPr marL="233363" indent="-219075">
              <a:spcBef>
                <a:spcPts val="800"/>
              </a:spcBef>
            </a:pPr>
            <a:r>
              <a:rPr lang="en-US" altLang="en-US" dirty="0" smtClean="0">
                <a:effectLst/>
              </a:rPr>
              <a:t>13 disk device similar to the </a:t>
            </a:r>
            <a:r>
              <a:rPr lang="en-US" altLang="en-US" dirty="0" err="1" smtClean="0">
                <a:effectLst/>
              </a:rPr>
              <a:t>Bazeries</a:t>
            </a:r>
            <a:r>
              <a:rPr lang="en-US" altLang="en-US" dirty="0" smtClean="0">
                <a:effectLst/>
              </a:rPr>
              <a:t>, but with embellishment</a:t>
            </a:r>
          </a:p>
          <a:p>
            <a:pPr marL="233363" indent="-219075">
              <a:spcBef>
                <a:spcPts val="800"/>
              </a:spcBef>
            </a:pPr>
            <a:r>
              <a:rPr lang="en-US" altLang="en-US" dirty="0" smtClean="0">
                <a:effectLst/>
              </a:rPr>
              <a:t>Not accepted by Italian military</a:t>
            </a:r>
          </a:p>
        </p:txBody>
      </p:sp>
      <p:sp>
        <p:nvSpPr>
          <p:cNvPr id="7"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11</a:t>
            </a:fld>
            <a:endParaRPr lang="en-US" dirty="0"/>
          </a:p>
        </p:txBody>
      </p:sp>
      <p:sp>
        <p:nvSpPr>
          <p:cNvPr id="8"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2759945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8</a:t>
            </a:r>
            <a:r>
              <a:rPr lang="en-US" baseline="30000" dirty="0" smtClean="0"/>
              <a:t>th</a:t>
            </a:r>
            <a:r>
              <a:rPr lang="en-US" dirty="0" smtClean="0"/>
              <a:t> Invention of Strip Cipher</a:t>
            </a:r>
            <a:endParaRPr lang="en-US" dirty="0"/>
          </a:p>
        </p:txBody>
      </p:sp>
      <p:sp>
        <p:nvSpPr>
          <p:cNvPr id="18435" name="Text Placeholder 4"/>
          <p:cNvSpPr>
            <a:spLocks noGrp="1"/>
          </p:cNvSpPr>
          <p:nvPr>
            <p:ph type="body" idx="4294967295"/>
          </p:nvPr>
        </p:nvSpPr>
        <p:spPr bwMode="auto">
          <a:xfrm>
            <a:off x="3200400" y="1524000"/>
            <a:ext cx="6781800" cy="58931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1775" indent="-231775">
              <a:spcBef>
                <a:spcPts val="800"/>
              </a:spcBef>
            </a:pPr>
            <a:r>
              <a:rPr lang="en-US" altLang="en-US" dirty="0" smtClean="0">
                <a:effectLst/>
              </a:rPr>
              <a:t>Invented by Lt. Russell </a:t>
            </a:r>
            <a:r>
              <a:rPr lang="en-US" altLang="en-US" dirty="0" err="1" smtClean="0">
                <a:effectLst/>
              </a:rPr>
              <a:t>Willson</a:t>
            </a:r>
            <a:r>
              <a:rPr lang="en-US" altLang="en-US" dirty="0" smtClean="0">
                <a:effectLst/>
              </a:rPr>
              <a:t> in c.1916</a:t>
            </a:r>
          </a:p>
          <a:p>
            <a:pPr marL="231775" indent="-231775">
              <a:spcBef>
                <a:spcPts val="800"/>
              </a:spcBef>
            </a:pPr>
            <a:r>
              <a:rPr lang="en-US" altLang="en-US" dirty="0" err="1" smtClean="0">
                <a:effectLst/>
              </a:rPr>
              <a:t>Willson</a:t>
            </a:r>
            <a:r>
              <a:rPr lang="en-US" altLang="en-US" dirty="0" smtClean="0">
                <a:effectLst/>
              </a:rPr>
              <a:t> later became Vice Admiral in US Navy</a:t>
            </a:r>
          </a:p>
          <a:p>
            <a:pPr marL="231775" indent="-231775">
              <a:spcBef>
                <a:spcPts val="800"/>
              </a:spcBef>
            </a:pPr>
            <a:r>
              <a:rPr lang="en-US" altLang="en-US" dirty="0" smtClean="0">
                <a:effectLst/>
              </a:rPr>
              <a:t>25 strip Navy Cipher Box (NCB) first issued on June 12, 1917, made obsolete in 1935</a:t>
            </a:r>
          </a:p>
          <a:p>
            <a:pPr marL="231775" indent="-231775">
              <a:spcBef>
                <a:spcPts val="800"/>
              </a:spcBef>
            </a:pPr>
            <a:r>
              <a:rPr lang="en-US" altLang="en-US" dirty="0" smtClean="0">
                <a:effectLst/>
              </a:rPr>
              <a:t>NCB upgraded to Mark II in 1918, 1000 issued</a:t>
            </a:r>
          </a:p>
          <a:p>
            <a:pPr marL="231775" indent="-231775">
              <a:spcBef>
                <a:spcPts val="800"/>
              </a:spcBef>
            </a:pPr>
            <a:r>
              <a:rPr lang="en-US" altLang="en-US" dirty="0" smtClean="0">
                <a:effectLst/>
              </a:rPr>
              <a:t>Eight different sets of alphabets were issued for different naval networks</a:t>
            </a:r>
          </a:p>
          <a:p>
            <a:pPr marL="231775" indent="-231775">
              <a:spcBef>
                <a:spcPts val="800"/>
              </a:spcBef>
            </a:pPr>
            <a:r>
              <a:rPr lang="en-US" altLang="en-US" dirty="0" smtClean="0">
                <a:effectLst/>
              </a:rPr>
              <a:t>President Wilson used NCB, which he operated personally at the 1919 Paris Peace Conference</a:t>
            </a:r>
          </a:p>
          <a:p>
            <a:pPr marL="231775" indent="-231775">
              <a:spcBef>
                <a:spcPts val="800"/>
              </a:spcBef>
            </a:pPr>
            <a:r>
              <a:rPr lang="en-US" altLang="en-US" dirty="0" smtClean="0">
                <a:effectLst/>
              </a:rPr>
              <a:t>For his invention, </a:t>
            </a:r>
            <a:r>
              <a:rPr lang="en-US" altLang="en-US" dirty="0" err="1" smtClean="0">
                <a:effectLst/>
              </a:rPr>
              <a:t>Willson</a:t>
            </a:r>
            <a:r>
              <a:rPr lang="en-US" altLang="en-US" dirty="0" smtClean="0">
                <a:effectLst/>
              </a:rPr>
              <a:t> was awarded Navy Cross, second highest award</a:t>
            </a:r>
          </a:p>
          <a:p>
            <a:pPr marL="231775" indent="-231775">
              <a:spcBef>
                <a:spcPts val="800"/>
              </a:spcBef>
            </a:pPr>
            <a:r>
              <a:rPr lang="en-US" altLang="en-US" dirty="0" smtClean="0">
                <a:effectLst/>
              </a:rPr>
              <a:t>President </a:t>
            </a:r>
            <a:r>
              <a:rPr lang="en-US" altLang="en-US" dirty="0">
                <a:effectLst/>
              </a:rPr>
              <a:t>Roosevelt </a:t>
            </a:r>
            <a:r>
              <a:rPr lang="en-US" altLang="en-US" dirty="0" smtClean="0">
                <a:effectLst/>
              </a:rPr>
              <a:t>signed Act of Congress, awarding </a:t>
            </a:r>
            <a:r>
              <a:rPr lang="en-US" altLang="en-US" dirty="0" err="1" smtClean="0">
                <a:effectLst/>
              </a:rPr>
              <a:t>Willson</a:t>
            </a:r>
            <a:r>
              <a:rPr lang="en-US" altLang="en-US" dirty="0" smtClean="0">
                <a:effectLst/>
              </a:rPr>
              <a:t> $15,000 in 1935 (about $300K in today’s dollars)</a:t>
            </a:r>
          </a:p>
          <a:p>
            <a:pPr marL="231775" indent="-231775">
              <a:spcBef>
                <a:spcPts val="800"/>
              </a:spcBef>
            </a:pPr>
            <a:endParaRPr lang="en-US" altLang="en-US" dirty="0" smtClean="0">
              <a:effectLst/>
            </a:endParaRPr>
          </a:p>
          <a:p>
            <a:pPr marL="231775" indent="-231775">
              <a:spcBef>
                <a:spcPts val="800"/>
              </a:spcBef>
            </a:pPr>
            <a:endParaRPr lang="en-US" altLang="en-US" dirty="0" smtClean="0">
              <a:effectLst/>
            </a:endParaRPr>
          </a:p>
        </p:txBody>
      </p:sp>
      <p:sp>
        <p:nvSpPr>
          <p:cNvPr id="7" name="TextBox 6"/>
          <p:cNvSpPr txBox="1"/>
          <p:nvPr/>
        </p:nvSpPr>
        <p:spPr>
          <a:xfrm>
            <a:off x="2970212" y="1143000"/>
            <a:ext cx="2287588" cy="317500"/>
          </a:xfrm>
          <a:prstGeom prst="rect">
            <a:avLst/>
          </a:prstGeom>
          <a:noFill/>
        </p:spPr>
        <p:txBody>
          <a:bodyPr wrap="square" lIns="101882" tIns="50941" rIns="101882" bIns="50941">
            <a:spAutoFit/>
          </a:bodyPr>
          <a:lstStyle/>
          <a:p>
            <a:pPr>
              <a:defRPr/>
            </a:pPr>
            <a:r>
              <a:rPr lang="en-US" sz="1400" b="1" dirty="0" smtClean="0">
                <a:solidFill>
                  <a:srgbClr val="FFCC00"/>
                </a:solidFill>
                <a:latin typeface="+mj-lt"/>
              </a:rPr>
              <a:t>Lt. Russell </a:t>
            </a:r>
            <a:r>
              <a:rPr lang="en-US" sz="1400" b="1" dirty="0" err="1" smtClean="0">
                <a:solidFill>
                  <a:srgbClr val="FFCC00"/>
                </a:solidFill>
                <a:latin typeface="+mj-lt"/>
              </a:rPr>
              <a:t>Willson</a:t>
            </a:r>
            <a:endParaRPr lang="en-US" sz="1400" b="1" dirty="0">
              <a:solidFill>
                <a:srgbClr val="FFCC00"/>
              </a:solidFill>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448" y="5410200"/>
            <a:ext cx="2671482" cy="2035567"/>
          </a:xfrm>
          <a:prstGeom prst="rect">
            <a:avLst/>
          </a:prstGeom>
          <a:ln w="12700">
            <a:solidFill>
              <a:srgbClr val="FFC000"/>
            </a:solidFill>
          </a:ln>
        </p:spPr>
      </p:pic>
      <p:sp>
        <p:nvSpPr>
          <p:cNvPr id="14" name="TextBox 13"/>
          <p:cNvSpPr txBox="1"/>
          <p:nvPr/>
        </p:nvSpPr>
        <p:spPr>
          <a:xfrm>
            <a:off x="2970212" y="7149279"/>
            <a:ext cx="1703294" cy="318321"/>
          </a:xfrm>
          <a:prstGeom prst="rect">
            <a:avLst/>
          </a:prstGeom>
          <a:noFill/>
        </p:spPr>
        <p:txBody>
          <a:bodyPr wrap="square" lIns="101882" tIns="50941" rIns="101882" bIns="50941">
            <a:spAutoFit/>
          </a:bodyPr>
          <a:lstStyle/>
          <a:p>
            <a:pPr>
              <a:defRPr/>
            </a:pPr>
            <a:r>
              <a:rPr lang="en-US" sz="1400" b="1" dirty="0" smtClean="0">
                <a:solidFill>
                  <a:srgbClr val="FFCC00"/>
                </a:solidFill>
                <a:latin typeface="+mj-lt"/>
              </a:rPr>
              <a:t>Navy Cipher Box</a:t>
            </a:r>
            <a:endParaRPr lang="en-US" sz="1400" b="1" dirty="0">
              <a:solidFill>
                <a:srgbClr val="FFCC00"/>
              </a:solidFill>
              <a:latin typeface="+mj-lt"/>
            </a:endParaRPr>
          </a:p>
        </p:txBody>
      </p:sp>
      <p:pic>
        <p:nvPicPr>
          <p:cNvPr id="583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165" y="1143001"/>
            <a:ext cx="2670048" cy="3933353"/>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12</a:t>
            </a:fld>
            <a:endParaRPr lang="en-US" dirty="0"/>
          </a:p>
        </p:txBody>
      </p:sp>
      <p:sp>
        <p:nvSpPr>
          <p:cNvPr id="12"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
        <p:nvSpPr>
          <p:cNvPr id="13" name="TextBox 12"/>
          <p:cNvSpPr txBox="1"/>
          <p:nvPr/>
        </p:nvSpPr>
        <p:spPr>
          <a:xfrm>
            <a:off x="236578" y="5105400"/>
            <a:ext cx="2735222" cy="246221"/>
          </a:xfrm>
          <a:prstGeom prst="rect">
            <a:avLst/>
          </a:prstGeom>
          <a:noFill/>
        </p:spPr>
        <p:txBody>
          <a:bodyPr wrap="square">
            <a:spAutoFit/>
          </a:bodyPr>
          <a:lstStyle/>
          <a:p>
            <a:pPr algn="ctr">
              <a:defRPr/>
            </a:pPr>
            <a:r>
              <a:rPr lang="en-US" sz="1000" dirty="0">
                <a:latin typeface="+mj-lt"/>
                <a:cs typeface="Arial" pitchFamily="34" charset="0"/>
              </a:rPr>
              <a:t>Photo </a:t>
            </a:r>
            <a:r>
              <a:rPr lang="en-US" sz="1000" dirty="0" smtClean="0">
                <a:latin typeface="+mj-lt"/>
                <a:cs typeface="Arial" pitchFamily="34" charset="0"/>
              </a:rPr>
              <a:t>credits</a:t>
            </a:r>
            <a:r>
              <a:rPr lang="en-US" sz="1000" dirty="0" smtClean="0">
                <a:latin typeface="+mj-lt"/>
                <a:cs typeface="Arial" pitchFamily="34" charset="0"/>
              </a:rPr>
              <a:t>: </a:t>
            </a:r>
            <a:r>
              <a:rPr lang="en-US" sz="1000" dirty="0" smtClean="0">
                <a:latin typeface="+mj-lt"/>
              </a:rPr>
              <a:t>US National Archives</a:t>
            </a:r>
            <a:endParaRPr lang="en-US" sz="1000" dirty="0">
              <a:latin typeface="+mj-lt"/>
              <a:cs typeface="Arial" pitchFamily="34" charset="0"/>
            </a:endParaRPr>
          </a:p>
        </p:txBody>
      </p:sp>
    </p:spTree>
    <p:extLst>
      <p:ext uri="{BB962C8B-B14F-4D97-AF65-F5344CB8AC3E}">
        <p14:creationId xmlns:p14="http://schemas.microsoft.com/office/powerpoint/2010/main" val="2864581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7</a:t>
            </a:r>
            <a:r>
              <a:rPr lang="en-US" baseline="30000" dirty="0" smtClean="0"/>
              <a:t>rd</a:t>
            </a:r>
            <a:r>
              <a:rPr lang="en-US" dirty="0" smtClean="0"/>
              <a:t> Invention of Cylinder Cipher</a:t>
            </a:r>
            <a:endParaRPr lang="en-US" dirty="0"/>
          </a:p>
        </p:txBody>
      </p:sp>
      <p:pic>
        <p:nvPicPr>
          <p:cNvPr id="1946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917332"/>
            <a:ext cx="4724400" cy="2397869"/>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Placeholder 4"/>
          <p:cNvSpPr txBox="1">
            <a:spLocks/>
          </p:cNvSpPr>
          <p:nvPr/>
        </p:nvSpPr>
        <p:spPr>
          <a:xfrm>
            <a:off x="503238" y="1143000"/>
            <a:ext cx="4449762" cy="6165439"/>
          </a:xfrm>
          <a:prstGeom prst="rect">
            <a:avLst/>
          </a:prstGeom>
        </p:spPr>
        <p:txBody>
          <a:bodyPr lIns="101882" tIns="50941" rIns="101882" bIns="50941"/>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31775" indent="-231775">
              <a:spcBef>
                <a:spcPts val="800"/>
              </a:spcBef>
              <a:defRPr/>
            </a:pPr>
            <a:r>
              <a:rPr lang="en-US" sz="2200" kern="0" dirty="0" smtClean="0">
                <a:effectLst/>
              </a:rPr>
              <a:t>US Army Capt. Parker </a:t>
            </a:r>
            <a:r>
              <a:rPr lang="en-US" sz="2200" kern="0" dirty="0" err="1" smtClean="0">
                <a:effectLst/>
              </a:rPr>
              <a:t>Hitt</a:t>
            </a:r>
            <a:r>
              <a:rPr lang="en-US" sz="2200" kern="0" dirty="0" smtClean="0">
                <a:effectLst/>
              </a:rPr>
              <a:t> invention in 1912</a:t>
            </a:r>
          </a:p>
          <a:p>
            <a:pPr marL="231775" indent="-231775">
              <a:spcBef>
                <a:spcPts val="800"/>
              </a:spcBef>
              <a:defRPr/>
            </a:pPr>
            <a:r>
              <a:rPr lang="en-US" sz="2200" kern="0" dirty="0" smtClean="0">
                <a:effectLst/>
              </a:rPr>
              <a:t>Hitt did not know of the Jefferson or </a:t>
            </a:r>
            <a:r>
              <a:rPr lang="en-US" sz="2200" kern="0" dirty="0" err="1" smtClean="0">
                <a:effectLst/>
              </a:rPr>
              <a:t>Bazeries</a:t>
            </a:r>
            <a:r>
              <a:rPr lang="en-US" sz="2200" kern="0" dirty="0" smtClean="0">
                <a:effectLst/>
              </a:rPr>
              <a:t> inventions</a:t>
            </a:r>
          </a:p>
          <a:p>
            <a:pPr marL="231775" indent="-231775">
              <a:spcBef>
                <a:spcPts val="800"/>
              </a:spcBef>
              <a:defRPr/>
            </a:pPr>
            <a:r>
              <a:rPr lang="en-US" sz="2200" dirty="0" smtClean="0">
                <a:effectLst/>
              </a:rPr>
              <a:t>Lt</a:t>
            </a:r>
            <a:r>
              <a:rPr lang="en-US" sz="2200" dirty="0">
                <a:effectLst/>
              </a:rPr>
              <a:t>. James G. Taylor, a classmate in 1911, </a:t>
            </a:r>
            <a:r>
              <a:rPr lang="en-US" sz="2200" dirty="0" smtClean="0">
                <a:effectLst/>
              </a:rPr>
              <a:t>made </a:t>
            </a:r>
            <a:r>
              <a:rPr lang="en-US" sz="2200" dirty="0">
                <a:effectLst/>
              </a:rPr>
              <a:t>a cylinder and strip device to decipher the Army Cipher </a:t>
            </a:r>
            <a:r>
              <a:rPr lang="en-US" sz="2200" dirty="0" smtClean="0">
                <a:effectLst/>
              </a:rPr>
              <a:t>Disk</a:t>
            </a:r>
          </a:p>
          <a:p>
            <a:pPr marL="231775" indent="-231775">
              <a:spcBef>
                <a:spcPts val="800"/>
              </a:spcBef>
              <a:defRPr/>
            </a:pPr>
            <a:r>
              <a:rPr lang="en-US" altLang="en-US" sz="2200" dirty="0">
                <a:effectLst/>
              </a:rPr>
              <a:t>In Feb. 1912, </a:t>
            </a:r>
            <a:r>
              <a:rPr lang="en-US" altLang="en-US" sz="2200" dirty="0" err="1">
                <a:effectLst/>
              </a:rPr>
              <a:t>Hitt</a:t>
            </a:r>
            <a:r>
              <a:rPr lang="en-US" altLang="en-US" sz="2200" dirty="0">
                <a:effectLst/>
              </a:rPr>
              <a:t> developed his device for deciphering Army cipher disks, using 12 pairs of </a:t>
            </a:r>
            <a:r>
              <a:rPr lang="en-US" altLang="en-US" sz="2200" dirty="0" smtClean="0">
                <a:effectLst/>
              </a:rPr>
              <a:t>wheels</a:t>
            </a:r>
          </a:p>
          <a:p>
            <a:pPr marL="231775" indent="-231775">
              <a:spcBef>
                <a:spcPts val="800"/>
              </a:spcBef>
              <a:defRPr/>
            </a:pPr>
            <a:r>
              <a:rPr lang="en-US" altLang="en-US" sz="2200" dirty="0" smtClean="0">
                <a:effectLst/>
              </a:rPr>
              <a:t>In 1947, </a:t>
            </a:r>
            <a:r>
              <a:rPr lang="en-US" altLang="en-US" sz="2200" dirty="0" err="1" smtClean="0">
                <a:effectLst/>
              </a:rPr>
              <a:t>Hitt</a:t>
            </a:r>
            <a:r>
              <a:rPr lang="en-US" altLang="en-US" sz="2200" dirty="0" smtClean="0">
                <a:effectLst/>
              </a:rPr>
              <a:t> sketched his invention and later found a picture of it</a:t>
            </a:r>
            <a:endParaRPr lang="en-US" altLang="en-US" sz="2200" dirty="0">
              <a:effectLst/>
            </a:endParaRPr>
          </a:p>
          <a:p>
            <a:pPr marL="231775" indent="-231775">
              <a:spcBef>
                <a:spcPts val="800"/>
              </a:spcBef>
              <a:defRPr/>
            </a:pPr>
            <a:endParaRPr lang="en-US" sz="2200" dirty="0" smtClean="0">
              <a:effectLst/>
            </a:endParaRPr>
          </a:p>
          <a:p>
            <a:pPr marL="231775" indent="-231775">
              <a:spcBef>
                <a:spcPts val="800"/>
              </a:spcBef>
              <a:defRPr/>
            </a:pPr>
            <a:endParaRPr lang="en-US" kern="0" dirty="0" smtClean="0">
              <a:effectLst/>
            </a:endParaRPr>
          </a:p>
        </p:txBody>
      </p:sp>
      <p:sp>
        <p:nvSpPr>
          <p:cNvPr id="10" name="TextBox 9"/>
          <p:cNvSpPr txBox="1"/>
          <p:nvPr/>
        </p:nvSpPr>
        <p:spPr>
          <a:xfrm>
            <a:off x="5029200" y="4572001"/>
            <a:ext cx="4706705" cy="318321"/>
          </a:xfrm>
          <a:prstGeom prst="rect">
            <a:avLst/>
          </a:prstGeom>
          <a:noFill/>
        </p:spPr>
        <p:txBody>
          <a:bodyPr wrap="square" lIns="101882" tIns="50941" rIns="101882" bIns="50941">
            <a:spAutoFit/>
          </a:bodyPr>
          <a:lstStyle/>
          <a:p>
            <a:pPr algn="ctr">
              <a:defRPr/>
            </a:pPr>
            <a:r>
              <a:rPr lang="en-US" sz="1400" b="1" dirty="0">
                <a:solidFill>
                  <a:srgbClr val="FFCC00"/>
                </a:solidFill>
                <a:latin typeface="+mj-lt"/>
              </a:rPr>
              <a:t>Parker </a:t>
            </a:r>
            <a:r>
              <a:rPr lang="en-US" sz="1400" b="1" dirty="0" err="1">
                <a:solidFill>
                  <a:srgbClr val="FFCC00"/>
                </a:solidFill>
                <a:latin typeface="+mj-lt"/>
              </a:rPr>
              <a:t>Hitt’s</a:t>
            </a:r>
            <a:r>
              <a:rPr lang="en-US" sz="1400" b="1" dirty="0">
                <a:solidFill>
                  <a:srgbClr val="FFCC00"/>
                </a:solidFill>
                <a:latin typeface="+mj-lt"/>
              </a:rPr>
              <a:t> first cylinder device, Feb. </a:t>
            </a:r>
            <a:r>
              <a:rPr lang="en-US" sz="1400" b="1" dirty="0" smtClean="0">
                <a:solidFill>
                  <a:srgbClr val="FFCC00"/>
                </a:solidFill>
                <a:latin typeface="+mj-lt"/>
              </a:rPr>
              <a:t>1912</a:t>
            </a:r>
            <a:endParaRPr lang="en-US" sz="1400" b="1" dirty="0">
              <a:solidFill>
                <a:srgbClr val="FFCC00"/>
              </a:solidFill>
              <a:latin typeface="+mj-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219201"/>
            <a:ext cx="4702694" cy="2906691"/>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029200" y="4125892"/>
            <a:ext cx="4724400" cy="318321"/>
          </a:xfrm>
          <a:prstGeom prst="rect">
            <a:avLst/>
          </a:prstGeom>
          <a:noFill/>
        </p:spPr>
        <p:txBody>
          <a:bodyPr wrap="square" lIns="101882" tIns="50941" rIns="101882" bIns="50941">
            <a:spAutoFit/>
          </a:bodyPr>
          <a:lstStyle/>
          <a:p>
            <a:pPr algn="ctr">
              <a:defRPr/>
            </a:pPr>
            <a:r>
              <a:rPr lang="en-US" sz="1400" b="1" dirty="0">
                <a:solidFill>
                  <a:srgbClr val="FFCC00"/>
                </a:solidFill>
                <a:latin typeface="+mj-lt"/>
              </a:rPr>
              <a:t>Parker </a:t>
            </a:r>
            <a:r>
              <a:rPr lang="en-US" sz="1400" b="1" dirty="0" err="1">
                <a:solidFill>
                  <a:srgbClr val="FFCC00"/>
                </a:solidFill>
                <a:latin typeface="+mj-lt"/>
              </a:rPr>
              <a:t>Hitt’s</a:t>
            </a:r>
            <a:r>
              <a:rPr lang="en-US" sz="1400" b="1" dirty="0">
                <a:solidFill>
                  <a:srgbClr val="FFCC00"/>
                </a:solidFill>
                <a:latin typeface="+mj-lt"/>
              </a:rPr>
              <a:t> </a:t>
            </a:r>
            <a:r>
              <a:rPr lang="en-US" sz="1400" b="1" dirty="0" smtClean="0">
                <a:solidFill>
                  <a:srgbClr val="FFCC00"/>
                </a:solidFill>
                <a:latin typeface="+mj-lt"/>
              </a:rPr>
              <a:t>1947 drawing from memory</a:t>
            </a:r>
            <a:endParaRPr lang="en-US" sz="1400" b="1" dirty="0">
              <a:solidFill>
                <a:srgbClr val="FFCC00"/>
              </a:solidFill>
              <a:latin typeface="+mj-lt"/>
            </a:endParaRPr>
          </a:p>
        </p:txBody>
      </p:sp>
      <p:sp>
        <p:nvSpPr>
          <p:cNvPr id="13"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13</a:t>
            </a:fld>
            <a:endParaRPr lang="en-US" dirty="0"/>
          </a:p>
        </p:txBody>
      </p:sp>
      <p:sp>
        <p:nvSpPr>
          <p:cNvPr id="15"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err="1" smtClean="0"/>
              <a:t>Hitt’s</a:t>
            </a:r>
            <a:r>
              <a:rPr lang="en-US" dirty="0" smtClean="0"/>
              <a:t> Inspiration for the Cylinder Cipher</a:t>
            </a:r>
            <a:endParaRPr lang="en-US" dirty="0"/>
          </a:p>
        </p:txBody>
      </p:sp>
      <p:sp>
        <p:nvSpPr>
          <p:cNvPr id="9" name="Text Placeholder 4"/>
          <p:cNvSpPr txBox="1">
            <a:spLocks/>
          </p:cNvSpPr>
          <p:nvPr/>
        </p:nvSpPr>
        <p:spPr>
          <a:xfrm>
            <a:off x="533400" y="1066800"/>
            <a:ext cx="9402762" cy="5848350"/>
          </a:xfrm>
          <a:prstGeom prst="rect">
            <a:avLst/>
          </a:prstGeom>
        </p:spPr>
        <p:txBody>
          <a:bodyPr lIns="101882" tIns="50941" rIns="101882" bIns="50941"/>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31775" indent="-231775">
              <a:spcBef>
                <a:spcPts val="800"/>
              </a:spcBef>
              <a:defRPr/>
            </a:pPr>
            <a:r>
              <a:rPr lang="en-US" sz="2200" kern="0" dirty="0" smtClean="0">
                <a:effectLst/>
              </a:rPr>
              <a:t>In Aug. 1947, </a:t>
            </a:r>
            <a:r>
              <a:rPr lang="en-US" sz="2200" kern="0" dirty="0" err="1" smtClean="0">
                <a:effectLst/>
              </a:rPr>
              <a:t>Hitt</a:t>
            </a:r>
            <a:r>
              <a:rPr lang="en-US" sz="2200" kern="0" dirty="0" smtClean="0">
                <a:effectLst/>
              </a:rPr>
              <a:t> drew a picture of his cipher device, from memory</a:t>
            </a:r>
          </a:p>
          <a:p>
            <a:pPr marL="231775" indent="-231775">
              <a:spcBef>
                <a:spcPts val="800"/>
              </a:spcBef>
            </a:pPr>
            <a:r>
              <a:rPr lang="en-US" sz="2200" dirty="0" smtClean="0">
                <a:effectLst/>
              </a:rPr>
              <a:t>He mistakenly said the training class was in 1913</a:t>
            </a:r>
          </a:p>
          <a:p>
            <a:pPr marL="231775" indent="-231775">
              <a:spcBef>
                <a:spcPts val="800"/>
              </a:spcBef>
            </a:pPr>
            <a:r>
              <a:rPr lang="en-US" sz="2200" dirty="0" smtClean="0">
                <a:effectLst/>
              </a:rPr>
              <a:t>Since then, </a:t>
            </a:r>
            <a:r>
              <a:rPr lang="en-US" sz="2200" dirty="0" err="1" smtClean="0">
                <a:effectLst/>
              </a:rPr>
              <a:t>Hitt’s</a:t>
            </a:r>
            <a:r>
              <a:rPr lang="en-US" sz="2200" dirty="0" smtClean="0">
                <a:effectLst/>
              </a:rPr>
              <a:t> invention was incorrectly dated to 1913 or 1917, until Betsy Smoot verified that the actual class date was 1912 and the picture of </a:t>
            </a:r>
            <a:r>
              <a:rPr lang="en-US" sz="2200" dirty="0" err="1" smtClean="0">
                <a:effectLst/>
              </a:rPr>
              <a:t>Hitt’s</a:t>
            </a:r>
            <a:r>
              <a:rPr lang="en-US" sz="2200" dirty="0" smtClean="0">
                <a:effectLst/>
              </a:rPr>
              <a:t> first cipher cylinder was dated Feb. 1912 </a:t>
            </a:r>
            <a:r>
              <a:rPr lang="en-US" sz="2200" dirty="0" smtClean="0">
                <a:solidFill>
                  <a:srgbClr val="FF0000"/>
                </a:solidFill>
                <a:effectLst/>
              </a:rPr>
              <a:t>*</a:t>
            </a:r>
          </a:p>
          <a:p>
            <a:pPr marL="231775" indent="-231775">
              <a:spcBef>
                <a:spcPts val="800"/>
              </a:spcBef>
            </a:pPr>
            <a:r>
              <a:rPr lang="en-US" altLang="en-US" sz="2200" dirty="0" smtClean="0">
                <a:effectLst/>
              </a:rPr>
              <a:t>The </a:t>
            </a:r>
            <a:r>
              <a:rPr lang="en-US" altLang="en-US" sz="2200" dirty="0">
                <a:effectLst/>
              </a:rPr>
              <a:t>device he made was for deciphering </a:t>
            </a:r>
            <a:r>
              <a:rPr lang="en-US" altLang="en-US" sz="2200" dirty="0" smtClean="0">
                <a:effectLst/>
              </a:rPr>
              <a:t>enemy </a:t>
            </a:r>
            <a:r>
              <a:rPr lang="en-US" altLang="en-US" sz="2200" dirty="0" err="1" smtClean="0">
                <a:effectLst/>
              </a:rPr>
              <a:t>Vigen</a:t>
            </a:r>
            <a:r>
              <a:rPr lang="en-US" altLang="en-US" sz="2400" dirty="0" err="1">
                <a:effectLst/>
              </a:rPr>
              <a:t>è</a:t>
            </a:r>
            <a:r>
              <a:rPr lang="en-US" altLang="en-US" sz="2200" dirty="0" err="1" smtClean="0">
                <a:effectLst/>
              </a:rPr>
              <a:t>re</a:t>
            </a:r>
            <a:r>
              <a:rPr lang="en-US" altLang="en-US" sz="2200" dirty="0" smtClean="0">
                <a:effectLst/>
              </a:rPr>
              <a:t> disks, and </a:t>
            </a:r>
            <a:r>
              <a:rPr lang="en-US" altLang="en-US" sz="2200" dirty="0">
                <a:effectLst/>
              </a:rPr>
              <a:t>he describes his </a:t>
            </a:r>
            <a:r>
              <a:rPr lang="en-US" altLang="en-US" sz="2200" dirty="0" smtClean="0">
                <a:effectLst/>
              </a:rPr>
              <a:t>inspiration:</a:t>
            </a:r>
            <a:endParaRPr lang="en-US" altLang="en-US" sz="2200" dirty="0">
              <a:effectLst/>
            </a:endParaRPr>
          </a:p>
          <a:p>
            <a:pPr marL="568325" lvl="1" indent="0">
              <a:spcBef>
                <a:spcPts val="800"/>
              </a:spcBef>
              <a:buNone/>
            </a:pPr>
            <a:r>
              <a:rPr lang="en-US" altLang="en-US" sz="2200" dirty="0" smtClean="0">
                <a:effectLst/>
              </a:rPr>
              <a:t>“One </a:t>
            </a:r>
            <a:r>
              <a:rPr lang="en-US" altLang="en-US" sz="2200" dirty="0">
                <a:effectLst/>
              </a:rPr>
              <a:t>day during the summer of 1913 [1912] I went into the lab shop </a:t>
            </a:r>
            <a:r>
              <a:rPr lang="en-US" altLang="en-US" sz="2200" dirty="0" smtClean="0">
                <a:effectLst/>
              </a:rPr>
              <a:t>to work</a:t>
            </a:r>
            <a:r>
              <a:rPr lang="en-US" altLang="en-US" sz="2200" dirty="0">
                <a:effectLst/>
              </a:rPr>
              <a:t>… and picked up a rod on which I had strung ten mixed alphabet disks for safe keeping the day before. By pure accident, one line of the first two disks spelled TH and the idea came to me to discard the plain text disk and the reading stripe and to set plain text to any line of the mixed alphabet disks and to send any other line as the cipher message</a:t>
            </a:r>
            <a:r>
              <a:rPr lang="en-US" altLang="en-US" sz="2200" dirty="0" smtClean="0">
                <a:effectLst/>
              </a:rPr>
              <a:t>.”</a:t>
            </a:r>
            <a:endParaRPr lang="en-US" altLang="en-US" sz="2200" dirty="0">
              <a:effectLst/>
            </a:endParaRPr>
          </a:p>
          <a:p>
            <a:pPr marL="231775" indent="-231775">
              <a:spcBef>
                <a:spcPts val="800"/>
              </a:spcBef>
              <a:defRPr/>
            </a:pPr>
            <a:r>
              <a:rPr lang="en-US" sz="2200" kern="0" dirty="0" err="1" smtClean="0">
                <a:effectLst/>
              </a:rPr>
              <a:t>Hitt</a:t>
            </a:r>
            <a:r>
              <a:rPr lang="en-US" sz="2200" kern="0" dirty="0" smtClean="0">
                <a:effectLst/>
              </a:rPr>
              <a:t> pursued the strip version of his invention, leaving Mauborgne to design the M-94, sometime between Sept. 1916 to Aug. 1917</a:t>
            </a:r>
          </a:p>
        </p:txBody>
      </p:sp>
      <p:sp>
        <p:nvSpPr>
          <p:cNvPr id="11" name="Rectangle 5"/>
          <p:cNvSpPr>
            <a:spLocks noChangeArrowheads="1"/>
          </p:cNvSpPr>
          <p:nvPr/>
        </p:nvSpPr>
        <p:spPr bwMode="auto">
          <a:xfrm>
            <a:off x="228600" y="7114401"/>
            <a:ext cx="9163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ltLang="en-US" sz="1400" b="1" dirty="0" smtClean="0">
                <a:solidFill>
                  <a:srgbClr val="FF0000"/>
                </a:solidFill>
                <a:latin typeface="+mj-lt"/>
              </a:rPr>
              <a:t>*</a:t>
            </a:r>
            <a:r>
              <a:rPr lang="en-US" altLang="en-US" sz="1100" dirty="0" smtClean="0">
                <a:solidFill>
                  <a:srgbClr val="FF0000"/>
                </a:solidFill>
                <a:latin typeface="Georgia" pitchFamily="18" charset="0"/>
              </a:rPr>
              <a:t> </a:t>
            </a:r>
            <a:r>
              <a:rPr lang="en-US" altLang="en-US" sz="1200" dirty="0" smtClean="0">
                <a:latin typeface="+mj-lt"/>
              </a:rPr>
              <a:t>”Parker </a:t>
            </a:r>
            <a:r>
              <a:rPr lang="en-US" altLang="en-US" sz="1200" dirty="0" err="1" smtClean="0">
                <a:latin typeface="+mj-lt"/>
              </a:rPr>
              <a:t>Hitt’s</a:t>
            </a:r>
            <a:r>
              <a:rPr lang="en-US" altLang="en-US" sz="1200" dirty="0" smtClean="0">
                <a:latin typeface="+mj-lt"/>
              </a:rPr>
              <a:t> First Cylinder Cipher Device…”, Betsy </a:t>
            </a:r>
            <a:r>
              <a:rPr lang="en-US" altLang="en-US" sz="1200" dirty="0" err="1" smtClean="0">
                <a:latin typeface="+mj-lt"/>
              </a:rPr>
              <a:t>Rohaly</a:t>
            </a:r>
            <a:r>
              <a:rPr lang="en-US" altLang="en-US" sz="1200" dirty="0" smtClean="0">
                <a:latin typeface="+mj-lt"/>
              </a:rPr>
              <a:t> Smoots, “</a:t>
            </a:r>
            <a:r>
              <a:rPr lang="en-US" altLang="en-US" sz="1200" dirty="0" err="1" smtClean="0">
                <a:latin typeface="+mj-lt"/>
              </a:rPr>
              <a:t>Cryptologia</a:t>
            </a:r>
            <a:r>
              <a:rPr lang="en-US" altLang="en-US" sz="1200" dirty="0" smtClean="0">
                <a:latin typeface="+mj-lt"/>
              </a:rPr>
              <a:t>”, June 11, 2015 </a:t>
            </a:r>
            <a:endParaRPr lang="en-US" altLang="en-US" sz="1200" dirty="0">
              <a:latin typeface="+mj-lt"/>
            </a:endParaRPr>
          </a:p>
        </p:txBody>
      </p:sp>
      <p:sp>
        <p:nvSpPr>
          <p:cNvPr id="8"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14</a:t>
            </a:fld>
            <a:endParaRPr lang="en-US" dirty="0"/>
          </a:p>
        </p:txBody>
      </p:sp>
      <p:sp>
        <p:nvSpPr>
          <p:cNvPr id="10"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2644785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M-94 - A Plethora of Prototypes</a:t>
            </a:r>
            <a:endParaRPr lang="en-US" dirty="0"/>
          </a:p>
        </p:txBody>
      </p:sp>
      <p:pic>
        <p:nvPicPr>
          <p:cNvPr id="21507"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595" t="28783" r="2803" b="12481"/>
          <a:stretch/>
        </p:blipFill>
        <p:spPr bwMode="auto">
          <a:xfrm>
            <a:off x="5212080" y="1234794"/>
            <a:ext cx="4529138" cy="1944969"/>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6"/>
          <p:cNvPicPr>
            <a:picLocks noChangeAspect="1"/>
          </p:cNvPicPr>
          <p:nvPr/>
        </p:nvPicPr>
        <p:blipFill rotWithShape="1">
          <a:blip r:embed="rId3">
            <a:extLst>
              <a:ext uri="{28A0092B-C50C-407E-A947-70E740481C1C}">
                <a14:useLocalDpi xmlns:a14="http://schemas.microsoft.com/office/drawing/2010/main" val="0"/>
              </a:ext>
            </a:extLst>
          </a:blip>
          <a:srcRect l="2294" t="4035" b="14332"/>
          <a:stretch/>
        </p:blipFill>
        <p:spPr bwMode="auto">
          <a:xfrm>
            <a:off x="5212080" y="3361039"/>
            <a:ext cx="4522788" cy="1799924"/>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2080" y="5353812"/>
            <a:ext cx="4525963" cy="1506537"/>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1510" name="Text Placeholder 4"/>
          <p:cNvSpPr>
            <a:spLocks noGrp="1"/>
          </p:cNvSpPr>
          <p:nvPr>
            <p:ph type="body" idx="4294967295"/>
          </p:nvPr>
        </p:nvSpPr>
        <p:spPr bwMode="auto">
          <a:xfrm>
            <a:off x="503236" y="1066800"/>
            <a:ext cx="4687889" cy="5981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1775" indent="-231775">
              <a:spcBef>
                <a:spcPts val="800"/>
              </a:spcBef>
            </a:pPr>
            <a:r>
              <a:rPr lang="en-US" altLang="en-US" dirty="0" smtClean="0">
                <a:effectLst/>
              </a:rPr>
              <a:t>M-94 designed by Mauborgne, from 1912 </a:t>
            </a:r>
            <a:r>
              <a:rPr lang="en-US" altLang="en-US" dirty="0" err="1" smtClean="0">
                <a:effectLst/>
              </a:rPr>
              <a:t>Hitt</a:t>
            </a:r>
            <a:r>
              <a:rPr lang="en-US" altLang="en-US" dirty="0" smtClean="0">
                <a:effectLst/>
              </a:rPr>
              <a:t> invention</a:t>
            </a:r>
          </a:p>
          <a:p>
            <a:pPr marL="231775" indent="-231775">
              <a:spcBef>
                <a:spcPts val="800"/>
              </a:spcBef>
            </a:pPr>
            <a:r>
              <a:rPr lang="en-US" altLang="en-US" dirty="0" smtClean="0">
                <a:effectLst/>
              </a:rPr>
              <a:t>First 2 prototypes in early 1917 made of red fiber and hard rubber (top), letters on paper</a:t>
            </a:r>
          </a:p>
          <a:p>
            <a:pPr marL="231775" indent="-231775">
              <a:spcBef>
                <a:spcPts val="800"/>
              </a:spcBef>
            </a:pPr>
            <a:r>
              <a:rPr lang="en-US" altLang="en-US" dirty="0" smtClean="0">
                <a:effectLst/>
              </a:rPr>
              <a:t>2 were made of all brass on wooden base (middle)</a:t>
            </a:r>
          </a:p>
          <a:p>
            <a:pPr marL="231775" indent="-231775">
              <a:spcBef>
                <a:spcPts val="800"/>
              </a:spcBef>
            </a:pPr>
            <a:r>
              <a:rPr lang="en-US" altLang="en-US" dirty="0" smtClean="0">
                <a:effectLst/>
              </a:rPr>
              <a:t>Later prototypes made of brass/Bakelite (bottom) or brass/solid aluminum</a:t>
            </a:r>
          </a:p>
          <a:p>
            <a:pPr marL="231775" indent="-231775">
              <a:spcBef>
                <a:spcPts val="800"/>
              </a:spcBef>
            </a:pPr>
            <a:r>
              <a:rPr lang="en-US" altLang="en-US" dirty="0" smtClean="0">
                <a:effectLst/>
              </a:rPr>
              <a:t>Betsy Smoot, NSA historian, say multiple prototypes are documented in NSA archives</a:t>
            </a:r>
          </a:p>
          <a:p>
            <a:pPr marL="231775" indent="-231775">
              <a:spcBef>
                <a:spcPts val="800"/>
              </a:spcBef>
            </a:pPr>
            <a:r>
              <a:rPr lang="en-US" altLang="en-US" dirty="0" smtClean="0">
                <a:effectLst/>
              </a:rPr>
              <a:t>William Friedman claims US Army Signal Corps adopted   the M-94 in 1918</a:t>
            </a:r>
            <a:r>
              <a:rPr lang="en-US" dirty="0">
                <a:solidFill>
                  <a:srgbClr val="FF0000"/>
                </a:solidFill>
                <a:effectLst/>
              </a:rPr>
              <a:t> *</a:t>
            </a:r>
            <a:endParaRPr lang="en-US" altLang="en-US" dirty="0" smtClean="0">
              <a:effectLst/>
            </a:endParaRPr>
          </a:p>
        </p:txBody>
      </p:sp>
      <p:sp>
        <p:nvSpPr>
          <p:cNvPr id="11" name="Rectangle 10"/>
          <p:cNvSpPr/>
          <p:nvPr/>
        </p:nvSpPr>
        <p:spPr>
          <a:xfrm>
            <a:off x="304800" y="7010400"/>
            <a:ext cx="9677400" cy="492443"/>
          </a:xfrm>
          <a:prstGeom prst="rect">
            <a:avLst/>
          </a:prstGeom>
        </p:spPr>
        <p:txBody>
          <a:bodyPr wrap="square" anchor="ctr" anchorCtr="0">
            <a:spAutoFit/>
          </a:bodyPr>
          <a:lstStyle/>
          <a:p>
            <a:pPr marL="169863" indent="-169863"/>
            <a:r>
              <a:rPr lang="en-US" sz="1400" b="1" dirty="0" smtClean="0">
                <a:solidFill>
                  <a:srgbClr val="FF0000"/>
                </a:solidFill>
                <a:latin typeface="+mj-lt"/>
              </a:rPr>
              <a:t>*</a:t>
            </a:r>
            <a:r>
              <a:rPr lang="en-US" sz="1200" dirty="0" smtClean="0">
                <a:latin typeface="+mj-lt"/>
              </a:rPr>
              <a:t> https://www.nsa.gov/Portals/70/documents/news-features/declassified-documents/friedman-documents/lectures-speeches/FOLDER_163/41744749078395.pdf</a:t>
            </a:r>
            <a:endParaRPr lang="en-US" sz="1200" dirty="0">
              <a:latin typeface="+mj-lt"/>
            </a:endParaRPr>
          </a:p>
        </p:txBody>
      </p:sp>
      <p:sp>
        <p:nvSpPr>
          <p:cNvPr id="12"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15</a:t>
            </a:fld>
            <a:endParaRPr lang="en-US" dirty="0"/>
          </a:p>
        </p:txBody>
      </p:sp>
      <p:sp>
        <p:nvSpPr>
          <p:cNvPr id="14"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791384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M-94 - A Picture Gallery</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08" r="1"/>
          <a:stretch/>
        </p:blipFill>
        <p:spPr>
          <a:xfrm>
            <a:off x="429768" y="1219201"/>
            <a:ext cx="4350954" cy="2121440"/>
          </a:xfrm>
          <a:prstGeom prst="rect">
            <a:avLst/>
          </a:prstGeom>
          <a:ln w="12700">
            <a:solidFill>
              <a:srgbClr val="FFCC00"/>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762"/>
          <a:stretch/>
        </p:blipFill>
        <p:spPr>
          <a:xfrm>
            <a:off x="429768" y="3507755"/>
            <a:ext cx="2750965" cy="1773936"/>
          </a:xfrm>
          <a:prstGeom prst="rect">
            <a:avLst/>
          </a:prstGeom>
          <a:ln w="12700">
            <a:solidFill>
              <a:srgbClr val="FFCC00"/>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485"/>
          <a:stretch/>
        </p:blipFill>
        <p:spPr>
          <a:xfrm>
            <a:off x="4940830" y="1219200"/>
            <a:ext cx="4795783" cy="3651059"/>
          </a:xfrm>
          <a:prstGeom prst="rect">
            <a:avLst/>
          </a:prstGeom>
          <a:ln w="12700">
            <a:solidFill>
              <a:srgbClr val="FFCC00"/>
            </a:solidFill>
          </a:ln>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3642"/>
          <a:stretch/>
        </p:blipFill>
        <p:spPr>
          <a:xfrm>
            <a:off x="429767" y="5449525"/>
            <a:ext cx="3339854" cy="1865376"/>
          </a:xfrm>
          <a:prstGeom prst="rect">
            <a:avLst/>
          </a:prstGeom>
          <a:ln w="12700">
            <a:solidFill>
              <a:srgbClr val="FFCC00"/>
            </a:solid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141" b="6257"/>
          <a:stretch/>
        </p:blipFill>
        <p:spPr>
          <a:xfrm>
            <a:off x="3913811" y="5039611"/>
            <a:ext cx="5822803" cy="2256808"/>
          </a:xfrm>
          <a:prstGeom prst="rect">
            <a:avLst/>
          </a:prstGeom>
          <a:ln w="12700">
            <a:solidFill>
              <a:srgbClr val="FFCC00"/>
            </a:solidFill>
          </a:ln>
        </p:spPr>
      </p:pic>
      <p:sp>
        <p:nvSpPr>
          <p:cNvPr id="19" name="TextBox 18"/>
          <p:cNvSpPr txBox="1"/>
          <p:nvPr/>
        </p:nvSpPr>
        <p:spPr>
          <a:xfrm>
            <a:off x="3180732" y="3474721"/>
            <a:ext cx="1710403" cy="1395539"/>
          </a:xfrm>
          <a:prstGeom prst="rect">
            <a:avLst/>
          </a:prstGeom>
          <a:noFill/>
        </p:spPr>
        <p:txBody>
          <a:bodyPr wrap="square" lIns="101882" tIns="50941" rIns="101882" bIns="50941">
            <a:spAutoFit/>
          </a:bodyPr>
          <a:lstStyle/>
          <a:p>
            <a:pPr algn="ctr">
              <a:defRPr/>
            </a:pPr>
            <a:r>
              <a:rPr lang="en-US" sz="1400" b="1" dirty="0" smtClean="0">
                <a:solidFill>
                  <a:srgbClr val="FFCC00"/>
                </a:solidFill>
                <a:latin typeface="+mj-lt"/>
              </a:rPr>
              <a:t>1</a:t>
            </a:r>
            <a:r>
              <a:rPr lang="en-US" sz="1400" b="1" baseline="30000" dirty="0" smtClean="0">
                <a:solidFill>
                  <a:srgbClr val="FFCC00"/>
                </a:solidFill>
                <a:latin typeface="+mj-lt"/>
              </a:rPr>
              <a:t>st</a:t>
            </a:r>
            <a:r>
              <a:rPr lang="en-US" sz="1400" b="1" dirty="0" smtClean="0">
                <a:solidFill>
                  <a:srgbClr val="FFCC00"/>
                </a:solidFill>
                <a:latin typeface="+mj-lt"/>
              </a:rPr>
              <a:t> hard rubber prototype at NSA Museum – note letters on paper strips glued to disks</a:t>
            </a:r>
            <a:endParaRPr lang="en-US" sz="1400" b="1" dirty="0">
              <a:solidFill>
                <a:srgbClr val="FFCC00"/>
              </a:solidFill>
              <a:latin typeface="+mj-lt"/>
            </a:endParaRPr>
          </a:p>
        </p:txBody>
      </p:sp>
      <p:sp>
        <p:nvSpPr>
          <p:cNvPr id="20" name="TextBox 19"/>
          <p:cNvSpPr txBox="1"/>
          <p:nvPr/>
        </p:nvSpPr>
        <p:spPr>
          <a:xfrm>
            <a:off x="8342376" y="5074921"/>
            <a:ext cx="1419228" cy="749208"/>
          </a:xfrm>
          <a:prstGeom prst="rect">
            <a:avLst/>
          </a:prstGeom>
          <a:noFill/>
        </p:spPr>
        <p:txBody>
          <a:bodyPr wrap="none" lIns="101882" tIns="50941" rIns="101882" bIns="50941">
            <a:spAutoFit/>
          </a:bodyPr>
          <a:lstStyle/>
          <a:p>
            <a:pPr>
              <a:defRPr/>
            </a:pPr>
            <a:r>
              <a:rPr lang="en-US" sz="1400" b="1" dirty="0" smtClean="0">
                <a:solidFill>
                  <a:schemeClr val="accent4">
                    <a:lumMod val="10000"/>
                  </a:schemeClr>
                </a:solidFill>
                <a:latin typeface="+mj-lt"/>
              </a:rPr>
              <a:t>Wheel from</a:t>
            </a:r>
          </a:p>
          <a:p>
            <a:pPr>
              <a:defRPr/>
            </a:pPr>
            <a:r>
              <a:rPr lang="en-US" sz="1400" b="1" dirty="0">
                <a:solidFill>
                  <a:schemeClr val="accent4">
                    <a:lumMod val="10000"/>
                  </a:schemeClr>
                </a:solidFill>
                <a:latin typeface="+mj-lt"/>
              </a:rPr>
              <a:t>b</a:t>
            </a:r>
            <a:r>
              <a:rPr lang="en-US" sz="1400" b="1" dirty="0" smtClean="0">
                <a:solidFill>
                  <a:schemeClr val="accent4">
                    <a:lumMod val="10000"/>
                  </a:schemeClr>
                </a:solidFill>
                <a:latin typeface="+mj-lt"/>
              </a:rPr>
              <a:t>rass/Bakelite</a:t>
            </a:r>
          </a:p>
          <a:p>
            <a:pPr>
              <a:defRPr/>
            </a:pPr>
            <a:r>
              <a:rPr lang="en-US" sz="1400" b="1" dirty="0" smtClean="0">
                <a:solidFill>
                  <a:schemeClr val="accent4">
                    <a:lumMod val="10000"/>
                  </a:schemeClr>
                </a:solidFill>
                <a:latin typeface="+mj-lt"/>
              </a:rPr>
              <a:t>prototype</a:t>
            </a:r>
            <a:endParaRPr lang="en-US" sz="1400" b="1" dirty="0">
              <a:solidFill>
                <a:schemeClr val="accent4">
                  <a:lumMod val="10000"/>
                </a:schemeClr>
              </a:solidFill>
              <a:latin typeface="+mj-lt"/>
            </a:endParaRPr>
          </a:p>
        </p:txBody>
      </p:sp>
      <p:sp>
        <p:nvSpPr>
          <p:cNvPr id="14"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16</a:t>
            </a:fld>
            <a:endParaRPr lang="en-US" dirty="0"/>
          </a:p>
        </p:txBody>
      </p:sp>
      <p:sp>
        <p:nvSpPr>
          <p:cNvPr id="15"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M-94 - A Picture Gallery</a:t>
            </a:r>
            <a:endParaRPr lang="en-US" dirty="0"/>
          </a:p>
        </p:txBody>
      </p:sp>
      <p:sp>
        <p:nvSpPr>
          <p:cNvPr id="19" name="TextBox 18"/>
          <p:cNvSpPr txBox="1"/>
          <p:nvPr/>
        </p:nvSpPr>
        <p:spPr>
          <a:xfrm>
            <a:off x="5257800" y="3810000"/>
            <a:ext cx="1600200" cy="1395539"/>
          </a:xfrm>
          <a:prstGeom prst="rect">
            <a:avLst/>
          </a:prstGeom>
          <a:noFill/>
        </p:spPr>
        <p:txBody>
          <a:bodyPr wrap="square" lIns="101882" tIns="50941" rIns="101882" bIns="50941">
            <a:spAutoFit/>
          </a:bodyPr>
          <a:lstStyle/>
          <a:p>
            <a:pPr algn="ctr">
              <a:defRPr/>
            </a:pPr>
            <a:r>
              <a:rPr lang="en-US" sz="1400" b="1" dirty="0" smtClean="0">
                <a:solidFill>
                  <a:srgbClr val="FFCC00"/>
                </a:solidFill>
                <a:latin typeface="+mj-lt"/>
              </a:rPr>
              <a:t>Brass/Bakelite</a:t>
            </a:r>
          </a:p>
          <a:p>
            <a:pPr algn="ctr">
              <a:defRPr/>
            </a:pPr>
            <a:r>
              <a:rPr lang="en-US" sz="1400" b="1" dirty="0">
                <a:solidFill>
                  <a:srgbClr val="FFCC00"/>
                </a:solidFill>
                <a:latin typeface="+mj-lt"/>
              </a:rPr>
              <a:t>p</a:t>
            </a:r>
            <a:r>
              <a:rPr lang="en-US" sz="1400" b="1" dirty="0" smtClean="0">
                <a:solidFill>
                  <a:srgbClr val="FFCC00"/>
                </a:solidFill>
                <a:latin typeface="+mj-lt"/>
              </a:rPr>
              <a:t>rototype compared to standard aluminum model</a:t>
            </a:r>
            <a:endParaRPr lang="en-US" sz="1400" b="1" dirty="0">
              <a:solidFill>
                <a:srgbClr val="FFCC00"/>
              </a:solidFill>
              <a:latin typeface="+mj-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94" y="1219200"/>
            <a:ext cx="4117642" cy="3032551"/>
          </a:xfrm>
          <a:prstGeom prst="rect">
            <a:avLst/>
          </a:prstGeom>
          <a:ln w="12700">
            <a:solidFill>
              <a:srgbClr val="FFCC0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8251" y="1219200"/>
            <a:ext cx="5095349" cy="2381020"/>
          </a:xfrm>
          <a:prstGeom prst="rect">
            <a:avLst/>
          </a:prstGeom>
          <a:ln w="12700">
            <a:solidFill>
              <a:srgbClr val="FFCC00"/>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3325" y="5474700"/>
            <a:ext cx="4400275" cy="1897650"/>
          </a:xfrm>
          <a:prstGeom prst="rect">
            <a:avLst/>
          </a:prstGeom>
          <a:ln w="12700">
            <a:solidFill>
              <a:srgbClr val="FFCC00"/>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594" y="4424991"/>
            <a:ext cx="2773187" cy="2947359"/>
          </a:xfrm>
          <a:prstGeom prst="rect">
            <a:avLst/>
          </a:prstGeom>
          <a:ln w="12700">
            <a:solidFill>
              <a:srgbClr val="FFCC00"/>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772610" y="4976661"/>
            <a:ext cx="2952750" cy="1838627"/>
          </a:xfrm>
          <a:prstGeom prst="rect">
            <a:avLst/>
          </a:prstGeom>
          <a:ln w="12700">
            <a:solidFill>
              <a:srgbClr val="FFCC00"/>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0217" y="3791712"/>
            <a:ext cx="2713383" cy="1499580"/>
          </a:xfrm>
          <a:prstGeom prst="rect">
            <a:avLst/>
          </a:prstGeom>
          <a:ln w="12700">
            <a:solidFill>
              <a:srgbClr val="FFCC00"/>
            </a:solidFill>
          </a:ln>
        </p:spPr>
      </p:pic>
      <p:sp>
        <p:nvSpPr>
          <p:cNvPr id="15"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17</a:t>
            </a:fld>
            <a:endParaRPr lang="en-US" dirty="0"/>
          </a:p>
        </p:txBody>
      </p:sp>
      <p:sp>
        <p:nvSpPr>
          <p:cNvPr id="16"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3933086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M-94 - A Picture Gallery</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3642360"/>
            <a:ext cx="3276600" cy="1749604"/>
          </a:xfrm>
          <a:prstGeom prst="rect">
            <a:avLst/>
          </a:prstGeom>
          <a:ln w="12700">
            <a:solidFill>
              <a:srgbClr val="FFCC00"/>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5575691"/>
            <a:ext cx="3276600" cy="1715962"/>
          </a:xfrm>
          <a:prstGeom prst="rect">
            <a:avLst/>
          </a:prstGeom>
          <a:ln w="12700">
            <a:solidFill>
              <a:srgbClr val="FFCC00"/>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7536" y="1219200"/>
            <a:ext cx="2513156" cy="2240280"/>
          </a:xfrm>
          <a:prstGeom prst="rect">
            <a:avLst/>
          </a:prstGeom>
          <a:ln w="12700">
            <a:solidFill>
              <a:srgbClr val="FFCC00"/>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9850" y="1219200"/>
            <a:ext cx="3087550" cy="2240280"/>
          </a:xfrm>
          <a:prstGeom prst="rect">
            <a:avLst/>
          </a:prstGeom>
          <a:ln w="12700">
            <a:solidFill>
              <a:srgbClr val="FFCC00"/>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433" y="3642360"/>
            <a:ext cx="5846838" cy="3649293"/>
          </a:xfrm>
          <a:prstGeom prst="rect">
            <a:avLst/>
          </a:prstGeom>
          <a:ln w="12700">
            <a:solidFill>
              <a:srgbClr val="FFCC00"/>
            </a:solidFill>
          </a:ln>
        </p:spPr>
      </p:pic>
      <p:pic>
        <p:nvPicPr>
          <p:cNvPr id="21504" name="Picture 215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433" y="1219200"/>
            <a:ext cx="3379367" cy="2240280"/>
          </a:xfrm>
          <a:prstGeom prst="rect">
            <a:avLst/>
          </a:prstGeom>
          <a:ln w="12700">
            <a:solidFill>
              <a:srgbClr val="FFCC00"/>
            </a:solidFill>
          </a:ln>
        </p:spPr>
      </p:pic>
      <p:sp>
        <p:nvSpPr>
          <p:cNvPr id="19" name="TextBox 18"/>
          <p:cNvSpPr txBox="1"/>
          <p:nvPr/>
        </p:nvSpPr>
        <p:spPr>
          <a:xfrm>
            <a:off x="4415108" y="3886200"/>
            <a:ext cx="1540966" cy="749208"/>
          </a:xfrm>
          <a:prstGeom prst="rect">
            <a:avLst/>
          </a:prstGeom>
          <a:noFill/>
          <a:ln w="12700">
            <a:solidFill>
              <a:srgbClr val="FFCC00"/>
            </a:solidFill>
          </a:ln>
        </p:spPr>
        <p:txBody>
          <a:bodyPr wrap="square" lIns="101882" tIns="50941" rIns="101882" bIns="50941">
            <a:spAutoFit/>
          </a:bodyPr>
          <a:lstStyle/>
          <a:p>
            <a:pPr algn="ctr">
              <a:defRPr/>
            </a:pPr>
            <a:r>
              <a:rPr lang="en-US" sz="1400" b="1" dirty="0" smtClean="0">
                <a:solidFill>
                  <a:schemeClr val="accent4">
                    <a:lumMod val="10000"/>
                  </a:schemeClr>
                </a:solidFill>
                <a:latin typeface="+mj-lt"/>
              </a:rPr>
              <a:t>Brass/Bakelite prototype with aluminum M-94</a:t>
            </a:r>
            <a:endParaRPr lang="en-US" sz="1400" b="1" dirty="0">
              <a:solidFill>
                <a:schemeClr val="accent4">
                  <a:lumMod val="10000"/>
                </a:schemeClr>
              </a:solidFill>
              <a:latin typeface="+mj-lt"/>
            </a:endParaRPr>
          </a:p>
        </p:txBody>
      </p:sp>
      <p:sp>
        <p:nvSpPr>
          <p:cNvPr id="14"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18</a:t>
            </a:fld>
            <a:endParaRPr lang="en-US" dirty="0"/>
          </a:p>
        </p:txBody>
      </p:sp>
      <p:sp>
        <p:nvSpPr>
          <p:cNvPr id="15"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459464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218" y="353199"/>
            <a:ext cx="9220200" cy="640080"/>
          </a:xfrm>
          <a:prstGeom prst="rect">
            <a:avLst/>
          </a:prstGeom>
        </p:spPr>
        <p:txBody>
          <a:bodyPr anchor="ctr" anchorCtr="0"/>
          <a:lstStyle/>
          <a:p>
            <a:pPr>
              <a:defRPr/>
            </a:pPr>
            <a:r>
              <a:rPr lang="en-US" dirty="0" smtClean="0"/>
              <a:t>M-94 - A Picture Gallery</a:t>
            </a:r>
            <a:endParaRPr lang="en-US" dirty="0"/>
          </a:p>
        </p:txBody>
      </p:sp>
      <p:sp>
        <p:nvSpPr>
          <p:cNvPr id="37" name="Rectangle 5"/>
          <p:cNvSpPr>
            <a:spLocks noChangeArrowheads="1"/>
          </p:cNvSpPr>
          <p:nvPr/>
        </p:nvSpPr>
        <p:spPr bwMode="auto">
          <a:xfrm>
            <a:off x="2819400" y="76200"/>
            <a:ext cx="45418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100" b="1" dirty="0">
                <a:latin typeface="Georgia" pitchFamily="18" charset="0"/>
              </a:rPr>
              <a:t>Copyright  </a:t>
            </a:r>
            <a:r>
              <a:rPr lang="en-US" altLang="en-US" sz="1200" b="1" dirty="0">
                <a:latin typeface="Georgia" pitchFamily="18" charset="0"/>
              </a:rPr>
              <a:t>©</a:t>
            </a:r>
            <a:r>
              <a:rPr lang="en-US" altLang="en-US" sz="1100" b="1" dirty="0">
                <a:latin typeface="Georgia" pitchFamily="18" charset="0"/>
              </a:rPr>
              <a:t> </a:t>
            </a:r>
            <a:r>
              <a:rPr lang="en-US" altLang="en-US" sz="1000" b="1" dirty="0">
                <a:latin typeface="Georgia" pitchFamily="18" charset="0"/>
              </a:rPr>
              <a:t> </a:t>
            </a:r>
            <a:r>
              <a:rPr lang="en-US" altLang="en-US" sz="1100" b="1" dirty="0">
                <a:latin typeface="Palatino Linotype" panose="02040502050505030304" pitchFamily="18" charset="0"/>
              </a:rPr>
              <a:t>2020 </a:t>
            </a:r>
            <a:r>
              <a:rPr lang="en-US" altLang="en-US" sz="1100" b="1" dirty="0" smtClean="0">
                <a:latin typeface="Palatino Linotype" panose="02040502050505030304" pitchFamily="18" charset="0"/>
              </a:rPr>
              <a:t> </a:t>
            </a:r>
            <a:r>
              <a:rPr lang="en-US" altLang="en-US" sz="1100" b="1" dirty="0" smtClean="0">
                <a:latin typeface="Georgia" pitchFamily="18" charset="0"/>
              </a:rPr>
              <a:t>Dr. Nicholas Gessler – all rights reserved</a:t>
            </a:r>
            <a:endParaRPr lang="en-US" altLang="en-US" sz="1100" b="1" dirty="0">
              <a:latin typeface="Georgia"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392" t="12488" r="6966" b="9427"/>
          <a:stretch/>
        </p:blipFill>
        <p:spPr>
          <a:xfrm>
            <a:off x="5724144" y="4316896"/>
            <a:ext cx="4078224" cy="2973567"/>
          </a:xfrm>
          <a:prstGeom prst="rect">
            <a:avLst/>
          </a:prstGeom>
          <a:ln w="12700">
            <a:solidFill>
              <a:srgbClr val="FFC000"/>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801" t="7340" r="8285" b="5955"/>
          <a:stretch/>
        </p:blipFill>
        <p:spPr>
          <a:xfrm>
            <a:off x="5724144" y="1162049"/>
            <a:ext cx="4074714" cy="2999232"/>
          </a:xfrm>
          <a:prstGeom prst="rect">
            <a:avLst/>
          </a:prstGeom>
          <a:ln w="12700">
            <a:solidFill>
              <a:srgbClr val="FFC000"/>
            </a:solid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208" t="5060" r="3208" b="4299"/>
          <a:stretch/>
        </p:blipFill>
        <p:spPr>
          <a:xfrm>
            <a:off x="228601" y="1162051"/>
            <a:ext cx="5333999" cy="3002278"/>
          </a:xfrm>
          <a:prstGeom prst="rect">
            <a:avLst/>
          </a:prstGeom>
          <a:ln w="12700">
            <a:solidFill>
              <a:srgbClr val="FFC000"/>
            </a:solidFill>
          </a:ln>
        </p:spPr>
      </p:pic>
      <p:sp>
        <p:nvSpPr>
          <p:cNvPr id="16" name="TextBox 15"/>
          <p:cNvSpPr txBox="1"/>
          <p:nvPr/>
        </p:nvSpPr>
        <p:spPr>
          <a:xfrm>
            <a:off x="152400" y="4362450"/>
            <a:ext cx="5486400" cy="964651"/>
          </a:xfrm>
          <a:prstGeom prst="rect">
            <a:avLst/>
          </a:prstGeom>
          <a:noFill/>
        </p:spPr>
        <p:txBody>
          <a:bodyPr wrap="square" lIns="101882" tIns="50941" rIns="101882" bIns="50941">
            <a:spAutoFit/>
          </a:bodyPr>
          <a:lstStyle/>
          <a:p>
            <a:pPr>
              <a:defRPr/>
            </a:pPr>
            <a:r>
              <a:rPr lang="en-US" sz="1400" b="1" dirty="0" smtClean="0">
                <a:solidFill>
                  <a:srgbClr val="FFCC00"/>
                </a:solidFill>
                <a:latin typeface="+mj-lt"/>
              </a:rPr>
              <a:t>Brass/aluminum prototype from the collection of Dr. Nicholas Gessler. This prototype is an exact copy of the brass/Bakelite prototype. These pictures are copied by permission of Dr. Gessler and can only be used with his prior approval.</a:t>
            </a:r>
            <a:endParaRPr lang="en-US" sz="1400" b="1" dirty="0">
              <a:solidFill>
                <a:srgbClr val="FFCC00"/>
              </a:solidFill>
              <a:latin typeface="+mj-lt"/>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5547602"/>
            <a:ext cx="3729698" cy="1742861"/>
          </a:xfrm>
          <a:prstGeom prst="rect">
            <a:avLst/>
          </a:prstGeom>
          <a:ln w="12700">
            <a:solidFill>
              <a:srgbClr val="FFCC00"/>
            </a:solidFill>
          </a:ln>
        </p:spPr>
      </p:pic>
      <p:sp>
        <p:nvSpPr>
          <p:cNvPr id="18" name="TextBox 17"/>
          <p:cNvSpPr txBox="1"/>
          <p:nvPr/>
        </p:nvSpPr>
        <p:spPr>
          <a:xfrm>
            <a:off x="3962400" y="6369599"/>
            <a:ext cx="1524000" cy="964651"/>
          </a:xfrm>
          <a:prstGeom prst="rect">
            <a:avLst/>
          </a:prstGeom>
          <a:noFill/>
        </p:spPr>
        <p:txBody>
          <a:bodyPr wrap="square" lIns="101882" tIns="50941" rIns="101882" bIns="50941">
            <a:spAutoFit/>
          </a:bodyPr>
          <a:lstStyle/>
          <a:p>
            <a:pPr>
              <a:defRPr/>
            </a:pPr>
            <a:r>
              <a:rPr lang="en-US" sz="1400" b="1" dirty="0" smtClean="0">
                <a:solidFill>
                  <a:srgbClr val="FFCC00"/>
                </a:solidFill>
                <a:latin typeface="+mj-lt"/>
              </a:rPr>
              <a:t>Brass/Bakelite prototype shown for comparison</a:t>
            </a:r>
            <a:endParaRPr lang="en-US" sz="1400" b="1" dirty="0">
              <a:solidFill>
                <a:srgbClr val="FFCC00"/>
              </a:solidFill>
              <a:latin typeface="+mj-lt"/>
            </a:endParaRPr>
          </a:p>
        </p:txBody>
      </p:sp>
      <p:sp>
        <p:nvSpPr>
          <p:cNvPr id="13"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19</a:t>
            </a:fld>
            <a:endParaRPr lang="en-US" dirty="0"/>
          </a:p>
        </p:txBody>
      </p:sp>
      <p:sp>
        <p:nvSpPr>
          <p:cNvPr id="14"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755111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35440" cy="640080"/>
          </a:xfrm>
          <a:prstGeom prst="rect">
            <a:avLst/>
          </a:prstGeom>
        </p:spPr>
        <p:txBody>
          <a:bodyPr anchor="ctr" anchorCtr="0"/>
          <a:lstStyle/>
          <a:p>
            <a:pPr>
              <a:spcBef>
                <a:spcPts val="1200"/>
              </a:spcBef>
              <a:defRPr/>
            </a:pPr>
            <a:r>
              <a:rPr lang="en-US" dirty="0" smtClean="0">
                <a:effectLst>
                  <a:outerShdw blurRad="38100" dist="38100" dir="2700000" algn="tl">
                    <a:srgbClr val="000000">
                      <a:alpha val="43137"/>
                    </a:srgbClr>
                  </a:outerShdw>
                </a:effectLst>
              </a:rPr>
              <a:t>M-94 Cylinder Cipher </a:t>
            </a:r>
            <a:endParaRPr lang="en-US" dirty="0">
              <a:effectLst>
                <a:outerShdw blurRad="38100" dist="38100" dir="2700000" algn="tl">
                  <a:srgbClr val="000000">
                    <a:alpha val="43137"/>
                  </a:srgbClr>
                </a:outerShdw>
              </a:effectLst>
            </a:endParaRPr>
          </a:p>
        </p:txBody>
      </p:sp>
      <p:sp>
        <p:nvSpPr>
          <p:cNvPr id="5" name="Text Placeholder 4"/>
          <p:cNvSpPr>
            <a:spLocks noGrp="1"/>
          </p:cNvSpPr>
          <p:nvPr>
            <p:ph type="body" idx="4294967295"/>
          </p:nvPr>
        </p:nvSpPr>
        <p:spPr>
          <a:xfrm>
            <a:off x="304800" y="3886200"/>
            <a:ext cx="9629775" cy="3429000"/>
          </a:xfrm>
          <a:prstGeom prst="rect">
            <a:avLst/>
          </a:prstGeom>
        </p:spPr>
        <p:txBody>
          <a:bodyPr/>
          <a:lstStyle/>
          <a:p>
            <a:pPr marL="231775" indent="-231775">
              <a:spcBef>
                <a:spcPts val="800"/>
              </a:spcBef>
              <a:defRPr/>
            </a:pPr>
            <a:r>
              <a:rPr lang="en-US" dirty="0" smtClean="0">
                <a:effectLst/>
              </a:rPr>
              <a:t>Main US battlefield cipher </a:t>
            </a:r>
            <a:r>
              <a:rPr lang="en-US" dirty="0" smtClean="0">
                <a:effectLst/>
                <a:latin typeface="+mj-lt"/>
              </a:rPr>
              <a:t>device, 1922-</a:t>
            </a:r>
            <a:r>
              <a:rPr lang="en-US" sz="1000" dirty="0" smtClean="0">
                <a:effectLst/>
                <a:latin typeface="+mj-lt"/>
              </a:rPr>
              <a:t> </a:t>
            </a:r>
            <a:r>
              <a:rPr lang="en-US" dirty="0" smtClean="0">
                <a:effectLst/>
                <a:latin typeface="+mj-lt"/>
              </a:rPr>
              <a:t>43 </a:t>
            </a:r>
          </a:p>
          <a:p>
            <a:pPr marL="231775" indent="-231775">
              <a:spcBef>
                <a:spcPts val="800"/>
              </a:spcBef>
              <a:defRPr/>
            </a:pPr>
            <a:r>
              <a:rPr lang="en-US" dirty="0" smtClean="0">
                <a:effectLst/>
              </a:rPr>
              <a:t>Navy version named CSP-</a:t>
            </a:r>
            <a:r>
              <a:rPr lang="en-US" sz="1000" dirty="0" smtClean="0">
                <a:effectLst/>
              </a:rPr>
              <a:t> </a:t>
            </a:r>
            <a:r>
              <a:rPr lang="en-US" dirty="0" smtClean="0">
                <a:effectLst/>
              </a:rPr>
              <a:t>488, issued 1927</a:t>
            </a:r>
          </a:p>
          <a:p>
            <a:pPr marL="231775" indent="-231775">
              <a:spcBef>
                <a:spcPts val="800"/>
              </a:spcBef>
              <a:defRPr/>
            </a:pPr>
            <a:r>
              <a:rPr lang="en-US" dirty="0" smtClean="0">
                <a:effectLst/>
              </a:rPr>
              <a:t>Each of 25 wheels have a unique mixed alphabet</a:t>
            </a:r>
          </a:p>
          <a:p>
            <a:pPr marL="231775" indent="-231775">
              <a:spcBef>
                <a:spcPts val="800"/>
              </a:spcBef>
              <a:defRPr/>
            </a:pPr>
            <a:r>
              <a:rPr lang="en-US" dirty="0" smtClean="0">
                <a:effectLst/>
              </a:rPr>
              <a:t>Key is the order of wheels on axle</a:t>
            </a:r>
          </a:p>
          <a:p>
            <a:pPr marL="625475" lvl="1" indent="-212725">
              <a:spcBef>
                <a:spcPts val="400"/>
              </a:spcBef>
              <a:defRPr/>
            </a:pPr>
            <a:r>
              <a:rPr lang="en-US" dirty="0" smtClean="0">
                <a:effectLst/>
              </a:rPr>
              <a:t>Labeled inside B-1, C-2, … to Z-25</a:t>
            </a:r>
          </a:p>
          <a:p>
            <a:pPr marL="625475" lvl="1" indent="-212725">
              <a:spcBef>
                <a:spcPts val="400"/>
              </a:spcBef>
              <a:defRPr/>
            </a:pPr>
            <a:r>
              <a:rPr lang="en-US" dirty="0" smtClean="0">
                <a:effectLst/>
              </a:rPr>
              <a:t>Labeled outside AB, AC, … to AZ (letter below “A”)</a:t>
            </a:r>
          </a:p>
          <a:p>
            <a:pPr marL="231775" indent="-231775">
              <a:spcBef>
                <a:spcPts val="800"/>
              </a:spcBef>
              <a:defRPr/>
            </a:pPr>
            <a:r>
              <a:rPr lang="en-US" dirty="0" smtClean="0">
                <a:effectLst/>
              </a:rPr>
              <a:t>To encipher, plaintext arranged on ruler, any other row is </a:t>
            </a:r>
            <a:r>
              <a:rPr lang="en-US" dirty="0" err="1" smtClean="0">
                <a:effectLst/>
              </a:rPr>
              <a:t>ciphertext</a:t>
            </a:r>
            <a:endParaRPr lang="en-US" dirty="0" smtClean="0">
              <a:effectLst/>
            </a:endParaRPr>
          </a:p>
          <a:p>
            <a:pPr marL="231775" indent="-231775">
              <a:spcBef>
                <a:spcPts val="800"/>
              </a:spcBef>
              <a:defRPr/>
            </a:pPr>
            <a:r>
              <a:rPr lang="en-US" dirty="0" smtClean="0">
                <a:effectLst/>
              </a:rPr>
              <a:t>To decipher, </a:t>
            </a:r>
            <a:r>
              <a:rPr lang="en-US" dirty="0" err="1" smtClean="0">
                <a:effectLst/>
              </a:rPr>
              <a:t>ciphertext</a:t>
            </a:r>
            <a:r>
              <a:rPr lang="en-US" dirty="0" smtClean="0">
                <a:effectLst/>
              </a:rPr>
              <a:t> is placed on ruler, user finds plaintext line</a:t>
            </a:r>
          </a:p>
        </p:txBody>
      </p:sp>
      <p:sp>
        <p:nvSpPr>
          <p:cNvPr id="15365" name="Rectangle 6"/>
          <p:cNvSpPr>
            <a:spLocks noChangeArrowheads="1"/>
          </p:cNvSpPr>
          <p:nvPr/>
        </p:nvSpPr>
        <p:spPr bwMode="auto">
          <a:xfrm>
            <a:off x="838200" y="2234647"/>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400" b="1" dirty="0">
                <a:solidFill>
                  <a:srgbClr val="FFCC00"/>
                </a:solidFill>
                <a:latin typeface="Arial" charset="0"/>
              </a:rPr>
              <a:t>US Army M-94 Cipher Device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80" t="2733" r="1105" b="2541"/>
          <a:stretch/>
        </p:blipFill>
        <p:spPr>
          <a:xfrm>
            <a:off x="2445026" y="1273864"/>
            <a:ext cx="6172200" cy="2459936"/>
          </a:xfrm>
          <a:prstGeom prst="rect">
            <a:avLst/>
          </a:prstGeom>
          <a:ln w="12700" cmpd="sng">
            <a:solidFill>
              <a:srgbClr val="FFC000"/>
            </a:solidFill>
          </a:ln>
        </p:spPr>
      </p:pic>
      <p:sp>
        <p:nvSpPr>
          <p:cNvPr id="12"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
        <p:nvSpPr>
          <p:cNvPr id="13"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Last M-94 Prototype?</a:t>
            </a:r>
            <a:endParaRPr lang="en-US" dirty="0"/>
          </a:p>
        </p:txBody>
      </p:sp>
      <p:sp>
        <p:nvSpPr>
          <p:cNvPr id="22531" name="Text Placeholder 4"/>
          <p:cNvSpPr>
            <a:spLocks noGrp="1"/>
          </p:cNvSpPr>
          <p:nvPr>
            <p:ph type="body" idx="4294967295"/>
          </p:nvPr>
        </p:nvSpPr>
        <p:spPr bwMode="auto">
          <a:xfrm>
            <a:off x="609599" y="1146929"/>
            <a:ext cx="5715001" cy="3124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1775" indent="-231775">
              <a:spcBef>
                <a:spcPts val="800"/>
              </a:spcBef>
            </a:pPr>
            <a:r>
              <a:rPr lang="en-US" altLang="en-US" dirty="0" smtClean="0">
                <a:effectLst/>
                <a:latin typeface="+mj-lt"/>
              </a:rPr>
              <a:t>This M-94 prototype from the estate    of Bill Lear, founder of Lear Jets,       co-founder &amp; inventor of Motorola</a:t>
            </a:r>
          </a:p>
          <a:p>
            <a:pPr marL="231775" indent="-231775">
              <a:spcBef>
                <a:spcPts val="800"/>
              </a:spcBef>
            </a:pPr>
            <a:r>
              <a:rPr lang="en-US" altLang="en-US" dirty="0" smtClean="0">
                <a:effectLst/>
                <a:latin typeface="+mj-lt"/>
              </a:rPr>
              <a:t>Lear enlisted in Navy at age 16, was radio operator and trainer, 1918-20</a:t>
            </a:r>
          </a:p>
          <a:p>
            <a:pPr marL="231775" indent="-231775">
              <a:spcBef>
                <a:spcPts val="800"/>
              </a:spcBef>
            </a:pPr>
            <a:r>
              <a:rPr lang="en-US" altLang="en-US" dirty="0" smtClean="0">
                <a:effectLst/>
                <a:latin typeface="+mj-lt"/>
              </a:rPr>
              <a:t>NSA claims, “</a:t>
            </a:r>
            <a:r>
              <a:rPr lang="en-US" dirty="0" smtClean="0">
                <a:effectLst/>
                <a:latin typeface="+mj-lt"/>
              </a:rPr>
              <a:t>In </a:t>
            </a:r>
            <a:r>
              <a:rPr lang="en-US" dirty="0">
                <a:effectLst/>
                <a:latin typeface="+mj-lt"/>
              </a:rPr>
              <a:t>1917, the </a:t>
            </a:r>
            <a:r>
              <a:rPr lang="en-US" dirty="0" smtClean="0">
                <a:effectLst/>
                <a:latin typeface="+mj-lt"/>
              </a:rPr>
              <a:t>Signal   </a:t>
            </a:r>
            <a:r>
              <a:rPr lang="en-US" dirty="0">
                <a:effectLst/>
                <a:latin typeface="+mj-lt"/>
              </a:rPr>
              <a:t>Corps </a:t>
            </a:r>
            <a:r>
              <a:rPr lang="en-US" dirty="0" smtClean="0">
                <a:effectLst/>
                <a:latin typeface="+mj-lt"/>
              </a:rPr>
              <a:t>widely </a:t>
            </a:r>
            <a:r>
              <a:rPr lang="en-US" dirty="0">
                <a:effectLst/>
                <a:latin typeface="+mj-lt"/>
              </a:rPr>
              <a:t>adapted </a:t>
            </a:r>
            <a:r>
              <a:rPr lang="en-US" dirty="0" smtClean="0">
                <a:effectLst/>
                <a:latin typeface="+mj-lt"/>
              </a:rPr>
              <a:t>Colonel </a:t>
            </a:r>
            <a:r>
              <a:rPr lang="en-US" dirty="0" err="1">
                <a:effectLst/>
                <a:latin typeface="+mj-lt"/>
              </a:rPr>
              <a:t>Hitt's</a:t>
            </a:r>
            <a:r>
              <a:rPr lang="en-US" dirty="0">
                <a:effectLst/>
                <a:latin typeface="+mj-lt"/>
              </a:rPr>
              <a:t> cylindrical device</a:t>
            </a:r>
            <a:r>
              <a:rPr lang="en-US" dirty="0" smtClean="0">
                <a:effectLst/>
                <a:latin typeface="+mj-lt"/>
              </a:rPr>
              <a:t>” </a:t>
            </a:r>
            <a:r>
              <a:rPr lang="en-US" dirty="0" smtClean="0">
                <a:solidFill>
                  <a:srgbClr val="FF0000"/>
                </a:solidFill>
                <a:effectLst/>
                <a:latin typeface="+mj-lt"/>
              </a:rPr>
              <a:t>*</a:t>
            </a:r>
            <a:endParaRPr lang="en-US" altLang="en-US" dirty="0" smtClean="0">
              <a:solidFill>
                <a:srgbClr val="FF0000"/>
              </a:solidFill>
              <a:effectLst/>
              <a:latin typeface="+mj-lt"/>
            </a:endParaRPr>
          </a:p>
        </p:txBody>
      </p:sp>
      <p:pic>
        <p:nvPicPr>
          <p:cNvPr id="22532"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238250"/>
            <a:ext cx="3622306" cy="236925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7209651"/>
            <a:ext cx="8610600" cy="276999"/>
          </a:xfrm>
          <a:prstGeom prst="rect">
            <a:avLst/>
          </a:prstGeom>
        </p:spPr>
        <p:txBody>
          <a:bodyPr wrap="square">
            <a:spAutoFit/>
          </a:bodyPr>
          <a:lstStyle/>
          <a:p>
            <a:r>
              <a:rPr lang="en-US" sz="1200" b="1" dirty="0" smtClean="0">
                <a:solidFill>
                  <a:srgbClr val="FF0000"/>
                </a:solidFill>
              </a:rPr>
              <a:t>*</a:t>
            </a:r>
            <a:r>
              <a:rPr lang="en-US" sz="1200" dirty="0" smtClean="0">
                <a:solidFill>
                  <a:srgbClr val="FF0000"/>
                </a:solidFill>
              </a:rPr>
              <a:t> </a:t>
            </a:r>
            <a:r>
              <a:rPr lang="en-US" sz="1200" dirty="0" smtClean="0">
                <a:latin typeface="+mn-lt"/>
              </a:rPr>
              <a:t>https://nsa.gov/About-Us/Current-Leadership/Article-View/Article/1621575/colonel-parker-hitt/</a:t>
            </a:r>
            <a:endParaRPr lang="en-US" sz="1200" dirty="0">
              <a:latin typeface="+mn-lt"/>
            </a:endParaRPr>
          </a:p>
        </p:txBody>
      </p:sp>
      <p:sp>
        <p:nvSpPr>
          <p:cNvPr id="3" name="Rectangle 2"/>
          <p:cNvSpPr/>
          <p:nvPr/>
        </p:nvSpPr>
        <p:spPr>
          <a:xfrm>
            <a:off x="609600" y="4118729"/>
            <a:ext cx="9372600" cy="3139321"/>
          </a:xfrm>
          <a:prstGeom prst="rect">
            <a:avLst/>
          </a:prstGeom>
        </p:spPr>
        <p:txBody>
          <a:bodyPr wrap="square">
            <a:spAutoFit/>
          </a:bodyPr>
          <a:lstStyle/>
          <a:p>
            <a:pPr marL="231775" indent="-231775">
              <a:spcBef>
                <a:spcPts val="800"/>
              </a:spcBef>
              <a:buClr>
                <a:srgbClr val="FFCC00"/>
              </a:buClr>
              <a:buFont typeface="Wingdings" panose="05000000000000000000" pitchFamily="2" charset="2"/>
              <a:buChar char="§"/>
            </a:pPr>
            <a:r>
              <a:rPr lang="en-US" altLang="en-US" sz="2200" b="1" dirty="0" err="1" smtClean="0">
                <a:latin typeface="+mj-lt"/>
              </a:rPr>
              <a:t>Hitt</a:t>
            </a:r>
            <a:r>
              <a:rPr lang="en-US" altLang="en-US" sz="2200" b="1" dirty="0" smtClean="0">
                <a:latin typeface="+mj-lt"/>
              </a:rPr>
              <a:t> was Asst. Chief Signal Officer in France in 1917, CSO in 1918</a:t>
            </a:r>
          </a:p>
          <a:p>
            <a:pPr marL="231775" indent="-231775">
              <a:spcBef>
                <a:spcPts val="800"/>
              </a:spcBef>
              <a:buClr>
                <a:srgbClr val="FFCC00"/>
              </a:buClr>
              <a:buFont typeface="Wingdings" panose="05000000000000000000" pitchFamily="2" charset="2"/>
              <a:buChar char="§"/>
            </a:pPr>
            <a:r>
              <a:rPr lang="en-US" altLang="en-US" sz="2200" b="1" dirty="0">
                <a:latin typeface="+mj-lt"/>
              </a:rPr>
              <a:t>“Prototype possibly used by military </a:t>
            </a:r>
            <a:r>
              <a:rPr lang="en-US" altLang="en-US" sz="2200" b="1" dirty="0" smtClean="0">
                <a:latin typeface="+mj-lt"/>
              </a:rPr>
              <a:t>attach</a:t>
            </a:r>
            <a:r>
              <a:rPr lang="en-US" sz="2400" b="1" dirty="0" smtClean="0">
                <a:effectLst/>
                <a:latin typeface="+mj-lt"/>
              </a:rPr>
              <a:t>é</a:t>
            </a:r>
            <a:r>
              <a:rPr lang="en-US" altLang="en-US" sz="2200" b="1" dirty="0" smtClean="0">
                <a:latin typeface="+mj-lt"/>
              </a:rPr>
              <a:t>s </a:t>
            </a:r>
            <a:r>
              <a:rPr lang="en-US" altLang="en-US" sz="2200" b="1" dirty="0">
                <a:latin typeface="+mj-lt"/>
              </a:rPr>
              <a:t>in WW1”                         	</a:t>
            </a:r>
            <a:r>
              <a:rPr lang="en-US" altLang="en-US" sz="2200" b="1" dirty="0" smtClean="0">
                <a:latin typeface="+mj-lt"/>
              </a:rPr>
              <a:t>– </a:t>
            </a:r>
            <a:r>
              <a:rPr lang="en-US" altLang="en-US" sz="2200" b="1" dirty="0">
                <a:latin typeface="+mj-lt"/>
              </a:rPr>
              <a:t>Betsy </a:t>
            </a:r>
            <a:r>
              <a:rPr lang="en-US" altLang="en-US" sz="2200" b="1" dirty="0" err="1" smtClean="0">
                <a:latin typeface="+mj-lt"/>
              </a:rPr>
              <a:t>Rohaly</a:t>
            </a:r>
            <a:r>
              <a:rPr lang="en-US" altLang="en-US" sz="2200" b="1" dirty="0" smtClean="0">
                <a:latin typeface="+mj-lt"/>
              </a:rPr>
              <a:t> Smoot</a:t>
            </a:r>
            <a:r>
              <a:rPr lang="en-US" altLang="en-US" sz="2200" b="1" dirty="0">
                <a:latin typeface="+mj-lt"/>
              </a:rPr>
              <a:t>, NSA </a:t>
            </a:r>
            <a:r>
              <a:rPr lang="en-US" altLang="en-US" sz="2200" b="1" dirty="0" smtClean="0">
                <a:latin typeface="+mj-lt"/>
              </a:rPr>
              <a:t>Historian</a:t>
            </a:r>
            <a:endParaRPr lang="en-US" altLang="en-US" sz="2200" b="1" dirty="0" smtClean="0">
              <a:effectLst/>
              <a:latin typeface="+mj-lt"/>
            </a:endParaRPr>
          </a:p>
          <a:p>
            <a:pPr marL="231775" indent="-231775">
              <a:spcBef>
                <a:spcPts val="800"/>
              </a:spcBef>
              <a:buClr>
                <a:srgbClr val="FFCC00"/>
              </a:buClr>
              <a:buFont typeface="Wingdings" panose="05000000000000000000" pitchFamily="2" charset="2"/>
              <a:buChar char="§"/>
            </a:pPr>
            <a:r>
              <a:rPr lang="en-US" altLang="en-US" sz="2200" b="1" dirty="0" smtClean="0">
                <a:effectLst/>
                <a:latin typeface="+mj-lt"/>
              </a:rPr>
              <a:t>From NSA archives, Smoot says there were several prototypes developed, the brass/Bakelite version is so close to the final aluminum version, it is likely the last prototype</a:t>
            </a:r>
          </a:p>
          <a:p>
            <a:pPr marL="231775" indent="-231775">
              <a:spcBef>
                <a:spcPts val="800"/>
              </a:spcBef>
              <a:buClr>
                <a:srgbClr val="FFCC00"/>
              </a:buClr>
              <a:buFont typeface="Wingdings" panose="05000000000000000000" pitchFamily="2" charset="2"/>
              <a:buChar char="§"/>
            </a:pPr>
            <a:r>
              <a:rPr lang="en-US" altLang="en-US" sz="2200" b="1" dirty="0" smtClean="0">
                <a:latin typeface="+mj-lt"/>
              </a:rPr>
              <a:t>Two brass/solid aluminum M-94s are known to exist and about 7 brass/Bakelite versions</a:t>
            </a:r>
            <a:endParaRPr lang="en-US" altLang="en-US" sz="2200" b="1" dirty="0" smtClean="0">
              <a:effectLst/>
              <a:latin typeface="+mj-lt"/>
            </a:endParaRPr>
          </a:p>
        </p:txBody>
      </p:sp>
      <p:sp>
        <p:nvSpPr>
          <p:cNvPr id="14" name="TextBox 13"/>
          <p:cNvSpPr txBox="1"/>
          <p:nvPr/>
        </p:nvSpPr>
        <p:spPr>
          <a:xfrm>
            <a:off x="6096000" y="3600450"/>
            <a:ext cx="3622306" cy="533764"/>
          </a:xfrm>
          <a:prstGeom prst="rect">
            <a:avLst/>
          </a:prstGeom>
          <a:noFill/>
        </p:spPr>
        <p:txBody>
          <a:bodyPr wrap="square" lIns="101882" tIns="50941" rIns="101882" bIns="50941">
            <a:spAutoFit/>
          </a:bodyPr>
          <a:lstStyle/>
          <a:p>
            <a:pPr algn="ctr">
              <a:defRPr/>
            </a:pPr>
            <a:r>
              <a:rPr lang="en-US" sz="1400" b="1" dirty="0" smtClean="0">
                <a:solidFill>
                  <a:srgbClr val="FFCC00"/>
                </a:solidFill>
                <a:latin typeface="+mj-lt"/>
              </a:rPr>
              <a:t>Aluminum production model </a:t>
            </a:r>
          </a:p>
          <a:p>
            <a:pPr algn="ctr">
              <a:defRPr/>
            </a:pPr>
            <a:r>
              <a:rPr lang="en-US" sz="1400" b="1" dirty="0">
                <a:solidFill>
                  <a:srgbClr val="FFCC00"/>
                </a:solidFill>
                <a:latin typeface="+mj-lt"/>
              </a:rPr>
              <a:t>n</a:t>
            </a:r>
            <a:r>
              <a:rPr lang="en-US" sz="1400" b="1" dirty="0" smtClean="0">
                <a:solidFill>
                  <a:srgbClr val="FFCC00"/>
                </a:solidFill>
                <a:latin typeface="+mj-lt"/>
              </a:rPr>
              <a:t>ext to brass/Bakelite prototype</a:t>
            </a:r>
            <a:endParaRPr lang="en-US" sz="1400" b="1" dirty="0">
              <a:solidFill>
                <a:srgbClr val="FFCC00"/>
              </a:solidFill>
              <a:latin typeface="+mj-lt"/>
            </a:endParaRPr>
          </a:p>
        </p:txBody>
      </p:sp>
      <p:sp>
        <p:nvSpPr>
          <p:cNvPr id="11"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20</a:t>
            </a:fld>
            <a:endParaRPr lang="en-US" dirty="0"/>
          </a:p>
        </p:txBody>
      </p:sp>
      <p:sp>
        <p:nvSpPr>
          <p:cNvPr id="12"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effectLst>
                  <a:outerShdw blurRad="38100" dist="38100" dir="2700000" algn="tl">
                    <a:srgbClr val="000000">
                      <a:alpha val="43137"/>
                    </a:srgbClr>
                  </a:outerShdw>
                </a:effectLst>
              </a:rPr>
              <a:t>M-94 Key Space</a:t>
            </a:r>
            <a:endParaRPr lang="en-US" dirty="0">
              <a:effectLst>
                <a:outerShdw blurRad="38100" dist="38100" dir="2700000" algn="tl">
                  <a:srgbClr val="000000">
                    <a:alpha val="43137"/>
                  </a:srgbClr>
                </a:outerShdw>
              </a:effectLst>
            </a:endParaRPr>
          </a:p>
        </p:txBody>
      </p:sp>
      <p:sp>
        <p:nvSpPr>
          <p:cNvPr id="5" name="Text Placeholder 4"/>
          <p:cNvSpPr>
            <a:spLocks noGrp="1"/>
          </p:cNvSpPr>
          <p:nvPr>
            <p:ph type="body" idx="4294967295"/>
          </p:nvPr>
        </p:nvSpPr>
        <p:spPr>
          <a:xfrm>
            <a:off x="838201" y="1600200"/>
            <a:ext cx="8458199" cy="4571999"/>
          </a:xfrm>
          <a:prstGeom prst="rect">
            <a:avLst/>
          </a:prstGeom>
        </p:spPr>
        <p:txBody>
          <a:bodyPr/>
          <a:lstStyle/>
          <a:p>
            <a:pPr marL="231775" lvl="1" indent="-231775" eaLnBrk="1" hangingPunct="1">
              <a:spcBef>
                <a:spcPts val="800"/>
              </a:spcBef>
              <a:buSzTx/>
              <a:buFont typeface="Wingdings" pitchFamily="2" charset="2"/>
              <a:buChar char="§"/>
              <a:defRPr/>
            </a:pPr>
            <a:r>
              <a:rPr lang="en-US" dirty="0" smtClean="0">
                <a:effectLst/>
              </a:rPr>
              <a:t>Per </a:t>
            </a:r>
            <a:r>
              <a:rPr lang="en-US" dirty="0" err="1" smtClean="0">
                <a:effectLst/>
              </a:rPr>
              <a:t>Kerckhoffs</a:t>
            </a:r>
            <a:r>
              <a:rPr lang="en-US" dirty="0" smtClean="0">
                <a:effectLst/>
              </a:rPr>
              <a:t>’ Principle, assume </a:t>
            </a:r>
            <a:r>
              <a:rPr lang="en-US" dirty="0">
                <a:effectLst/>
              </a:rPr>
              <a:t>enemy has your device, </a:t>
            </a:r>
            <a:r>
              <a:rPr lang="en-US" dirty="0" smtClean="0">
                <a:effectLst/>
              </a:rPr>
              <a:t>then  key space </a:t>
            </a:r>
            <a:r>
              <a:rPr lang="en-US" dirty="0">
                <a:effectLst/>
              </a:rPr>
              <a:t>= (#</a:t>
            </a:r>
            <a:r>
              <a:rPr lang="en-US" dirty="0" smtClean="0">
                <a:effectLst/>
              </a:rPr>
              <a:t>wheels)!</a:t>
            </a:r>
          </a:p>
          <a:p>
            <a:pPr marL="231775" indent="-231775">
              <a:spcBef>
                <a:spcPts val="800"/>
              </a:spcBef>
              <a:defRPr/>
            </a:pPr>
            <a:r>
              <a:rPr lang="en-US" dirty="0" smtClean="0">
                <a:effectLst/>
              </a:rPr>
              <a:t>Key space first calculated by Thomas Jefferson</a:t>
            </a:r>
          </a:p>
          <a:p>
            <a:pPr marL="677863" lvl="1" indent="-231775">
              <a:spcBef>
                <a:spcPts val="800"/>
              </a:spcBef>
              <a:defRPr/>
            </a:pPr>
            <a:r>
              <a:rPr lang="en-US" dirty="0" smtClean="0">
                <a:effectLst/>
              </a:rPr>
              <a:t>36! = “372 with 39 cyphers [zeroes] added to it” </a:t>
            </a:r>
          </a:p>
          <a:p>
            <a:pPr marL="677863" lvl="1" indent="-231775">
              <a:spcBef>
                <a:spcPts val="800"/>
              </a:spcBef>
              <a:defRPr/>
            </a:pPr>
            <a:r>
              <a:rPr lang="en-US" dirty="0" smtClean="0">
                <a:effectLst/>
              </a:rPr>
              <a:t>138 bit key</a:t>
            </a:r>
          </a:p>
          <a:p>
            <a:pPr marL="677863" lvl="1" indent="-231775">
              <a:spcBef>
                <a:spcPts val="800"/>
              </a:spcBef>
              <a:defRPr/>
            </a:pPr>
            <a:r>
              <a:rPr lang="en-US" dirty="0">
                <a:effectLst/>
              </a:rPr>
              <a:t>Did Jefferson beat </a:t>
            </a:r>
            <a:r>
              <a:rPr lang="en-US" dirty="0" err="1" smtClean="0">
                <a:effectLst/>
              </a:rPr>
              <a:t>Kerckhoffs</a:t>
            </a:r>
            <a:r>
              <a:rPr lang="en-US" dirty="0" smtClean="0">
                <a:effectLst/>
              </a:rPr>
              <a:t> </a:t>
            </a:r>
            <a:r>
              <a:rPr lang="en-US" dirty="0">
                <a:effectLst/>
              </a:rPr>
              <a:t>to his principal?</a:t>
            </a:r>
          </a:p>
          <a:p>
            <a:pPr marL="677863" lvl="1" indent="-231775">
              <a:spcBef>
                <a:spcPts val="800"/>
              </a:spcBef>
              <a:defRPr/>
            </a:pPr>
            <a:r>
              <a:rPr lang="en-US" dirty="0" smtClean="0">
                <a:effectLst/>
              </a:rPr>
              <a:t>Probably not, Jefferson advised using different wheel settings with different correspondents</a:t>
            </a:r>
          </a:p>
          <a:p>
            <a:pPr marL="231775" indent="-231775">
              <a:spcBef>
                <a:spcPts val="800"/>
              </a:spcBef>
              <a:defRPr/>
            </a:pPr>
            <a:r>
              <a:rPr lang="en-US" altLang="en-US" dirty="0" smtClean="0">
                <a:effectLst/>
              </a:rPr>
              <a:t>For M-94 key space = 25! = 2^83 (or an 83 bit key) </a:t>
            </a:r>
          </a:p>
          <a:p>
            <a:pPr marL="274320" indent="-274320">
              <a:spcBef>
                <a:spcPts val="800"/>
              </a:spcBef>
              <a:defRPr/>
            </a:pPr>
            <a:endParaRPr lang="en-US" altLang="en-US" dirty="0">
              <a:effectLst/>
            </a:endParaRPr>
          </a:p>
        </p:txBody>
      </p:sp>
      <p:sp>
        <p:nvSpPr>
          <p:cNvPr id="3" name="Rectangle 2"/>
          <p:cNvSpPr/>
          <p:nvPr/>
        </p:nvSpPr>
        <p:spPr>
          <a:xfrm>
            <a:off x="914400" y="5486400"/>
            <a:ext cx="7848600" cy="830997"/>
          </a:xfrm>
          <a:prstGeom prst="rect">
            <a:avLst/>
          </a:prstGeom>
        </p:spPr>
        <p:txBody>
          <a:bodyPr wrap="square">
            <a:spAutoFit/>
          </a:bodyPr>
          <a:lstStyle/>
          <a:p>
            <a:pPr marL="0" indent="0" algn="ctr">
              <a:spcBef>
                <a:spcPts val="800"/>
              </a:spcBef>
              <a:buNone/>
              <a:defRPr/>
            </a:pPr>
            <a:r>
              <a:rPr lang="en-US" sz="2400" b="1" dirty="0">
                <a:solidFill>
                  <a:srgbClr val="FFCC00"/>
                </a:solidFill>
                <a:latin typeface="+mj-lt"/>
              </a:rPr>
              <a:t>But, this key space has been incorrectly calculated for over </a:t>
            </a:r>
            <a:r>
              <a:rPr lang="en-US" sz="2400" b="1" dirty="0" smtClean="0">
                <a:solidFill>
                  <a:srgbClr val="FFCC00"/>
                </a:solidFill>
                <a:latin typeface="+mj-lt"/>
              </a:rPr>
              <a:t>220 </a:t>
            </a:r>
            <a:r>
              <a:rPr lang="en-US" sz="2400" b="1" dirty="0">
                <a:solidFill>
                  <a:srgbClr val="FFCC00"/>
                </a:solidFill>
                <a:latin typeface="+mj-lt"/>
              </a:rPr>
              <a:t>years!</a:t>
            </a:r>
          </a:p>
        </p:txBody>
      </p:sp>
      <p:sp>
        <p:nvSpPr>
          <p:cNvPr id="8"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21</a:t>
            </a:fld>
            <a:endParaRPr lang="en-US" dirty="0"/>
          </a:p>
        </p:txBody>
      </p:sp>
      <p:sp>
        <p:nvSpPr>
          <p:cNvPr id="9"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88228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effectLst>
                  <a:outerShdw blurRad="38100" dist="38100" dir="2700000" algn="tl">
                    <a:srgbClr val="000000">
                      <a:alpha val="43137"/>
                    </a:srgbClr>
                  </a:outerShdw>
                </a:effectLst>
              </a:rPr>
              <a:t>M-94 Key Space</a:t>
            </a:r>
            <a:endParaRPr lang="en-US" dirty="0">
              <a:effectLst>
                <a:outerShdw blurRad="38100" dist="38100" dir="2700000" algn="tl">
                  <a:srgbClr val="000000">
                    <a:alpha val="43137"/>
                  </a:srgbClr>
                </a:outerShdw>
              </a:effectLst>
            </a:endParaRPr>
          </a:p>
        </p:txBody>
      </p:sp>
      <p:sp>
        <p:nvSpPr>
          <p:cNvPr id="2" name="Rectangle 1"/>
          <p:cNvSpPr/>
          <p:nvPr/>
        </p:nvSpPr>
        <p:spPr>
          <a:xfrm>
            <a:off x="685800" y="3581400"/>
            <a:ext cx="8915400" cy="3313728"/>
          </a:xfrm>
          <a:prstGeom prst="rect">
            <a:avLst/>
          </a:prstGeom>
        </p:spPr>
        <p:txBody>
          <a:bodyPr wrap="square">
            <a:spAutoFit/>
          </a:bodyPr>
          <a:lstStyle/>
          <a:p>
            <a:pPr marL="231775" indent="-231775">
              <a:spcBef>
                <a:spcPts val="800"/>
              </a:spcBef>
              <a:buClr>
                <a:srgbClr val="FFCC00"/>
              </a:buClr>
              <a:buFont typeface="Wingdings" panose="05000000000000000000" pitchFamily="2" charset="2"/>
              <a:buChar char="§"/>
              <a:defRPr/>
            </a:pPr>
            <a:r>
              <a:rPr lang="en-US" sz="2200" b="1" dirty="0" smtClean="0">
                <a:latin typeface="+mj-lt"/>
              </a:rPr>
              <a:t>Key space is reported everywhere as #wheels!</a:t>
            </a:r>
          </a:p>
          <a:p>
            <a:pPr marL="231775" indent="-231775">
              <a:spcBef>
                <a:spcPts val="800"/>
              </a:spcBef>
              <a:buClr>
                <a:srgbClr val="FFCC00"/>
              </a:buClr>
              <a:buFont typeface="Wingdings" panose="05000000000000000000" pitchFamily="2" charset="2"/>
              <a:buChar char="§"/>
              <a:defRPr/>
            </a:pPr>
            <a:r>
              <a:rPr lang="en-US" sz="2200" b="1" dirty="0" smtClean="0">
                <a:latin typeface="+mj-lt"/>
              </a:rPr>
              <a:t>But, key </a:t>
            </a:r>
            <a:r>
              <a:rPr lang="en-US" sz="2200" b="1" dirty="0">
                <a:latin typeface="+mj-lt"/>
              </a:rPr>
              <a:t>space is actually (#wheels)! X </a:t>
            </a:r>
            <a:r>
              <a:rPr lang="en-US" sz="2200" b="1" dirty="0">
                <a:solidFill>
                  <a:srgbClr val="FFCC00"/>
                </a:solidFill>
                <a:latin typeface="+mj-lt"/>
              </a:rPr>
              <a:t>(# letters on wheels - 1</a:t>
            </a:r>
            <a:r>
              <a:rPr lang="en-US" sz="2200" b="1" dirty="0" smtClean="0">
                <a:solidFill>
                  <a:srgbClr val="FFCC00"/>
                </a:solidFill>
                <a:latin typeface="+mj-lt"/>
              </a:rPr>
              <a:t>)</a:t>
            </a:r>
            <a:endParaRPr lang="en-US" sz="2200" b="1" dirty="0">
              <a:solidFill>
                <a:srgbClr val="FFCC00"/>
              </a:solidFill>
              <a:latin typeface="+mj-lt"/>
            </a:endParaRPr>
          </a:p>
          <a:p>
            <a:pPr marL="231775" indent="-231775">
              <a:spcBef>
                <a:spcPts val="800"/>
              </a:spcBef>
              <a:buClr>
                <a:srgbClr val="FFCC00"/>
              </a:buClr>
              <a:buFont typeface="Wingdings" panose="05000000000000000000" pitchFamily="2" charset="2"/>
              <a:buChar char="§"/>
              <a:defRPr/>
            </a:pPr>
            <a:r>
              <a:rPr lang="en-US" sz="2200" b="1" dirty="0" smtClean="0">
                <a:solidFill>
                  <a:srgbClr val="FFCC00"/>
                </a:solidFill>
                <a:latin typeface="+mj-lt"/>
              </a:rPr>
              <a:t>(#</a:t>
            </a:r>
            <a:r>
              <a:rPr lang="en-US" sz="2200" b="1" dirty="0">
                <a:solidFill>
                  <a:srgbClr val="FFCC00"/>
                </a:solidFill>
                <a:latin typeface="+mj-lt"/>
              </a:rPr>
              <a:t>letters on wheels </a:t>
            </a:r>
            <a:r>
              <a:rPr lang="en-US" sz="2200" b="1" dirty="0" smtClean="0">
                <a:solidFill>
                  <a:srgbClr val="FFCC00"/>
                </a:solidFill>
                <a:latin typeface="+mj-lt"/>
              </a:rPr>
              <a:t>- </a:t>
            </a:r>
            <a:r>
              <a:rPr lang="en-US" sz="2200" b="1" dirty="0">
                <a:solidFill>
                  <a:srgbClr val="FFCC00"/>
                </a:solidFill>
                <a:latin typeface="+mj-lt"/>
              </a:rPr>
              <a:t>1) </a:t>
            </a:r>
            <a:r>
              <a:rPr lang="en-US" sz="2200" b="1" dirty="0">
                <a:latin typeface="+mj-lt"/>
              </a:rPr>
              <a:t>is the offset, which in not </a:t>
            </a:r>
            <a:r>
              <a:rPr lang="en-US" sz="2200" b="1" dirty="0" smtClean="0">
                <a:latin typeface="+mj-lt"/>
              </a:rPr>
              <a:t>sent </a:t>
            </a:r>
            <a:r>
              <a:rPr lang="en-US" sz="2200" b="1" dirty="0">
                <a:latin typeface="+mj-lt"/>
              </a:rPr>
              <a:t>and left as an exercise for </a:t>
            </a:r>
            <a:r>
              <a:rPr lang="en-US" sz="2200" b="1" dirty="0" smtClean="0">
                <a:latin typeface="+mj-lt"/>
              </a:rPr>
              <a:t>user (find the message among the gibberish)</a:t>
            </a:r>
            <a:endParaRPr lang="en-US" sz="2200" b="1" dirty="0">
              <a:solidFill>
                <a:srgbClr val="FFCC00"/>
              </a:solidFill>
              <a:latin typeface="+mj-lt"/>
            </a:endParaRPr>
          </a:p>
          <a:p>
            <a:pPr marL="231775" indent="-231775">
              <a:spcBef>
                <a:spcPts val="800"/>
              </a:spcBef>
              <a:buClr>
                <a:srgbClr val="FFCC00"/>
              </a:buClr>
              <a:buFont typeface="Wingdings" panose="05000000000000000000" pitchFamily="2" charset="2"/>
              <a:buChar char="§"/>
              <a:defRPr/>
            </a:pPr>
            <a:r>
              <a:rPr lang="en-US" sz="2200" b="1" dirty="0">
                <a:latin typeface="+mj-lt"/>
              </a:rPr>
              <a:t>Key space </a:t>
            </a:r>
            <a:r>
              <a:rPr lang="en-US" sz="2200" b="1" dirty="0" smtClean="0">
                <a:latin typeface="+mj-lt"/>
              </a:rPr>
              <a:t>was claimed to be 83 bits, but is really:</a:t>
            </a:r>
            <a:endParaRPr lang="en-US" sz="2200" b="1" dirty="0">
              <a:latin typeface="+mj-lt"/>
            </a:endParaRPr>
          </a:p>
          <a:p>
            <a:pPr marL="741363" lvl="2" indent="-231775">
              <a:spcBef>
                <a:spcPts val="800"/>
              </a:spcBef>
              <a:buClr>
                <a:srgbClr val="FFCC00"/>
              </a:buClr>
              <a:buFont typeface="Arial" panose="020B0604020202020204" pitchFamily="34" charset="0"/>
              <a:buChar char="•"/>
              <a:defRPr/>
            </a:pPr>
            <a:r>
              <a:rPr lang="en-US" sz="2200" b="1" dirty="0">
                <a:latin typeface="+mj-lt"/>
              </a:rPr>
              <a:t>25! X 25 = 88 </a:t>
            </a:r>
            <a:r>
              <a:rPr lang="en-US" sz="2200" b="1" dirty="0" smtClean="0">
                <a:latin typeface="+mj-lt"/>
              </a:rPr>
              <a:t>bits</a:t>
            </a:r>
          </a:p>
          <a:p>
            <a:pPr marL="741363" lvl="2" indent="-231775">
              <a:spcBef>
                <a:spcPts val="800"/>
              </a:spcBef>
              <a:buClr>
                <a:srgbClr val="FFCC00"/>
              </a:buClr>
              <a:buFont typeface="Arial" panose="020B0604020202020204" pitchFamily="34" charset="0"/>
              <a:buChar char="•"/>
              <a:defRPr/>
            </a:pPr>
            <a:r>
              <a:rPr lang="en-US" sz="2200" b="1" dirty="0">
                <a:latin typeface="+mj-lt"/>
              </a:rPr>
              <a:t>G</a:t>
            </a:r>
            <a:r>
              <a:rPr lang="en-US" sz="2200" b="1" dirty="0" smtClean="0">
                <a:latin typeface="+mj-lt"/>
              </a:rPr>
              <a:t>reater </a:t>
            </a:r>
            <a:r>
              <a:rPr lang="en-US" sz="2200" b="1" dirty="0">
                <a:latin typeface="+mj-lt"/>
              </a:rPr>
              <a:t>than Enigma (76 </a:t>
            </a:r>
            <a:r>
              <a:rPr lang="en-US" sz="2200" b="1" dirty="0" smtClean="0">
                <a:latin typeface="+mj-lt"/>
              </a:rPr>
              <a:t>bits) </a:t>
            </a:r>
            <a:r>
              <a:rPr lang="en-US" sz="2200" b="1" dirty="0">
                <a:latin typeface="+mj-lt"/>
              </a:rPr>
              <a:t>or DES (56 </a:t>
            </a:r>
            <a:r>
              <a:rPr lang="en-US" sz="2200" b="1" dirty="0" smtClean="0">
                <a:latin typeface="+mj-lt"/>
              </a:rPr>
              <a:t>bits) – (but easier to break)</a:t>
            </a:r>
            <a:endParaRPr lang="en-US" sz="2200" b="1" dirty="0">
              <a:latin typeface="+mj-lt"/>
            </a:endParaRPr>
          </a:p>
        </p:txBody>
      </p:sp>
      <p:sp>
        <p:nvSpPr>
          <p:cNvPr id="6" name="Rectangle 5"/>
          <p:cNvSpPr/>
          <p:nvPr/>
        </p:nvSpPr>
        <p:spPr>
          <a:xfrm>
            <a:off x="533400" y="1752600"/>
            <a:ext cx="9296400" cy="1405513"/>
          </a:xfrm>
          <a:prstGeom prst="rect">
            <a:avLst/>
          </a:prstGeom>
        </p:spPr>
        <p:txBody>
          <a:bodyPr wrap="square">
            <a:spAutoFit/>
          </a:bodyPr>
          <a:lstStyle/>
          <a:p>
            <a:pPr marL="0" indent="0" algn="ctr">
              <a:spcBef>
                <a:spcPts val="800"/>
              </a:spcBef>
              <a:buNone/>
              <a:defRPr/>
            </a:pPr>
            <a:r>
              <a:rPr lang="en-US" sz="2400" b="1" dirty="0" smtClean="0">
                <a:solidFill>
                  <a:srgbClr val="FFCC00"/>
                </a:solidFill>
                <a:latin typeface="+mj-lt"/>
              </a:rPr>
              <a:t>Key space </a:t>
            </a:r>
            <a:r>
              <a:rPr lang="en-US" sz="2400" b="1" dirty="0">
                <a:solidFill>
                  <a:srgbClr val="FFCC00"/>
                </a:solidFill>
                <a:latin typeface="+mj-lt"/>
              </a:rPr>
              <a:t>has been incorrectly calculated for over </a:t>
            </a:r>
            <a:r>
              <a:rPr lang="en-US" sz="2400" b="1" dirty="0" smtClean="0">
                <a:solidFill>
                  <a:srgbClr val="FFCC00"/>
                </a:solidFill>
                <a:latin typeface="+mj-lt"/>
              </a:rPr>
              <a:t>220 </a:t>
            </a:r>
            <a:r>
              <a:rPr lang="en-US" sz="2400" b="1" dirty="0">
                <a:solidFill>
                  <a:srgbClr val="FFCC00"/>
                </a:solidFill>
                <a:latin typeface="+mj-lt"/>
              </a:rPr>
              <a:t>years</a:t>
            </a:r>
            <a:r>
              <a:rPr lang="en-US" sz="2400" b="1" dirty="0" smtClean="0">
                <a:solidFill>
                  <a:srgbClr val="FFCC00"/>
                </a:solidFill>
                <a:latin typeface="+mj-lt"/>
              </a:rPr>
              <a:t>!</a:t>
            </a:r>
          </a:p>
          <a:p>
            <a:pPr marL="0" indent="0" algn="ctr">
              <a:spcBef>
                <a:spcPts val="800"/>
              </a:spcBef>
              <a:buNone/>
              <a:defRPr/>
            </a:pPr>
            <a:endParaRPr lang="en-US" sz="2400" b="1" dirty="0">
              <a:solidFill>
                <a:srgbClr val="FFCC00"/>
              </a:solidFill>
              <a:latin typeface="+mj-lt"/>
            </a:endParaRPr>
          </a:p>
          <a:p>
            <a:pPr marL="0" indent="0" algn="ctr">
              <a:spcBef>
                <a:spcPts val="800"/>
              </a:spcBef>
              <a:buNone/>
              <a:defRPr/>
            </a:pPr>
            <a:r>
              <a:rPr lang="en-US" sz="2400" b="1" dirty="0">
                <a:solidFill>
                  <a:srgbClr val="FFCC00"/>
                </a:solidFill>
                <a:latin typeface="+mn-lt"/>
              </a:rPr>
              <a:t>Correct key space will </a:t>
            </a:r>
            <a:r>
              <a:rPr lang="en-US" sz="2400" b="1" dirty="0" smtClean="0">
                <a:solidFill>
                  <a:srgbClr val="FFCC00"/>
                </a:solidFill>
                <a:latin typeface="+mn-lt"/>
              </a:rPr>
              <a:t>now be disclosed</a:t>
            </a:r>
            <a:endParaRPr lang="en-US" sz="2400" b="1" dirty="0">
              <a:solidFill>
                <a:srgbClr val="FFCC00"/>
              </a:solidFill>
              <a:latin typeface="+mn-lt"/>
            </a:endParaRPr>
          </a:p>
        </p:txBody>
      </p:sp>
      <p:sp>
        <p:nvSpPr>
          <p:cNvPr id="8"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22</a:t>
            </a:fld>
            <a:endParaRPr lang="en-US" dirty="0"/>
          </a:p>
        </p:txBody>
      </p:sp>
      <p:sp>
        <p:nvSpPr>
          <p:cNvPr id="9"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171377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M-94 Acceptance by US Army</a:t>
            </a:r>
            <a:endParaRPr lang="en-US" dirty="0"/>
          </a:p>
        </p:txBody>
      </p:sp>
      <p:sp>
        <p:nvSpPr>
          <p:cNvPr id="23555" name="Text Placeholder 4"/>
          <p:cNvSpPr>
            <a:spLocks noGrp="1"/>
          </p:cNvSpPr>
          <p:nvPr>
            <p:ph type="body" idx="4294967295"/>
          </p:nvPr>
        </p:nvSpPr>
        <p:spPr bwMode="auto">
          <a:xfrm>
            <a:off x="609600" y="1219200"/>
            <a:ext cx="6507162" cy="403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1775" indent="-231775">
              <a:spcBef>
                <a:spcPts val="800"/>
              </a:spcBef>
            </a:pPr>
            <a:r>
              <a:rPr lang="en-US" altLang="en-US" dirty="0" smtClean="0">
                <a:effectLst/>
              </a:rPr>
              <a:t>Mauborgne sent 25 messages to William F. Friedman at Riverbank Labs and Herbert O. Yardley at MI-8 on 4/23/18 for cryptanalysis</a:t>
            </a:r>
          </a:p>
          <a:p>
            <a:pPr marL="231775" indent="-231775">
              <a:spcBef>
                <a:spcPts val="800"/>
              </a:spcBef>
            </a:pPr>
            <a:r>
              <a:rPr lang="en-US" altLang="en-US" dirty="0" smtClean="0">
                <a:effectLst/>
              </a:rPr>
              <a:t>Alphabets not provided</a:t>
            </a:r>
          </a:p>
          <a:p>
            <a:pPr marL="231775" indent="-231775">
              <a:spcBef>
                <a:spcPts val="800"/>
              </a:spcBef>
            </a:pPr>
            <a:r>
              <a:rPr lang="en-US" altLang="en-US" dirty="0" smtClean="0">
                <a:effectLst/>
              </a:rPr>
              <a:t>Alphabets selected by Mauborgne to increase cryptologic strength, but could not resist making “R” disk say “</a:t>
            </a:r>
            <a:r>
              <a:rPr lang="en-US" altLang="en-US" dirty="0" err="1" smtClean="0">
                <a:effectLst/>
              </a:rPr>
              <a:t>armyoftheus</a:t>
            </a:r>
            <a:r>
              <a:rPr lang="en-US" altLang="en-US" dirty="0" smtClean="0">
                <a:effectLst/>
              </a:rPr>
              <a:t>” and “Y” disk say “Friday”</a:t>
            </a:r>
          </a:p>
          <a:p>
            <a:pPr marL="231775" indent="-231775">
              <a:spcBef>
                <a:spcPts val="800"/>
              </a:spcBef>
              <a:defRPr/>
            </a:pPr>
            <a:r>
              <a:rPr lang="en-US" altLang="en-US" dirty="0" smtClean="0">
                <a:effectLst/>
              </a:rPr>
              <a:t>Messages were not solved after 6 months, even with a hint and despite Friedman’s 1918 book </a:t>
            </a:r>
            <a:r>
              <a:rPr lang="en-US" altLang="en-US" dirty="0">
                <a:effectLst/>
              </a:rPr>
              <a:t>on a solution to cylinder ciphers</a:t>
            </a:r>
            <a:endParaRPr lang="en-US" dirty="0">
              <a:effectLst/>
            </a:endParaRPr>
          </a:p>
          <a:p>
            <a:pPr marL="231775" indent="-231775">
              <a:spcBef>
                <a:spcPts val="800"/>
              </a:spcBef>
            </a:pPr>
            <a:endParaRPr lang="en-US" altLang="en-US" dirty="0" smtClean="0">
              <a:effectLst/>
            </a:endParaRPr>
          </a:p>
        </p:txBody>
      </p:sp>
      <p:pic>
        <p:nvPicPr>
          <p:cNvPr id="2355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8838" y="1371600"/>
            <a:ext cx="2505075" cy="3259138"/>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Placeholder 4"/>
          <p:cNvSpPr txBox="1">
            <a:spLocks/>
          </p:cNvSpPr>
          <p:nvPr/>
        </p:nvSpPr>
        <p:spPr>
          <a:xfrm>
            <a:off x="609600" y="5334000"/>
            <a:ext cx="9220200" cy="2057400"/>
          </a:xfrm>
          <a:prstGeom prst="rect">
            <a:avLst/>
          </a:prstGeom>
        </p:spPr>
        <p:txBody>
          <a:bodyPr lIns="101882" tIns="50941" rIns="101882" bIns="50941"/>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31775" indent="-231775">
              <a:spcBef>
                <a:spcPts val="800"/>
              </a:spcBef>
              <a:defRPr/>
            </a:pPr>
            <a:r>
              <a:rPr lang="en-US" sz="2200" dirty="0">
                <a:effectLst/>
              </a:rPr>
              <a:t>M-94 was approved for use by the Army on </a:t>
            </a:r>
            <a:r>
              <a:rPr lang="en-US" sz="2200" dirty="0" smtClean="0">
                <a:effectLst/>
              </a:rPr>
              <a:t>4/16/1921</a:t>
            </a:r>
            <a:endParaRPr lang="en-US" sz="2200" kern="0" dirty="0" smtClean="0">
              <a:effectLst/>
            </a:endParaRPr>
          </a:p>
          <a:p>
            <a:pPr marL="231775" indent="-231775">
              <a:spcBef>
                <a:spcPts val="800"/>
              </a:spcBef>
              <a:defRPr/>
            </a:pPr>
            <a:r>
              <a:rPr lang="en-US" sz="2200" kern="0" dirty="0" smtClean="0">
                <a:effectLst/>
              </a:rPr>
              <a:t>Instructional manual published on Feb. 1922</a:t>
            </a:r>
          </a:p>
          <a:p>
            <a:pPr marL="231775" indent="-231775">
              <a:spcBef>
                <a:spcPts val="800"/>
              </a:spcBef>
              <a:defRPr/>
            </a:pPr>
            <a:r>
              <a:rPr lang="en-US" sz="2200" kern="0" dirty="0" smtClean="0">
                <a:effectLst/>
              </a:rPr>
              <a:t>Total of 9,432 devices were manufactured</a:t>
            </a:r>
          </a:p>
          <a:p>
            <a:pPr marL="231775" indent="-231775">
              <a:spcBef>
                <a:spcPts val="800"/>
              </a:spcBef>
              <a:defRPr/>
            </a:pPr>
            <a:r>
              <a:rPr lang="en-US" sz="2200" kern="0" dirty="0" smtClean="0">
                <a:effectLst/>
              </a:rPr>
              <a:t>8/9/1943 the M-94 was declared obsolete, replaced </a:t>
            </a:r>
            <a:r>
              <a:rPr lang="en-US" sz="2200" kern="0" dirty="0">
                <a:effectLst/>
              </a:rPr>
              <a:t>by M-209</a:t>
            </a:r>
          </a:p>
        </p:txBody>
      </p:sp>
      <p:sp>
        <p:nvSpPr>
          <p:cNvPr id="11" name="TextBox 10"/>
          <p:cNvSpPr txBox="1"/>
          <p:nvPr/>
        </p:nvSpPr>
        <p:spPr>
          <a:xfrm>
            <a:off x="7419975" y="4630738"/>
            <a:ext cx="2082800" cy="319087"/>
          </a:xfrm>
          <a:prstGeom prst="rect">
            <a:avLst/>
          </a:prstGeom>
          <a:noFill/>
        </p:spPr>
        <p:txBody>
          <a:bodyPr wrap="none" lIns="101882" tIns="50941" rIns="101882" bIns="50941">
            <a:spAutoFit/>
          </a:bodyPr>
          <a:lstStyle/>
          <a:p>
            <a:pPr>
              <a:defRPr/>
            </a:pPr>
            <a:r>
              <a:rPr lang="en-US" sz="1400" b="1" dirty="0">
                <a:solidFill>
                  <a:srgbClr val="FFCC00"/>
                </a:solidFill>
                <a:latin typeface="+mj-lt"/>
              </a:rPr>
              <a:t>Joseph O. Mauborgne</a:t>
            </a:r>
          </a:p>
        </p:txBody>
      </p:sp>
      <p:sp>
        <p:nvSpPr>
          <p:cNvPr id="12"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23</a:t>
            </a:fld>
            <a:endParaRPr lang="en-US" dirty="0"/>
          </a:p>
        </p:txBody>
      </p:sp>
      <p:sp>
        <p:nvSpPr>
          <p:cNvPr id="13"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Mauborgne’s Challenge Messages</a:t>
            </a:r>
            <a:endParaRPr lang="en-US" dirty="0"/>
          </a:p>
        </p:txBody>
      </p:sp>
      <p:sp>
        <p:nvSpPr>
          <p:cNvPr id="5" name="Text Placeholder 4"/>
          <p:cNvSpPr>
            <a:spLocks noGrp="1"/>
          </p:cNvSpPr>
          <p:nvPr>
            <p:ph type="body" idx="4294967295"/>
          </p:nvPr>
        </p:nvSpPr>
        <p:spPr>
          <a:xfrm>
            <a:off x="601663" y="1209675"/>
            <a:ext cx="9304337" cy="1000125"/>
          </a:xfrm>
          <a:prstGeom prst="rect">
            <a:avLst/>
          </a:prstGeom>
        </p:spPr>
        <p:txBody>
          <a:bodyPr/>
          <a:lstStyle/>
          <a:p>
            <a:pPr marL="231775" indent="-231775">
              <a:spcBef>
                <a:spcPts val="800"/>
              </a:spcBef>
              <a:defRPr/>
            </a:pPr>
            <a:r>
              <a:rPr lang="en-US" dirty="0" smtClean="0">
                <a:effectLst/>
              </a:rPr>
              <a:t>25 messages of 25 characters, all used same key, different offset</a:t>
            </a:r>
          </a:p>
          <a:p>
            <a:pPr marL="231775" indent="-231775">
              <a:spcBef>
                <a:spcPts val="800"/>
              </a:spcBef>
              <a:defRPr/>
            </a:pPr>
            <a:r>
              <a:rPr lang="en-US" dirty="0" smtClean="0">
                <a:effectLst/>
              </a:rPr>
              <a:t>Hint was given, one message contained “</a:t>
            </a:r>
            <a:r>
              <a:rPr lang="en-US" dirty="0" smtClean="0">
                <a:solidFill>
                  <a:srgbClr val="FF0000"/>
                </a:solidFill>
                <a:effectLst/>
              </a:rPr>
              <a:t>are you</a:t>
            </a:r>
            <a:r>
              <a:rPr lang="en-US" dirty="0" smtClean="0">
                <a:effectLst/>
              </a:rPr>
              <a:t>”</a:t>
            </a:r>
          </a:p>
          <a:p>
            <a:pPr marL="382059" indent="-382059">
              <a:defRPr/>
            </a:pPr>
            <a:endParaRPr lang="en-US" dirty="0">
              <a:effectLst/>
            </a:endParaRPr>
          </a:p>
        </p:txBody>
      </p:sp>
      <p:sp>
        <p:nvSpPr>
          <p:cNvPr id="6" name="Text Placeholder 4"/>
          <p:cNvSpPr txBox="1">
            <a:spLocks/>
          </p:cNvSpPr>
          <p:nvPr/>
        </p:nvSpPr>
        <p:spPr>
          <a:xfrm>
            <a:off x="685801" y="2209800"/>
            <a:ext cx="4648200" cy="5357813"/>
          </a:xfrm>
          <a:prstGeom prst="rect">
            <a:avLst/>
          </a:prstGeom>
        </p:spPr>
        <p:txBody>
          <a:bodyPr lIns="101882" tIns="50941" rIns="0" bIns="50941"/>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87338" lvl="1" indent="-233363">
              <a:spcBef>
                <a:spcPts val="800"/>
              </a:spcBef>
              <a:defRPr/>
            </a:pPr>
            <a:r>
              <a:rPr lang="en-US" kern="0" dirty="0" smtClean="0">
                <a:effectLst/>
                <a:latin typeface="+mj-lt"/>
              </a:rPr>
              <a:t>Chlorine and oxygen have not b</a:t>
            </a:r>
          </a:p>
          <a:p>
            <a:pPr marL="287338" lvl="1" indent="-233363">
              <a:spcBef>
                <a:spcPts val="800"/>
              </a:spcBef>
              <a:defRPr/>
            </a:pPr>
            <a:r>
              <a:rPr lang="en-US" kern="0" dirty="0" smtClean="0">
                <a:effectLst/>
                <a:latin typeface="+mj-lt"/>
              </a:rPr>
              <a:t>Where did you meet each other</a:t>
            </a:r>
          </a:p>
          <a:p>
            <a:pPr marL="287338" lvl="1" indent="-233363">
              <a:spcBef>
                <a:spcPts val="800"/>
              </a:spcBef>
              <a:defRPr/>
            </a:pPr>
            <a:r>
              <a:rPr lang="en-US" kern="0" dirty="0" smtClean="0">
                <a:effectLst/>
                <a:latin typeface="+mj-lt"/>
              </a:rPr>
              <a:t>Drink this potion quickly for</a:t>
            </a:r>
          </a:p>
          <a:p>
            <a:pPr marL="287338" lvl="1" indent="-233363">
              <a:spcBef>
                <a:spcPts val="800"/>
              </a:spcBef>
              <a:defRPr/>
            </a:pPr>
            <a:r>
              <a:rPr lang="en-US" kern="0" dirty="0" smtClean="0">
                <a:effectLst/>
                <a:latin typeface="+mj-lt"/>
              </a:rPr>
              <a:t>Well make me the same shape but</a:t>
            </a:r>
          </a:p>
          <a:p>
            <a:pPr marL="287338" lvl="1" indent="-233363">
              <a:spcBef>
                <a:spcPts val="800"/>
              </a:spcBef>
              <a:defRPr/>
            </a:pPr>
            <a:r>
              <a:rPr lang="en-US" kern="0" dirty="0" smtClean="0">
                <a:effectLst/>
                <a:latin typeface="+mj-lt"/>
              </a:rPr>
              <a:t>Cyanogen is a colorless gas in </a:t>
            </a:r>
          </a:p>
          <a:p>
            <a:pPr marL="287338" lvl="1" indent="-233363">
              <a:spcBef>
                <a:spcPts val="800"/>
              </a:spcBef>
              <a:defRPr/>
            </a:pPr>
            <a:r>
              <a:rPr lang="en-US" kern="0" dirty="0" smtClean="0">
                <a:effectLst/>
                <a:latin typeface="+mj-lt"/>
              </a:rPr>
              <a:t>Phenols are benzene </a:t>
            </a:r>
            <a:r>
              <a:rPr lang="en-US" kern="0" dirty="0" err="1" smtClean="0">
                <a:effectLst/>
                <a:latin typeface="+mj-lt"/>
              </a:rPr>
              <a:t>derivati</a:t>
            </a:r>
            <a:endParaRPr lang="en-US" kern="0" dirty="0" smtClean="0">
              <a:effectLst/>
              <a:latin typeface="+mj-lt"/>
            </a:endParaRPr>
          </a:p>
          <a:p>
            <a:pPr marL="287338" lvl="1" indent="-233363">
              <a:spcBef>
                <a:spcPts val="800"/>
              </a:spcBef>
              <a:defRPr/>
            </a:pPr>
            <a:r>
              <a:rPr lang="en-US" kern="0" dirty="0" smtClean="0">
                <a:effectLst/>
                <a:latin typeface="+mj-lt"/>
              </a:rPr>
              <a:t>Xylonite and artificial </a:t>
            </a:r>
            <a:r>
              <a:rPr lang="en-US" kern="0" dirty="0" err="1" smtClean="0">
                <a:effectLst/>
                <a:latin typeface="+mj-lt"/>
              </a:rPr>
              <a:t>ivor</a:t>
            </a:r>
            <a:endParaRPr lang="en-US" kern="0" dirty="0" smtClean="0">
              <a:effectLst/>
              <a:latin typeface="+mj-lt"/>
            </a:endParaRPr>
          </a:p>
          <a:p>
            <a:pPr marL="287338" lvl="1" indent="-233363">
              <a:spcBef>
                <a:spcPts val="800"/>
              </a:spcBef>
              <a:defRPr/>
            </a:pPr>
            <a:r>
              <a:rPr lang="en-US" kern="0" dirty="0" smtClean="0">
                <a:effectLst/>
                <a:latin typeface="+mj-lt"/>
              </a:rPr>
              <a:t>I went to a new theatre the Pala</a:t>
            </a:r>
          </a:p>
          <a:p>
            <a:pPr marL="287338" lvl="1" indent="-233363">
              <a:spcBef>
                <a:spcPts val="800"/>
              </a:spcBef>
              <a:defRPr/>
            </a:pPr>
            <a:r>
              <a:rPr lang="en-US" kern="0" dirty="0" smtClean="0">
                <a:effectLst/>
                <a:latin typeface="+mj-lt"/>
              </a:rPr>
              <a:t>Picric acid is explosive and </a:t>
            </a:r>
            <a:r>
              <a:rPr lang="en-US" kern="0" dirty="0" err="1" smtClean="0">
                <a:effectLst/>
                <a:latin typeface="+mj-lt"/>
              </a:rPr>
              <a:t>i</a:t>
            </a:r>
            <a:endParaRPr lang="en-US" kern="0" dirty="0" smtClean="0">
              <a:effectLst/>
              <a:latin typeface="+mj-lt"/>
            </a:endParaRPr>
          </a:p>
          <a:p>
            <a:pPr marL="287338" lvl="1" indent="-233363">
              <a:spcBef>
                <a:spcPts val="800"/>
              </a:spcBef>
              <a:defRPr/>
            </a:pPr>
            <a:r>
              <a:rPr lang="en-US" kern="0" dirty="0" err="1" smtClean="0">
                <a:effectLst/>
                <a:latin typeface="+mj-lt"/>
              </a:rPr>
              <a:t>Llangollen</a:t>
            </a:r>
            <a:r>
              <a:rPr lang="en-US" kern="0" dirty="0" smtClean="0">
                <a:effectLst/>
                <a:latin typeface="+mj-lt"/>
              </a:rPr>
              <a:t> is a town in Wales a </a:t>
            </a:r>
          </a:p>
          <a:p>
            <a:pPr marL="287338" lvl="1" indent="-233363">
              <a:spcBef>
                <a:spcPts val="800"/>
              </a:spcBef>
              <a:defRPr/>
            </a:pPr>
            <a:r>
              <a:rPr lang="en-US" kern="0" dirty="0" smtClean="0">
                <a:effectLst/>
                <a:latin typeface="+mj-lt"/>
              </a:rPr>
              <a:t>Yvette </a:t>
            </a:r>
            <a:r>
              <a:rPr lang="en-US" kern="0" dirty="0" smtClean="0">
                <a:solidFill>
                  <a:srgbClr val="FF0000"/>
                </a:solidFill>
                <a:effectLst/>
                <a:latin typeface="+mj-lt"/>
              </a:rPr>
              <a:t>are you </a:t>
            </a:r>
            <a:r>
              <a:rPr lang="en-US" kern="0" dirty="0" smtClean="0">
                <a:effectLst/>
                <a:latin typeface="+mj-lt"/>
              </a:rPr>
              <a:t>going shopping</a:t>
            </a:r>
          </a:p>
          <a:p>
            <a:pPr marL="287338" lvl="1" indent="-233363">
              <a:spcBef>
                <a:spcPts val="800"/>
              </a:spcBef>
              <a:defRPr/>
            </a:pPr>
            <a:r>
              <a:rPr lang="en-US" kern="0" dirty="0" err="1" smtClean="0">
                <a:effectLst/>
                <a:latin typeface="+mj-lt"/>
              </a:rPr>
              <a:t>Orthophosphoric</a:t>
            </a:r>
            <a:r>
              <a:rPr lang="en-US" kern="0" dirty="0" smtClean="0">
                <a:effectLst/>
                <a:latin typeface="+mj-lt"/>
              </a:rPr>
              <a:t> is a compo</a:t>
            </a:r>
          </a:p>
          <a:p>
            <a:pPr marL="287338" lvl="1" indent="-233363">
              <a:spcBef>
                <a:spcPts val="800"/>
              </a:spcBef>
              <a:defRPr/>
            </a:pPr>
            <a:r>
              <a:rPr lang="en-US" kern="0" dirty="0" err="1" smtClean="0">
                <a:effectLst/>
                <a:latin typeface="+mj-lt"/>
              </a:rPr>
              <a:t>Caoutchouc</a:t>
            </a:r>
            <a:r>
              <a:rPr lang="en-US" kern="0" dirty="0" smtClean="0">
                <a:effectLst/>
                <a:latin typeface="+mj-lt"/>
              </a:rPr>
              <a:t> is closely allied</a:t>
            </a:r>
          </a:p>
          <a:p>
            <a:pPr marL="287338" lvl="1" indent="-233363">
              <a:spcBef>
                <a:spcPts val="800"/>
              </a:spcBef>
              <a:defRPr/>
            </a:pPr>
            <a:endParaRPr lang="en-US" kern="0" dirty="0" smtClean="0">
              <a:effectLst/>
              <a:latin typeface="+mj-lt"/>
            </a:endParaRPr>
          </a:p>
          <a:p>
            <a:pPr marL="287338" indent="-233363">
              <a:defRPr/>
            </a:pPr>
            <a:endParaRPr lang="en-US" kern="0" dirty="0">
              <a:effectLst/>
              <a:latin typeface="+mj-lt"/>
            </a:endParaRPr>
          </a:p>
        </p:txBody>
      </p:sp>
      <p:sp>
        <p:nvSpPr>
          <p:cNvPr id="2" name="Rectangle 1"/>
          <p:cNvSpPr/>
          <p:nvPr/>
        </p:nvSpPr>
        <p:spPr>
          <a:xfrm>
            <a:off x="5334001" y="2209800"/>
            <a:ext cx="4648199" cy="4914166"/>
          </a:xfrm>
          <a:prstGeom prst="rect">
            <a:avLst/>
          </a:prstGeom>
        </p:spPr>
        <p:txBody>
          <a:bodyPr wrap="square">
            <a:spAutoFit/>
          </a:bodyPr>
          <a:lstStyle/>
          <a:p>
            <a:pPr marL="287338" lvl="1" indent="-233363">
              <a:spcBef>
                <a:spcPts val="800"/>
              </a:spcBef>
              <a:buClr>
                <a:srgbClr val="FFCC00"/>
              </a:buClr>
              <a:buSzPct val="110000"/>
              <a:buFont typeface="Arial" panose="020B0604020202020204" pitchFamily="34" charset="0"/>
              <a:buChar char="•"/>
              <a:defRPr/>
            </a:pPr>
            <a:r>
              <a:rPr lang="en-US" sz="2000" b="1" kern="0" dirty="0" err="1">
                <a:latin typeface="+mj-lt"/>
              </a:rPr>
              <a:t>Olefiant</a:t>
            </a:r>
            <a:r>
              <a:rPr lang="en-US" sz="2000" b="1" kern="0" dirty="0">
                <a:latin typeface="+mj-lt"/>
              </a:rPr>
              <a:t> gas </a:t>
            </a:r>
            <a:r>
              <a:rPr lang="en-US" sz="2000" b="1" kern="0" dirty="0" err="1">
                <a:latin typeface="+mj-lt"/>
              </a:rPr>
              <a:t>ethene</a:t>
            </a:r>
            <a:r>
              <a:rPr lang="en-US" sz="2000" b="1" kern="0" dirty="0">
                <a:latin typeface="+mj-lt"/>
              </a:rPr>
              <a:t> or </a:t>
            </a:r>
            <a:r>
              <a:rPr lang="en-US" sz="2000" b="1" kern="0" dirty="0" err="1">
                <a:latin typeface="+mj-lt"/>
              </a:rPr>
              <a:t>ethyle</a:t>
            </a:r>
            <a:endParaRPr lang="en-US" sz="2000" b="1" kern="0" dirty="0">
              <a:latin typeface="+mj-lt"/>
            </a:endParaRPr>
          </a:p>
          <a:p>
            <a:pPr marL="287338" lvl="1" indent="-233363">
              <a:spcBef>
                <a:spcPts val="800"/>
              </a:spcBef>
              <a:buClr>
                <a:srgbClr val="FFCC00"/>
              </a:buClr>
              <a:buSzPct val="110000"/>
              <a:buFont typeface="Arial" panose="020B0604020202020204" pitchFamily="34" charset="0"/>
              <a:buChar char="•"/>
              <a:defRPr/>
            </a:pPr>
            <a:r>
              <a:rPr lang="en-US" sz="2000" b="1" kern="0" dirty="0">
                <a:latin typeface="+mj-lt"/>
              </a:rPr>
              <a:t>See the terrible tank tackle a</a:t>
            </a:r>
          </a:p>
          <a:p>
            <a:pPr marL="287338" lvl="1" indent="-233363">
              <a:spcBef>
                <a:spcPts val="800"/>
              </a:spcBef>
              <a:buClr>
                <a:srgbClr val="FFCC00"/>
              </a:buClr>
              <a:buSzPct val="110000"/>
              <a:buFont typeface="Arial" panose="020B0604020202020204" pitchFamily="34" charset="0"/>
              <a:buChar char="•"/>
              <a:defRPr/>
            </a:pPr>
            <a:r>
              <a:rPr lang="en-US" sz="2000" b="1" kern="0" dirty="0">
                <a:latin typeface="+mj-lt"/>
              </a:rPr>
              <a:t>It is a thin limpid liquid that</a:t>
            </a:r>
          </a:p>
          <a:p>
            <a:pPr marL="287338" lvl="1" indent="-233363">
              <a:spcBef>
                <a:spcPts val="800"/>
              </a:spcBef>
              <a:buClr>
                <a:srgbClr val="FFCC00"/>
              </a:buClr>
              <a:buSzPct val="110000"/>
              <a:buFont typeface="Arial" panose="020B0604020202020204" pitchFamily="34" charset="0"/>
              <a:buChar char="•"/>
              <a:defRPr/>
            </a:pPr>
            <a:r>
              <a:rPr lang="en-US" sz="2000" b="1" kern="0" dirty="0">
                <a:latin typeface="+mj-lt"/>
              </a:rPr>
              <a:t>If it is insoluble in water it </a:t>
            </a:r>
            <a:r>
              <a:rPr lang="en-US" sz="2000" b="1" kern="0" dirty="0" err="1">
                <a:latin typeface="+mj-lt"/>
              </a:rPr>
              <a:t>i</a:t>
            </a:r>
            <a:endParaRPr lang="en-US" sz="2000" b="1" kern="0" dirty="0">
              <a:latin typeface="+mj-lt"/>
            </a:endParaRPr>
          </a:p>
          <a:p>
            <a:pPr marL="287338" lvl="1" indent="-233363">
              <a:spcBef>
                <a:spcPts val="800"/>
              </a:spcBef>
              <a:buClr>
                <a:srgbClr val="FFCC00"/>
              </a:buClr>
              <a:buSzPct val="110000"/>
              <a:buFont typeface="Arial" panose="020B0604020202020204" pitchFamily="34" charset="0"/>
              <a:buChar char="•"/>
              <a:defRPr/>
            </a:pPr>
            <a:r>
              <a:rPr lang="en-US" sz="2000" b="1" kern="0" dirty="0">
                <a:latin typeface="+mj-lt"/>
              </a:rPr>
              <a:t>Silver has been known from rem</a:t>
            </a:r>
          </a:p>
          <a:p>
            <a:pPr marL="287338" lvl="1" indent="-233363">
              <a:spcBef>
                <a:spcPts val="800"/>
              </a:spcBef>
              <a:buClr>
                <a:srgbClr val="FFCC00"/>
              </a:buClr>
              <a:buSzPct val="110000"/>
              <a:buFont typeface="Arial" panose="020B0604020202020204" pitchFamily="34" charset="0"/>
              <a:buChar char="•"/>
              <a:defRPr/>
            </a:pPr>
            <a:r>
              <a:rPr lang="en-US" sz="2000" b="1" kern="0" dirty="0">
                <a:latin typeface="+mj-lt"/>
              </a:rPr>
              <a:t>Hot concentrated sulfuric a</a:t>
            </a:r>
          </a:p>
          <a:p>
            <a:pPr marL="287338" lvl="1" indent="-233363">
              <a:spcBef>
                <a:spcPts val="800"/>
              </a:spcBef>
              <a:buClr>
                <a:srgbClr val="FFCC00"/>
              </a:buClr>
              <a:buSzPct val="110000"/>
              <a:buFont typeface="Arial" panose="020B0604020202020204" pitchFamily="34" charset="0"/>
              <a:buChar char="•"/>
              <a:defRPr/>
            </a:pPr>
            <a:r>
              <a:rPr lang="en-US" sz="2000" b="1" kern="0" dirty="0">
                <a:latin typeface="+mj-lt"/>
              </a:rPr>
              <a:t>Small coefficient of </a:t>
            </a:r>
            <a:r>
              <a:rPr lang="en-US" sz="2000" b="1" kern="0" dirty="0" err="1">
                <a:latin typeface="+mj-lt"/>
              </a:rPr>
              <a:t>expansi</a:t>
            </a:r>
            <a:endParaRPr lang="en-US" sz="2000" b="1" kern="0" dirty="0">
              <a:latin typeface="+mj-lt"/>
            </a:endParaRPr>
          </a:p>
          <a:p>
            <a:pPr marL="287338" lvl="1" indent="-233363">
              <a:spcBef>
                <a:spcPts val="800"/>
              </a:spcBef>
              <a:buClr>
                <a:srgbClr val="FFCC00"/>
              </a:buClr>
              <a:buSzPct val="110000"/>
              <a:buFont typeface="Arial" panose="020B0604020202020204" pitchFamily="34" charset="0"/>
              <a:buChar char="•"/>
              <a:defRPr/>
            </a:pPr>
            <a:r>
              <a:rPr lang="en-US" sz="2000" b="1" kern="0" dirty="0">
                <a:latin typeface="+mj-lt"/>
              </a:rPr>
              <a:t>Palladium possesses a power o</a:t>
            </a:r>
          </a:p>
          <a:p>
            <a:pPr marL="287338" lvl="1" indent="-233363">
              <a:spcBef>
                <a:spcPts val="800"/>
              </a:spcBef>
              <a:buClr>
                <a:srgbClr val="FFCC00"/>
              </a:buClr>
              <a:buSzPct val="110000"/>
              <a:buFont typeface="Arial" panose="020B0604020202020204" pitchFamily="34" charset="0"/>
              <a:buChar char="•"/>
              <a:defRPr/>
            </a:pPr>
            <a:r>
              <a:rPr lang="en-US" sz="2000" b="1" kern="0" dirty="0">
                <a:latin typeface="+mj-lt"/>
              </a:rPr>
              <a:t>Absorbing and condensing </a:t>
            </a:r>
            <a:r>
              <a:rPr lang="en-US" sz="2000" b="1" kern="0" dirty="0" err="1">
                <a:latin typeface="+mj-lt"/>
              </a:rPr>
              <a:t>thi</a:t>
            </a:r>
            <a:endParaRPr lang="en-US" sz="2000" b="1" kern="0" dirty="0">
              <a:latin typeface="+mj-lt"/>
            </a:endParaRPr>
          </a:p>
          <a:p>
            <a:pPr marL="287338" lvl="1" indent="-233363">
              <a:spcBef>
                <a:spcPts val="800"/>
              </a:spcBef>
              <a:buClr>
                <a:srgbClr val="FFCC00"/>
              </a:buClr>
              <a:buSzPct val="110000"/>
              <a:buFont typeface="Arial" panose="020B0604020202020204" pitchFamily="34" charset="0"/>
              <a:buChar char="•"/>
              <a:defRPr/>
            </a:pPr>
            <a:r>
              <a:rPr lang="en-US" sz="2000" b="1" kern="0" dirty="0">
                <a:latin typeface="+mj-lt"/>
              </a:rPr>
              <a:t>Compounds of platinum form </a:t>
            </a:r>
            <a:r>
              <a:rPr lang="en-US" sz="2000" b="1" kern="0" dirty="0" err="1">
                <a:latin typeface="+mj-lt"/>
              </a:rPr>
              <a:t>tw</a:t>
            </a:r>
            <a:endParaRPr lang="en-US" sz="2000" b="1" kern="0" dirty="0">
              <a:latin typeface="+mj-lt"/>
            </a:endParaRPr>
          </a:p>
          <a:p>
            <a:pPr marL="287338" lvl="1" indent="-233363">
              <a:spcBef>
                <a:spcPts val="800"/>
              </a:spcBef>
              <a:buClr>
                <a:srgbClr val="FFCC00"/>
              </a:buClr>
              <a:buSzPct val="110000"/>
              <a:buFont typeface="Arial" panose="020B0604020202020204" pitchFamily="34" charset="0"/>
              <a:buChar char="•"/>
              <a:defRPr/>
            </a:pPr>
            <a:r>
              <a:rPr lang="en-US" sz="2000" b="1" kern="0" dirty="0">
                <a:latin typeface="+mj-lt"/>
              </a:rPr>
              <a:t>Gold occurs widely </a:t>
            </a:r>
            <a:r>
              <a:rPr lang="en-US" sz="2000" b="1" kern="0" dirty="0" err="1">
                <a:latin typeface="+mj-lt"/>
              </a:rPr>
              <a:t>distribut</a:t>
            </a:r>
            <a:endParaRPr lang="en-US" sz="2000" b="1" kern="0" dirty="0">
              <a:latin typeface="+mj-lt"/>
            </a:endParaRPr>
          </a:p>
          <a:p>
            <a:pPr marL="287338" lvl="1" indent="-233363">
              <a:spcBef>
                <a:spcPts val="800"/>
              </a:spcBef>
              <a:buClr>
                <a:srgbClr val="FFCC00"/>
              </a:buClr>
              <a:buSzPct val="110000"/>
              <a:buFont typeface="Arial" panose="020B0604020202020204" pitchFamily="34" charset="0"/>
              <a:buChar char="•"/>
              <a:defRPr/>
            </a:pPr>
            <a:r>
              <a:rPr lang="en-US" sz="2000" b="1" kern="0" dirty="0" err="1">
                <a:latin typeface="+mj-lt"/>
              </a:rPr>
              <a:t>Oxydation</a:t>
            </a:r>
            <a:r>
              <a:rPr lang="en-US" sz="2000" b="1" kern="0" dirty="0">
                <a:latin typeface="+mj-lt"/>
              </a:rPr>
              <a:t> caused by it </a:t>
            </a:r>
            <a:r>
              <a:rPr lang="en-US" sz="2000" b="1" kern="0" dirty="0" err="1">
                <a:latin typeface="+mj-lt"/>
              </a:rPr>
              <a:t>probab</a:t>
            </a:r>
            <a:endParaRPr lang="en-US" sz="2000" b="1" dirty="0">
              <a:latin typeface="+mj-lt"/>
            </a:endParaRPr>
          </a:p>
        </p:txBody>
      </p:sp>
      <p:sp>
        <p:nvSpPr>
          <p:cNvPr id="9"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24</a:t>
            </a:fld>
            <a:endParaRPr lang="en-US" dirty="0"/>
          </a:p>
        </p:txBody>
      </p:sp>
      <p:sp>
        <p:nvSpPr>
          <p:cNvPr id="10"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4000"/>
                                        <p:tgtEl>
                                          <p:spTgt spid="6"/>
                                        </p:tgtEl>
                                      </p:cBhvr>
                                    </p:animEffect>
                                  </p:childTnLst>
                                </p:cTn>
                              </p:par>
                            </p:childTnLst>
                          </p:cTn>
                        </p:par>
                        <p:par>
                          <p:cTn id="8" fill="hold">
                            <p:stCondLst>
                              <p:cond delay="4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 Was Mauborgne Deceptive?</a:t>
            </a:r>
            <a:endParaRPr lang="en-US" dirty="0"/>
          </a:p>
        </p:txBody>
      </p:sp>
      <p:sp>
        <p:nvSpPr>
          <p:cNvPr id="5" name="Text Placeholder 4"/>
          <p:cNvSpPr>
            <a:spLocks noGrp="1"/>
          </p:cNvSpPr>
          <p:nvPr>
            <p:ph type="body" idx="4294967295"/>
          </p:nvPr>
        </p:nvSpPr>
        <p:spPr>
          <a:xfrm>
            <a:off x="503239" y="1066800"/>
            <a:ext cx="6811962" cy="3443287"/>
          </a:xfrm>
          <a:prstGeom prst="rect">
            <a:avLst/>
          </a:prstGeom>
        </p:spPr>
        <p:txBody>
          <a:bodyPr/>
          <a:lstStyle/>
          <a:p>
            <a:pPr marL="231775" indent="-231775">
              <a:spcBef>
                <a:spcPts val="800"/>
              </a:spcBef>
              <a:defRPr/>
            </a:pPr>
            <a:r>
              <a:rPr lang="en-US" dirty="0" smtClean="0">
                <a:effectLst/>
              </a:rPr>
              <a:t>In 1941, after Mauborgne retired, Friedman asked for solution to M-94 challenge messages </a:t>
            </a:r>
          </a:p>
          <a:p>
            <a:pPr marL="231775" indent="-231775">
              <a:spcBef>
                <a:spcPts val="800"/>
              </a:spcBef>
              <a:defRPr/>
            </a:pPr>
            <a:r>
              <a:rPr lang="en-US" dirty="0" smtClean="0">
                <a:effectLst/>
              </a:rPr>
              <a:t>Friedman complained to Mauborgne, who blamed an assistant, a Major Fowler!</a:t>
            </a:r>
          </a:p>
          <a:p>
            <a:pPr marL="231775" indent="-231775">
              <a:spcBef>
                <a:spcPts val="800"/>
              </a:spcBef>
              <a:defRPr/>
            </a:pPr>
            <a:r>
              <a:rPr lang="en-US" dirty="0" smtClean="0">
                <a:effectLst/>
              </a:rPr>
              <a:t>The M-94 was Mauborgne’s design, not likely he would have let an assistant decide the challenge messages without his approval</a:t>
            </a:r>
          </a:p>
          <a:p>
            <a:pPr marL="231775" indent="-231775">
              <a:spcBef>
                <a:spcPts val="800"/>
              </a:spcBef>
              <a:defRPr/>
            </a:pPr>
            <a:r>
              <a:rPr lang="en-US" dirty="0">
                <a:effectLst/>
              </a:rPr>
              <a:t>Col. </a:t>
            </a:r>
            <a:r>
              <a:rPr lang="en-US" dirty="0" err="1">
                <a:effectLst/>
              </a:rPr>
              <a:t>Fabyan</a:t>
            </a:r>
            <a:r>
              <a:rPr lang="en-US" dirty="0">
                <a:effectLst/>
              </a:rPr>
              <a:t> of Riverbank, said in a 1919 </a:t>
            </a:r>
            <a:r>
              <a:rPr lang="en-US" dirty="0" smtClean="0">
                <a:effectLst/>
              </a:rPr>
              <a:t>letter regarding a running-key challenge, </a:t>
            </a:r>
            <a:r>
              <a:rPr lang="en-US" dirty="0">
                <a:effectLst/>
              </a:rPr>
              <a:t>“Our </a:t>
            </a:r>
            <a:r>
              <a:rPr lang="en-US" dirty="0" smtClean="0">
                <a:effectLst/>
              </a:rPr>
              <a:t>past</a:t>
            </a:r>
          </a:p>
        </p:txBody>
      </p:sp>
      <p:pic>
        <p:nvPicPr>
          <p:cNvPr id="1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143000"/>
            <a:ext cx="2308827" cy="2971800"/>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91400" y="4114800"/>
            <a:ext cx="2308827" cy="319087"/>
          </a:xfrm>
          <a:prstGeom prst="rect">
            <a:avLst/>
          </a:prstGeom>
          <a:noFill/>
        </p:spPr>
        <p:txBody>
          <a:bodyPr wrap="square" lIns="101882" tIns="50941" rIns="101882" bIns="50941">
            <a:spAutoFit/>
          </a:bodyPr>
          <a:lstStyle/>
          <a:p>
            <a:pPr algn="ctr">
              <a:defRPr/>
            </a:pPr>
            <a:r>
              <a:rPr lang="en-US" sz="1400" b="1" dirty="0">
                <a:solidFill>
                  <a:srgbClr val="FFCC00"/>
                </a:solidFill>
                <a:latin typeface="+mj-lt"/>
              </a:rPr>
              <a:t>William F. Friedman</a:t>
            </a:r>
          </a:p>
        </p:txBody>
      </p:sp>
      <p:sp>
        <p:nvSpPr>
          <p:cNvPr id="2" name="Rectangle 1"/>
          <p:cNvSpPr/>
          <p:nvPr/>
        </p:nvSpPr>
        <p:spPr>
          <a:xfrm>
            <a:off x="503239" y="4399736"/>
            <a:ext cx="9525000" cy="3005951"/>
          </a:xfrm>
          <a:prstGeom prst="rect">
            <a:avLst/>
          </a:prstGeom>
        </p:spPr>
        <p:txBody>
          <a:bodyPr wrap="square">
            <a:spAutoFit/>
          </a:bodyPr>
          <a:lstStyle/>
          <a:p>
            <a:pPr marL="231775">
              <a:spcBef>
                <a:spcPts val="800"/>
              </a:spcBef>
              <a:buClr>
                <a:srgbClr val="FFC000"/>
              </a:buClr>
              <a:defRPr/>
            </a:pPr>
            <a:r>
              <a:rPr lang="en-US" sz="2200" b="1" dirty="0">
                <a:latin typeface="+mj-lt"/>
              </a:rPr>
              <a:t>experience is that </a:t>
            </a:r>
            <a:r>
              <a:rPr lang="en-US" sz="2200" b="1" dirty="0" smtClean="0">
                <a:latin typeface="+mj-lt"/>
              </a:rPr>
              <a:t>Colonel Mauborgne will do the same thing … to put one over </a:t>
            </a:r>
            <a:r>
              <a:rPr lang="en-US" sz="2200" b="1" dirty="0">
                <a:latin typeface="+mj-lt"/>
              </a:rPr>
              <a:t>on Riverbank and this is not our idea of co-operation”</a:t>
            </a:r>
          </a:p>
          <a:p>
            <a:pPr marL="231775" indent="-231775">
              <a:spcBef>
                <a:spcPts val="800"/>
              </a:spcBef>
              <a:buClr>
                <a:srgbClr val="FFC000"/>
              </a:buClr>
              <a:buFont typeface="Wingdings" panose="05000000000000000000" pitchFamily="2" charset="2"/>
              <a:buChar char="§"/>
              <a:defRPr/>
            </a:pPr>
            <a:r>
              <a:rPr lang="en-US" sz="2200" b="1" dirty="0">
                <a:latin typeface="+mj-lt"/>
              </a:rPr>
              <a:t>In 1917, Yardley complained that a Mauborgne/</a:t>
            </a:r>
            <a:r>
              <a:rPr lang="en-US" sz="2200" b="1" dirty="0" err="1">
                <a:latin typeface="+mj-lt"/>
              </a:rPr>
              <a:t>Hitt</a:t>
            </a:r>
            <a:r>
              <a:rPr lang="en-US" sz="2200" b="1" dirty="0">
                <a:latin typeface="+mj-lt"/>
              </a:rPr>
              <a:t> “unbreakable” running-key cipher test of 6 messages, “3 started with proper names, only one conjunction, 2 infinitives, 2 adverbs,…we decoded a </a:t>
            </a:r>
            <a:r>
              <a:rPr lang="en-US" sz="2200" b="1" dirty="0" smtClean="0">
                <a:latin typeface="+mj-lt"/>
              </a:rPr>
              <a:t>message </a:t>
            </a:r>
            <a:r>
              <a:rPr lang="en-US" sz="2200" b="1" dirty="0">
                <a:latin typeface="+mj-lt"/>
              </a:rPr>
              <a:t>about a shipment of bananas!”</a:t>
            </a:r>
          </a:p>
          <a:p>
            <a:pPr marL="231775" indent="-231775">
              <a:spcBef>
                <a:spcPts val="800"/>
              </a:spcBef>
              <a:buClr>
                <a:srgbClr val="FFC000"/>
              </a:buClr>
              <a:buFont typeface="Wingdings" panose="05000000000000000000" pitchFamily="2" charset="2"/>
              <a:buChar char="§"/>
              <a:defRPr/>
            </a:pPr>
            <a:r>
              <a:rPr lang="en-US" sz="2200" b="1" dirty="0">
                <a:latin typeface="+mj-lt"/>
              </a:rPr>
              <a:t>But afterwards, Yardley said Mauborgne acted honorably and quickly had the running-key cipher discontinued (1918)</a:t>
            </a:r>
          </a:p>
        </p:txBody>
      </p:sp>
      <p:sp>
        <p:nvSpPr>
          <p:cNvPr id="10"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25</a:t>
            </a:fld>
            <a:endParaRPr lang="en-US" dirty="0"/>
          </a:p>
        </p:txBody>
      </p:sp>
      <p:sp>
        <p:nvSpPr>
          <p:cNvPr id="14"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13644645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 Was Mauborgne Deceptive?</a:t>
            </a:r>
            <a:endParaRPr lang="en-US" dirty="0"/>
          </a:p>
        </p:txBody>
      </p:sp>
      <p:sp>
        <p:nvSpPr>
          <p:cNvPr id="5" name="Text Placeholder 4"/>
          <p:cNvSpPr>
            <a:spLocks noGrp="1"/>
          </p:cNvSpPr>
          <p:nvPr>
            <p:ph type="body" idx="4294967295"/>
          </p:nvPr>
        </p:nvSpPr>
        <p:spPr>
          <a:xfrm>
            <a:off x="533400" y="1219200"/>
            <a:ext cx="9478962" cy="6172200"/>
          </a:xfrm>
          <a:prstGeom prst="rect">
            <a:avLst/>
          </a:prstGeom>
        </p:spPr>
        <p:txBody>
          <a:bodyPr/>
          <a:lstStyle/>
          <a:p>
            <a:pPr marL="231775" indent="-231775">
              <a:spcBef>
                <a:spcPts val="800"/>
              </a:spcBef>
              <a:defRPr/>
            </a:pPr>
            <a:r>
              <a:rPr lang="en-US" dirty="0" smtClean="0">
                <a:effectLst/>
              </a:rPr>
              <a:t>Was Mauborgne deceptive in his test messages – Of Course!</a:t>
            </a:r>
          </a:p>
          <a:p>
            <a:pPr marL="231775" indent="-231775">
              <a:spcBef>
                <a:spcPts val="800"/>
              </a:spcBef>
              <a:defRPr/>
            </a:pPr>
            <a:r>
              <a:rPr lang="en-US" dirty="0" smtClean="0">
                <a:effectLst/>
              </a:rPr>
              <a:t>Did Mauborgne’s deception have a good intent – Yes!</a:t>
            </a:r>
          </a:p>
          <a:p>
            <a:pPr marL="231775" indent="-231775">
              <a:spcBef>
                <a:spcPts val="800"/>
              </a:spcBef>
              <a:defRPr/>
            </a:pPr>
            <a:r>
              <a:rPr lang="en-US" dirty="0" smtClean="0">
                <a:effectLst/>
              </a:rPr>
              <a:t>Before WW1, only ciphers in use were the </a:t>
            </a:r>
            <a:r>
              <a:rPr lang="en-US" dirty="0" err="1" smtClean="0">
                <a:effectLst/>
              </a:rPr>
              <a:t>Vigen</a:t>
            </a:r>
            <a:r>
              <a:rPr lang="en-US" altLang="en-US" dirty="0" err="1" smtClean="0">
                <a:effectLst/>
              </a:rPr>
              <a:t>ère</a:t>
            </a:r>
            <a:r>
              <a:rPr lang="en-US" altLang="en-US" dirty="0" smtClean="0">
                <a:effectLst/>
              </a:rPr>
              <a:t>, </a:t>
            </a:r>
            <a:r>
              <a:rPr lang="en-US" altLang="en-US" dirty="0" err="1" smtClean="0">
                <a:effectLst/>
              </a:rPr>
              <a:t>Playfair</a:t>
            </a:r>
            <a:r>
              <a:rPr lang="en-US" altLang="en-US" dirty="0" smtClean="0">
                <a:effectLst/>
              </a:rPr>
              <a:t>, and codes –   Mauborgne knew all were vulnerable</a:t>
            </a:r>
          </a:p>
          <a:p>
            <a:pPr marL="677863" lvl="1" indent="-231775">
              <a:spcBef>
                <a:spcPts val="800"/>
              </a:spcBef>
              <a:defRPr/>
            </a:pPr>
            <a:r>
              <a:rPr lang="en-US" dirty="0" smtClean="0">
                <a:effectLst/>
              </a:rPr>
              <a:t>“</a:t>
            </a:r>
            <a:r>
              <a:rPr lang="en-US" dirty="0" err="1" smtClean="0">
                <a:effectLst/>
              </a:rPr>
              <a:t>Vigen</a:t>
            </a:r>
            <a:r>
              <a:rPr lang="en-US" altLang="en-US" dirty="0" err="1" smtClean="0">
                <a:effectLst/>
              </a:rPr>
              <a:t>ère</a:t>
            </a:r>
            <a:r>
              <a:rPr lang="en-US" altLang="en-US" dirty="0" smtClean="0">
                <a:effectLst/>
              </a:rPr>
              <a:t> can be deciphered faster than it can be enciphered”</a:t>
            </a:r>
          </a:p>
          <a:p>
            <a:pPr marL="677863" lvl="1" indent="-231775">
              <a:spcBef>
                <a:spcPts val="800"/>
              </a:spcBef>
              <a:defRPr/>
            </a:pPr>
            <a:r>
              <a:rPr lang="en-US" dirty="0" err="1" smtClean="0">
                <a:effectLst/>
              </a:rPr>
              <a:t>Playfair</a:t>
            </a:r>
            <a:r>
              <a:rPr lang="en-US" dirty="0" smtClean="0">
                <a:effectLst/>
              </a:rPr>
              <a:t> solution was published by Mauborgne in 1914</a:t>
            </a:r>
          </a:p>
          <a:p>
            <a:pPr marL="677863" lvl="1" indent="-231775">
              <a:spcBef>
                <a:spcPts val="800"/>
              </a:spcBef>
              <a:defRPr/>
            </a:pPr>
            <a:r>
              <a:rPr lang="en-US" dirty="0" smtClean="0">
                <a:effectLst/>
              </a:rPr>
              <a:t>Codes not appropriate for battlefield use, but were used anyway</a:t>
            </a:r>
          </a:p>
          <a:p>
            <a:pPr marL="231775" indent="-231775">
              <a:spcBef>
                <a:spcPts val="800"/>
              </a:spcBef>
              <a:defRPr/>
            </a:pPr>
            <a:r>
              <a:rPr lang="en-US" dirty="0" smtClean="0">
                <a:effectLst/>
              </a:rPr>
              <a:t>Mauborgne knew the M-94 would be a stronger cipher than the </a:t>
            </a:r>
            <a:r>
              <a:rPr lang="en-US" dirty="0" err="1" smtClean="0">
                <a:effectLst/>
              </a:rPr>
              <a:t>Vigen</a:t>
            </a:r>
            <a:r>
              <a:rPr lang="en-US" altLang="en-US" dirty="0" err="1" smtClean="0">
                <a:effectLst/>
              </a:rPr>
              <a:t>ère</a:t>
            </a:r>
            <a:r>
              <a:rPr lang="en-US" altLang="en-US" dirty="0" smtClean="0">
                <a:effectLst/>
              </a:rPr>
              <a:t> disk and wanted it approved by the Army</a:t>
            </a:r>
          </a:p>
          <a:p>
            <a:pPr marL="231775" indent="-231775">
              <a:spcBef>
                <a:spcPts val="800"/>
              </a:spcBef>
              <a:defRPr/>
            </a:pPr>
            <a:r>
              <a:rPr lang="en-US" dirty="0" smtClean="0">
                <a:effectLst/>
              </a:rPr>
              <a:t>So, did Mauborgne use the prototype M-94s during WW1 by the Army attach</a:t>
            </a:r>
            <a:r>
              <a:rPr lang="en-US" dirty="0" smtClean="0">
                <a:effectLst/>
                <a:latin typeface="Arial (Body)"/>
              </a:rPr>
              <a:t>é</a:t>
            </a:r>
            <a:r>
              <a:rPr lang="en-US" dirty="0" smtClean="0">
                <a:effectLst/>
              </a:rPr>
              <a:t>s, or others before Army approval? </a:t>
            </a:r>
          </a:p>
          <a:p>
            <a:pPr marL="690563" lvl="1" indent="-244475">
              <a:spcBef>
                <a:spcPts val="800"/>
              </a:spcBef>
              <a:defRPr/>
            </a:pPr>
            <a:r>
              <a:rPr lang="en-US" dirty="0" smtClean="0">
                <a:effectLst/>
              </a:rPr>
              <a:t>We have no proof, but that may be </a:t>
            </a:r>
            <a:r>
              <a:rPr lang="en-US" dirty="0" smtClean="0">
                <a:effectLst/>
              </a:rPr>
              <a:t>disclosed </a:t>
            </a:r>
            <a:r>
              <a:rPr lang="en-US" dirty="0" smtClean="0">
                <a:effectLst/>
              </a:rPr>
              <a:t>in the future</a:t>
            </a:r>
          </a:p>
          <a:p>
            <a:pPr marL="690563" lvl="1" indent="-244475">
              <a:spcBef>
                <a:spcPts val="800"/>
              </a:spcBef>
              <a:defRPr/>
            </a:pPr>
            <a:r>
              <a:rPr lang="en-US" dirty="0" smtClean="0">
                <a:effectLst/>
              </a:rPr>
              <a:t>There are multiple prototypes in existence</a:t>
            </a:r>
          </a:p>
          <a:p>
            <a:pPr marL="690563" lvl="1" indent="-244475">
              <a:spcBef>
                <a:spcPts val="800"/>
              </a:spcBef>
              <a:defRPr/>
            </a:pPr>
            <a:r>
              <a:rPr lang="en-US" dirty="0" smtClean="0">
                <a:effectLst/>
              </a:rPr>
              <a:t>Friedman notes “unauthorized cipher methods were used in WW1” and “the M-94 was adopted by the Signal Corps in 1918”</a:t>
            </a:r>
            <a:endParaRPr lang="en-US" dirty="0">
              <a:effectLst/>
            </a:endParaRPr>
          </a:p>
        </p:txBody>
      </p:sp>
      <p:sp>
        <p:nvSpPr>
          <p:cNvPr id="7"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26</a:t>
            </a:fld>
            <a:endParaRPr lang="en-US" dirty="0"/>
          </a:p>
        </p:txBody>
      </p:sp>
      <p:sp>
        <p:nvSpPr>
          <p:cNvPr id="9"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3503396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Prototypes with Changeable Alphabets</a:t>
            </a:r>
            <a:endParaRPr lang="en-US" dirty="0"/>
          </a:p>
        </p:txBody>
      </p:sp>
      <p:sp>
        <p:nvSpPr>
          <p:cNvPr id="5" name="Text Placeholder 4"/>
          <p:cNvSpPr>
            <a:spLocks noGrp="1"/>
          </p:cNvSpPr>
          <p:nvPr>
            <p:ph type="body" idx="4294967295"/>
          </p:nvPr>
        </p:nvSpPr>
        <p:spPr>
          <a:xfrm>
            <a:off x="457200" y="4419600"/>
            <a:ext cx="9555162" cy="2971800"/>
          </a:xfrm>
          <a:prstGeom prst="rect">
            <a:avLst/>
          </a:prstGeom>
        </p:spPr>
        <p:txBody>
          <a:bodyPr/>
          <a:lstStyle/>
          <a:p>
            <a:pPr marL="231775" indent="-231775">
              <a:spcBef>
                <a:spcPts val="800"/>
              </a:spcBef>
              <a:defRPr/>
            </a:pPr>
            <a:r>
              <a:rPr lang="en-US" dirty="0" smtClean="0">
                <a:effectLst/>
              </a:rPr>
              <a:t>Late in 1933, prototypes were </a:t>
            </a:r>
            <a:r>
              <a:rPr lang="en-US" dirty="0">
                <a:effectLst/>
              </a:rPr>
              <a:t>designed </a:t>
            </a:r>
            <a:r>
              <a:rPr lang="en-US" dirty="0" smtClean="0">
                <a:effectLst/>
              </a:rPr>
              <a:t>to allow a change of alphabets, to address the greatest cryptologic weakness </a:t>
            </a:r>
          </a:p>
          <a:p>
            <a:pPr marL="231775" indent="-231775">
              <a:spcBef>
                <a:spcPts val="800"/>
              </a:spcBef>
              <a:defRPr/>
            </a:pPr>
            <a:r>
              <a:rPr lang="en-US" dirty="0" smtClean="0">
                <a:effectLst/>
              </a:rPr>
              <a:t>M-136, designed by Friedman, was never used</a:t>
            </a:r>
          </a:p>
          <a:p>
            <a:pPr marL="231775" indent="-231775">
              <a:spcBef>
                <a:spcPts val="800"/>
              </a:spcBef>
              <a:defRPr/>
            </a:pPr>
            <a:r>
              <a:rPr lang="en-US" dirty="0" smtClean="0">
                <a:effectLst/>
              </a:rPr>
              <a:t>M-137, designed by Lt. </a:t>
            </a:r>
            <a:r>
              <a:rPr lang="en-US" dirty="0" err="1" smtClean="0">
                <a:effectLst/>
              </a:rPr>
              <a:t>Smellow</a:t>
            </a:r>
            <a:r>
              <a:rPr lang="en-US" dirty="0" smtClean="0">
                <a:effectLst/>
              </a:rPr>
              <a:t> of the Navy, was complex and unwieldy, and had limited use for only 3 years by the Navy</a:t>
            </a:r>
          </a:p>
          <a:p>
            <a:pPr marL="231775" indent="-231775">
              <a:spcBef>
                <a:spcPts val="800"/>
              </a:spcBef>
              <a:defRPr/>
            </a:pPr>
            <a:r>
              <a:rPr lang="en-US" dirty="0" smtClean="0">
                <a:effectLst/>
              </a:rPr>
              <a:t>M-138, </a:t>
            </a:r>
            <a:r>
              <a:rPr lang="en-US" dirty="0" err="1" smtClean="0">
                <a:effectLst/>
              </a:rPr>
              <a:t>Hitt’s</a:t>
            </a:r>
            <a:r>
              <a:rPr lang="en-US" dirty="0" smtClean="0">
                <a:effectLst/>
              </a:rPr>
              <a:t> simpler design from 1915 became the model adopted for changeable alphabets </a:t>
            </a:r>
            <a:r>
              <a:rPr lang="en-US" dirty="0">
                <a:effectLst/>
              </a:rPr>
              <a:t>i</a:t>
            </a:r>
            <a:r>
              <a:rPr lang="en-US" dirty="0" smtClean="0">
                <a:effectLst/>
              </a:rPr>
              <a:t>n 1934</a:t>
            </a:r>
          </a:p>
          <a:p>
            <a:pPr marL="382059" indent="-382059">
              <a:defRPr/>
            </a:pPr>
            <a:endParaRPr lang="en-US" dirty="0" smtClean="0">
              <a:effectLst/>
            </a:endParaRPr>
          </a:p>
          <a:p>
            <a:pPr marL="382059" indent="-382059">
              <a:defRPr/>
            </a:pPr>
            <a:endParaRPr lang="en-US" dirty="0">
              <a:effectLst/>
            </a:endParaRP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295400"/>
            <a:ext cx="4154932" cy="274320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36813" y="4062413"/>
            <a:ext cx="1328737" cy="319087"/>
          </a:xfrm>
          <a:prstGeom prst="rect">
            <a:avLst/>
          </a:prstGeom>
          <a:noFill/>
        </p:spPr>
        <p:txBody>
          <a:bodyPr wrap="none" lIns="101882" tIns="50941" rIns="101882" bIns="50941">
            <a:spAutoFit/>
          </a:bodyPr>
          <a:lstStyle/>
          <a:p>
            <a:pPr>
              <a:defRPr/>
            </a:pPr>
            <a:r>
              <a:rPr lang="en-US" sz="1400" b="1" dirty="0">
                <a:solidFill>
                  <a:srgbClr val="FFCC00"/>
                </a:solidFill>
                <a:latin typeface="+mj-lt"/>
              </a:rPr>
              <a:t>M-136 Cipher</a:t>
            </a:r>
          </a:p>
        </p:txBody>
      </p:sp>
      <p:pic>
        <p:nvPicPr>
          <p:cNvPr id="25606" name="Picture 8"/>
          <p:cNvPicPr>
            <a:picLocks noChangeAspect="1"/>
          </p:cNvPicPr>
          <p:nvPr/>
        </p:nvPicPr>
        <p:blipFill>
          <a:blip r:embed="rId3">
            <a:extLst>
              <a:ext uri="{28A0092B-C50C-407E-A947-70E740481C1C}">
                <a14:useLocalDpi xmlns:a14="http://schemas.microsoft.com/office/drawing/2010/main" val="0"/>
              </a:ext>
            </a:extLst>
          </a:blip>
          <a:srcRect l="7570" t="2695" r="10748" b="4536"/>
          <a:stretch>
            <a:fillRect/>
          </a:stretch>
        </p:blipFill>
        <p:spPr bwMode="auto">
          <a:xfrm>
            <a:off x="5970589" y="1295400"/>
            <a:ext cx="3693797" cy="2743200"/>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167563" y="4062413"/>
            <a:ext cx="1330325" cy="319087"/>
          </a:xfrm>
          <a:prstGeom prst="rect">
            <a:avLst/>
          </a:prstGeom>
          <a:noFill/>
        </p:spPr>
        <p:txBody>
          <a:bodyPr wrap="none" lIns="101882" tIns="50941" rIns="101882" bIns="50941">
            <a:spAutoFit/>
          </a:bodyPr>
          <a:lstStyle/>
          <a:p>
            <a:pPr>
              <a:defRPr/>
            </a:pPr>
            <a:r>
              <a:rPr lang="en-US" sz="1400" b="1" dirty="0">
                <a:solidFill>
                  <a:srgbClr val="FFCC00"/>
                </a:solidFill>
                <a:latin typeface="+mj-lt"/>
              </a:rPr>
              <a:t>M-137 Cipher</a:t>
            </a:r>
          </a:p>
        </p:txBody>
      </p:sp>
      <p:sp>
        <p:nvSpPr>
          <p:cNvPr id="12"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27</a:t>
            </a:fld>
            <a:endParaRPr lang="en-US" dirty="0"/>
          </a:p>
        </p:txBody>
      </p:sp>
      <p:sp>
        <p:nvSpPr>
          <p:cNvPr id="13"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M-138 Strip Cipher </a:t>
            </a:r>
            <a:endParaRPr lang="en-US" dirty="0"/>
          </a:p>
        </p:txBody>
      </p:sp>
      <p:sp>
        <p:nvSpPr>
          <p:cNvPr id="20483" name="Text Placeholder 4"/>
          <p:cNvSpPr>
            <a:spLocks noGrp="1"/>
          </p:cNvSpPr>
          <p:nvPr>
            <p:ph type="body" idx="4294967295"/>
          </p:nvPr>
        </p:nvSpPr>
        <p:spPr bwMode="auto">
          <a:xfrm>
            <a:off x="457200" y="5029200"/>
            <a:ext cx="9525000" cy="2362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1775" indent="-231775">
              <a:spcBef>
                <a:spcPts val="800"/>
              </a:spcBef>
            </a:pPr>
            <a:r>
              <a:rPr lang="en-US" altLang="en-US" dirty="0" smtClean="0">
                <a:effectLst/>
              </a:rPr>
              <a:t>Parker </a:t>
            </a:r>
            <a:r>
              <a:rPr lang="en-US" altLang="en-US" dirty="0" err="1" smtClean="0">
                <a:effectLst/>
              </a:rPr>
              <a:t>Hitt</a:t>
            </a:r>
            <a:r>
              <a:rPr lang="en-US" altLang="en-US" dirty="0" smtClean="0">
                <a:effectLst/>
              </a:rPr>
              <a:t> pursued the strip cipher version, first deployed on July 9, 1934 (M-138), but used decades earlier for cryptanalysis </a:t>
            </a:r>
          </a:p>
          <a:p>
            <a:pPr marL="231775" indent="-231775">
              <a:spcBef>
                <a:spcPts val="800"/>
              </a:spcBef>
            </a:pPr>
            <a:r>
              <a:rPr lang="en-US" altLang="en-US" dirty="0" smtClean="0">
                <a:effectLst/>
              </a:rPr>
              <a:t>Used 25 strips of mixed alphabets, later M-138-A used 30 strips out of 100 available</a:t>
            </a:r>
          </a:p>
          <a:p>
            <a:pPr marL="231775" indent="-231775">
              <a:spcBef>
                <a:spcPts val="800"/>
              </a:spcBef>
            </a:pPr>
            <a:r>
              <a:rPr lang="en-US" dirty="0">
                <a:effectLst/>
              </a:rPr>
              <a:t>Advantage over cylinder cipher is ease of having more/changeable alphabet strips</a:t>
            </a:r>
          </a:p>
          <a:p>
            <a:pPr marL="231775" indent="-231775">
              <a:spcBef>
                <a:spcPts val="800"/>
              </a:spcBef>
            </a:pPr>
            <a:endParaRPr lang="en-US" altLang="en-US" dirty="0" smtClean="0">
              <a:effectLst/>
            </a:endParaRPr>
          </a:p>
        </p:txBody>
      </p:sp>
      <p:pic>
        <p:nvPicPr>
          <p:cNvPr id="2048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2158577" cy="3460751"/>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953000" y="4498848"/>
            <a:ext cx="2132123" cy="318321"/>
          </a:xfrm>
          <a:prstGeom prst="rect">
            <a:avLst/>
          </a:prstGeom>
          <a:noFill/>
        </p:spPr>
        <p:txBody>
          <a:bodyPr wrap="square" lIns="101882" tIns="50941" rIns="101882" bIns="50941">
            <a:spAutoFit/>
          </a:bodyPr>
          <a:lstStyle/>
          <a:p>
            <a:pPr algn="r">
              <a:defRPr/>
            </a:pPr>
            <a:r>
              <a:rPr lang="en-US" sz="1400" b="1" dirty="0">
                <a:solidFill>
                  <a:srgbClr val="FFCC00"/>
                </a:solidFill>
                <a:latin typeface="+mj-lt"/>
              </a:rPr>
              <a:t>1916 Hitt Strip </a:t>
            </a:r>
            <a:r>
              <a:rPr lang="en-US" sz="1400" b="1" dirty="0" smtClean="0">
                <a:solidFill>
                  <a:srgbClr val="FFCC00"/>
                </a:solidFill>
                <a:latin typeface="+mj-lt"/>
              </a:rPr>
              <a:t>Cipher</a:t>
            </a:r>
            <a:endParaRPr lang="en-US" sz="1400" b="1" dirty="0">
              <a:solidFill>
                <a:srgbClr val="FFCC00"/>
              </a:solidFill>
              <a:latin typeface="+mj-lt"/>
            </a:endParaRPr>
          </a:p>
        </p:txBody>
      </p:sp>
      <p:sp>
        <p:nvSpPr>
          <p:cNvPr id="14" name="TextBox 13"/>
          <p:cNvSpPr txBox="1"/>
          <p:nvPr/>
        </p:nvSpPr>
        <p:spPr>
          <a:xfrm>
            <a:off x="2463377" y="4498848"/>
            <a:ext cx="1224386" cy="318321"/>
          </a:xfrm>
          <a:prstGeom prst="rect">
            <a:avLst/>
          </a:prstGeom>
          <a:noFill/>
        </p:spPr>
        <p:txBody>
          <a:bodyPr wrap="square" lIns="101882" tIns="50941" rIns="101882" bIns="50941">
            <a:spAutoFit/>
          </a:bodyPr>
          <a:lstStyle/>
          <a:p>
            <a:pPr>
              <a:defRPr/>
            </a:pPr>
            <a:r>
              <a:rPr lang="en-US" sz="1400" b="1" dirty="0">
                <a:solidFill>
                  <a:srgbClr val="FFCC00"/>
                </a:solidFill>
                <a:latin typeface="+mj-lt"/>
              </a:rPr>
              <a:t>Parker Hitt</a:t>
            </a:r>
          </a:p>
        </p:txBody>
      </p:sp>
      <p:pic>
        <p:nvPicPr>
          <p:cNvPr id="20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123" y="1295400"/>
            <a:ext cx="2668477" cy="3465576"/>
          </a:xfrm>
          <a:prstGeom prst="rect">
            <a:avLst/>
          </a:prstGeom>
          <a:noFill/>
          <a:ln w="12700">
            <a:solidFill>
              <a:srgbClr val="FFCC00"/>
            </a:solidFill>
            <a:miter lim="800000"/>
            <a:headEnd/>
            <a:tailEnd/>
          </a:ln>
          <a:extLst>
            <a:ext uri="{909E8E84-426E-40DD-AFC4-6F175D3DCCD1}">
              <a14:hiddenFill xmlns:a14="http://schemas.microsoft.com/office/drawing/2010/main">
                <a:solidFill>
                  <a:schemeClr val="accent1"/>
                </a:solidFill>
              </a14:hiddenFill>
            </a:ext>
          </a:extLst>
        </p:spPr>
      </p:pic>
      <p:pic>
        <p:nvPicPr>
          <p:cNvPr id="20498" name="Picture 18" descr="https://media.defense.gov/2019/May/28/2002136455/-1/-1/0/190520-D-IM742-208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048" b="11076"/>
          <a:stretch/>
        </p:blipFill>
        <p:spPr bwMode="auto">
          <a:xfrm>
            <a:off x="2606040" y="1295400"/>
            <a:ext cx="4322949" cy="2544632"/>
          </a:xfrm>
          <a:prstGeom prst="rect">
            <a:avLst/>
          </a:prstGeom>
          <a:noFill/>
          <a:ln w="12700">
            <a:solidFill>
              <a:srgbClr val="FFC000"/>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606040" y="3831336"/>
            <a:ext cx="4322949" cy="318321"/>
          </a:xfrm>
          <a:prstGeom prst="rect">
            <a:avLst/>
          </a:prstGeom>
          <a:noFill/>
        </p:spPr>
        <p:txBody>
          <a:bodyPr wrap="square" lIns="101882" tIns="50941" rIns="101882" bIns="50941">
            <a:spAutoFit/>
          </a:bodyPr>
          <a:lstStyle/>
          <a:p>
            <a:pPr algn="ctr">
              <a:defRPr/>
            </a:pPr>
            <a:r>
              <a:rPr lang="en-US" sz="1400" b="1" dirty="0" smtClean="0">
                <a:solidFill>
                  <a:srgbClr val="FFCC00"/>
                </a:solidFill>
                <a:latin typeface="+mj-lt"/>
              </a:rPr>
              <a:t>1934 M-138 Strip Cipher</a:t>
            </a:r>
            <a:endParaRPr lang="en-US" sz="1400" b="1" dirty="0">
              <a:solidFill>
                <a:srgbClr val="FFCC00"/>
              </a:solidFill>
              <a:latin typeface="+mj-lt"/>
            </a:endParaRPr>
          </a:p>
        </p:txBody>
      </p:sp>
      <p:sp>
        <p:nvSpPr>
          <p:cNvPr id="15"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28</a:t>
            </a:fld>
            <a:endParaRPr lang="en-US" dirty="0"/>
          </a:p>
        </p:txBody>
      </p:sp>
      <p:sp>
        <p:nvSpPr>
          <p:cNvPr id="16"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M-138-A Strip Cipher </a:t>
            </a:r>
            <a:endParaRPr lang="en-US" dirty="0"/>
          </a:p>
        </p:txBody>
      </p:sp>
      <p:sp>
        <p:nvSpPr>
          <p:cNvPr id="20483" name="Text Placeholder 4"/>
          <p:cNvSpPr>
            <a:spLocks noGrp="1"/>
          </p:cNvSpPr>
          <p:nvPr>
            <p:ph type="body" idx="4294967295"/>
          </p:nvPr>
        </p:nvSpPr>
        <p:spPr bwMode="auto">
          <a:xfrm>
            <a:off x="4876800" y="1288639"/>
            <a:ext cx="4953000" cy="32833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1775" indent="-231775">
              <a:spcBef>
                <a:spcPts val="800"/>
              </a:spcBef>
            </a:pPr>
            <a:r>
              <a:rPr lang="en-US" altLang="en-US" dirty="0" smtClean="0">
                <a:effectLst/>
              </a:rPr>
              <a:t>M-138-A cipher first deployed on June 1938</a:t>
            </a:r>
          </a:p>
          <a:p>
            <a:pPr marL="231775" indent="-231775">
              <a:spcBef>
                <a:spcPts val="800"/>
              </a:spcBef>
            </a:pPr>
            <a:r>
              <a:rPr lang="en-US" altLang="en-US" dirty="0" smtClean="0">
                <a:effectLst/>
              </a:rPr>
              <a:t>Used 30 strips of mixed alphabets, instead of the 25 of the M-138</a:t>
            </a:r>
          </a:p>
          <a:p>
            <a:pPr marL="231775" indent="-231775">
              <a:spcBef>
                <a:spcPts val="800"/>
              </a:spcBef>
            </a:pPr>
            <a:r>
              <a:rPr lang="en-US" altLang="en-US" dirty="0" smtClean="0">
                <a:effectLst/>
              </a:rPr>
              <a:t>30 alphabets selected from 100</a:t>
            </a:r>
          </a:p>
          <a:p>
            <a:pPr marL="231775" indent="-231775">
              <a:spcBef>
                <a:spcPts val="800"/>
              </a:spcBef>
            </a:pPr>
            <a:r>
              <a:rPr lang="en-US" dirty="0">
                <a:effectLst/>
              </a:rPr>
              <a:t>Advantage over cylinder cipher is ease of having more/changeable alphabet </a:t>
            </a:r>
            <a:r>
              <a:rPr lang="en-US" dirty="0" smtClean="0">
                <a:effectLst/>
              </a:rPr>
              <a:t>strips</a:t>
            </a:r>
          </a:p>
          <a:p>
            <a:pPr marL="231775" indent="-231775">
              <a:spcBef>
                <a:spcPts val="800"/>
              </a:spcBef>
            </a:pPr>
            <a:endParaRPr lang="en-US" dirty="0">
              <a:effectLst/>
            </a:endParaRPr>
          </a:p>
          <a:p>
            <a:pPr marL="231775" indent="-231775">
              <a:spcBef>
                <a:spcPts val="800"/>
              </a:spcBef>
            </a:pPr>
            <a:endParaRPr lang="en-US" altLang="en-US" dirty="0" smtClean="0">
              <a:effectLst/>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467" y="1204710"/>
            <a:ext cx="3872733" cy="3291090"/>
          </a:xfrm>
          <a:prstGeom prst="rect">
            <a:avLst/>
          </a:prstGeom>
          <a:noFill/>
          <a:ln w="12700">
            <a:solidFill>
              <a:srgbClr val="FFCC00"/>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8"/>
          <p:cNvSpPr>
            <a:spLocks noChangeArrowheads="1"/>
          </p:cNvSpPr>
          <p:nvPr/>
        </p:nvSpPr>
        <p:spPr bwMode="auto">
          <a:xfrm>
            <a:off x="775467" y="4495800"/>
            <a:ext cx="3872733" cy="31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82" tIns="50941" rIns="101882" bIns="50941"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400" b="1" dirty="0">
                <a:solidFill>
                  <a:srgbClr val="FFCC00"/>
                </a:solidFill>
                <a:latin typeface="Arial" charset="0"/>
              </a:rPr>
              <a:t>US Army </a:t>
            </a:r>
            <a:r>
              <a:rPr lang="en-US" altLang="en-US" sz="1400" b="1" dirty="0" smtClean="0">
                <a:solidFill>
                  <a:srgbClr val="FFCC00"/>
                </a:solidFill>
                <a:latin typeface="Arial" charset="0"/>
              </a:rPr>
              <a:t>M-138-A  </a:t>
            </a:r>
            <a:r>
              <a:rPr lang="en-US" altLang="en-US" sz="1400" b="1" dirty="0">
                <a:solidFill>
                  <a:srgbClr val="FFCC00"/>
                </a:solidFill>
                <a:latin typeface="Arial" charset="0"/>
              </a:rPr>
              <a:t>Cipher Device</a:t>
            </a:r>
          </a:p>
        </p:txBody>
      </p:sp>
      <p:sp>
        <p:nvSpPr>
          <p:cNvPr id="2" name="Rectangle 1"/>
          <p:cNvSpPr/>
          <p:nvPr/>
        </p:nvSpPr>
        <p:spPr>
          <a:xfrm>
            <a:off x="533400" y="4773811"/>
            <a:ext cx="9372600" cy="2769989"/>
          </a:xfrm>
          <a:prstGeom prst="rect">
            <a:avLst/>
          </a:prstGeom>
        </p:spPr>
        <p:txBody>
          <a:bodyPr wrap="square">
            <a:spAutoFit/>
          </a:bodyPr>
          <a:lstStyle/>
          <a:p>
            <a:pPr marL="233363" indent="-233363">
              <a:spcBef>
                <a:spcPts val="800"/>
              </a:spcBef>
              <a:buClr>
                <a:srgbClr val="FFCC00"/>
              </a:buClr>
              <a:buFont typeface="Wingdings" panose="05000000000000000000" pitchFamily="2" charset="2"/>
              <a:buChar char="§"/>
            </a:pPr>
            <a:r>
              <a:rPr lang="en-US" sz="2200" b="1" dirty="0" smtClean="0">
                <a:effectLst/>
                <a:latin typeface="+mj-lt"/>
              </a:rPr>
              <a:t>Methods to address the vulnerability of fixed repetition of 30 strips</a:t>
            </a:r>
          </a:p>
          <a:p>
            <a:pPr marL="682625" lvl="1" indent="-220663">
              <a:spcBef>
                <a:spcPts val="800"/>
              </a:spcBef>
              <a:buClr>
                <a:srgbClr val="FFCC00"/>
              </a:buClr>
              <a:buFont typeface="Arial" panose="020B0604020202020204" pitchFamily="34" charset="0"/>
              <a:buChar char="•"/>
            </a:pPr>
            <a:r>
              <a:rPr lang="en-US" sz="2200" b="1" dirty="0" smtClean="0">
                <a:latin typeface="+mj-lt"/>
              </a:rPr>
              <a:t>July 1939, a 5 </a:t>
            </a:r>
            <a:r>
              <a:rPr lang="en-US" sz="2200" b="1" dirty="0">
                <a:latin typeface="+mj-lt"/>
              </a:rPr>
              <a:t>strip </a:t>
            </a:r>
            <a:r>
              <a:rPr lang="en-US" sz="2200" b="1" dirty="0" smtClean="0">
                <a:latin typeface="+mj-lt"/>
              </a:rPr>
              <a:t>group was omitted from each message, based on an elimination table</a:t>
            </a:r>
          </a:p>
          <a:p>
            <a:pPr marL="682625" lvl="1" indent="-220663">
              <a:spcBef>
                <a:spcPts val="800"/>
              </a:spcBef>
              <a:buClr>
                <a:srgbClr val="FFCC00"/>
              </a:buClr>
              <a:buFont typeface="Arial" panose="020B0604020202020204" pitchFamily="34" charset="0"/>
              <a:buChar char="•"/>
            </a:pPr>
            <a:r>
              <a:rPr lang="en-US" sz="2200" b="1" dirty="0" smtClean="0">
                <a:latin typeface="+mj-lt"/>
              </a:rPr>
              <a:t>Jan. 1942, a new procedure called for changing offset or “</a:t>
            </a:r>
            <a:r>
              <a:rPr lang="en-US" sz="2200" b="1" dirty="0" err="1" smtClean="0">
                <a:latin typeface="+mj-lt"/>
              </a:rPr>
              <a:t>generatrix</a:t>
            </a:r>
            <a:r>
              <a:rPr lang="en-US" sz="2200" b="1" dirty="0" smtClean="0">
                <a:latin typeface="+mj-lt"/>
              </a:rPr>
              <a:t>” every 15 characters</a:t>
            </a:r>
          </a:p>
          <a:p>
            <a:pPr marL="682625" lvl="1" indent="-220663">
              <a:spcBef>
                <a:spcPts val="800"/>
              </a:spcBef>
              <a:buClr>
                <a:srgbClr val="FFCC00"/>
              </a:buClr>
              <a:buFont typeface="Arial" panose="020B0604020202020204" pitchFamily="34" charset="0"/>
              <a:buChar char="•"/>
            </a:pPr>
            <a:r>
              <a:rPr lang="en-US" sz="2200" b="1" dirty="0" smtClean="0">
                <a:latin typeface="+mj-lt"/>
              </a:rPr>
              <a:t>Sept. 1944, 15 character offsets no longer used, omitting strips became variable</a:t>
            </a:r>
          </a:p>
        </p:txBody>
      </p:sp>
      <p:sp>
        <p:nvSpPr>
          <p:cNvPr id="10"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29</a:t>
            </a:fld>
            <a:endParaRPr lang="en-US" dirty="0"/>
          </a:p>
        </p:txBody>
      </p:sp>
      <p:sp>
        <p:nvSpPr>
          <p:cNvPr id="11"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1040792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Invention of Cylinder Cipher</a:t>
            </a:r>
            <a:endParaRPr lang="en-US" dirty="0"/>
          </a:p>
        </p:txBody>
      </p:sp>
      <p:sp>
        <p:nvSpPr>
          <p:cNvPr id="17411" name="Text Placeholder 4"/>
          <p:cNvSpPr>
            <a:spLocks noGrp="1"/>
          </p:cNvSpPr>
          <p:nvPr>
            <p:ph type="body" idx="4294967295"/>
          </p:nvPr>
        </p:nvSpPr>
        <p:spPr bwMode="auto">
          <a:xfrm>
            <a:off x="688975" y="1066800"/>
            <a:ext cx="9217025" cy="2806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1775" indent="-231775">
              <a:spcBef>
                <a:spcPts val="800"/>
              </a:spcBef>
            </a:pPr>
            <a:r>
              <a:rPr lang="en-US" altLang="en-US" dirty="0" smtClean="0">
                <a:effectLst/>
              </a:rPr>
              <a:t>Original invention by Thomas Jefferson, third President of US!</a:t>
            </a:r>
          </a:p>
          <a:p>
            <a:pPr marL="231775" indent="-231775">
              <a:spcBef>
                <a:spcPts val="800"/>
              </a:spcBef>
            </a:pPr>
            <a:r>
              <a:rPr lang="en-US" altLang="en-US" dirty="0" smtClean="0">
                <a:effectLst/>
              </a:rPr>
              <a:t>Invented “Wheel Cypher” c.1795 </a:t>
            </a:r>
          </a:p>
          <a:p>
            <a:pPr marL="231775" indent="-231775">
              <a:spcBef>
                <a:spcPts val="800"/>
              </a:spcBef>
            </a:pPr>
            <a:r>
              <a:rPr lang="en-US" altLang="en-US" dirty="0" smtClean="0">
                <a:effectLst/>
              </a:rPr>
              <a:t>Only one known to exist, in NSA Museum</a:t>
            </a:r>
          </a:p>
          <a:p>
            <a:pPr marL="231775" indent="-231775">
              <a:spcBef>
                <a:spcPts val="800"/>
              </a:spcBef>
            </a:pPr>
            <a:r>
              <a:rPr lang="en-US" altLang="en-US" dirty="0" smtClean="0">
                <a:effectLst/>
              </a:rPr>
              <a:t>36 wheels, Jefferson correctly calculated key space as,             “372 with 39 cyphers [zeros] added to it”</a:t>
            </a:r>
          </a:p>
          <a:p>
            <a:pPr marL="231775" lvl="1" indent="-231775" eaLnBrk="1" hangingPunct="1">
              <a:spcBef>
                <a:spcPts val="800"/>
              </a:spcBef>
              <a:buSzTx/>
              <a:buFont typeface="Wingdings" pitchFamily="2" charset="2"/>
              <a:buChar char="§"/>
            </a:pPr>
            <a:r>
              <a:rPr lang="en-US" altLang="en-US" dirty="0">
                <a:effectLst/>
                <a:latin typeface="Arial" charset="0"/>
              </a:rPr>
              <a:t>Wheel Cypher lost to history until discovered in Jefferson’s papers in Library of Congress in 1922, by Dr. John M. Manly</a:t>
            </a:r>
          </a:p>
          <a:p>
            <a:pPr marL="273050" indent="-273050">
              <a:spcBef>
                <a:spcPts val="800"/>
              </a:spcBef>
            </a:pPr>
            <a:endParaRPr lang="en-US" altLang="en-US" dirty="0" smtClean="0">
              <a:effectLst/>
            </a:endParaRPr>
          </a:p>
          <a:p>
            <a:pPr marL="273050" indent="-273050">
              <a:spcBef>
                <a:spcPts val="800"/>
              </a:spcBef>
            </a:pPr>
            <a:endParaRPr lang="en-US" altLang="en-US" dirty="0" smtClean="0">
              <a:effectLst/>
            </a:endParaRPr>
          </a:p>
        </p:txBody>
      </p:sp>
      <p:sp>
        <p:nvSpPr>
          <p:cNvPr id="11" name="TextBox 10"/>
          <p:cNvSpPr txBox="1"/>
          <p:nvPr/>
        </p:nvSpPr>
        <p:spPr>
          <a:xfrm>
            <a:off x="3810000" y="3949700"/>
            <a:ext cx="2254250" cy="317500"/>
          </a:xfrm>
          <a:prstGeom prst="rect">
            <a:avLst/>
          </a:prstGeom>
          <a:noFill/>
        </p:spPr>
        <p:txBody>
          <a:bodyPr wrap="none" lIns="101882" tIns="50941" rIns="101882" bIns="50941">
            <a:spAutoFit/>
          </a:bodyPr>
          <a:lstStyle/>
          <a:p>
            <a:pPr>
              <a:defRPr/>
            </a:pPr>
            <a:r>
              <a:rPr lang="en-US" sz="1400" b="1" dirty="0">
                <a:solidFill>
                  <a:srgbClr val="FFCC00"/>
                </a:solidFill>
                <a:latin typeface="+mj-lt"/>
              </a:rPr>
              <a:t>Jefferson Wheel Cypher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293" y="4267200"/>
            <a:ext cx="3746307" cy="2971800"/>
          </a:xfrm>
          <a:prstGeom prst="rect">
            <a:avLst/>
          </a:prstGeom>
          <a:ln w="12700">
            <a:solidFill>
              <a:srgbClr val="FFCC00"/>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1" y="4259624"/>
            <a:ext cx="3970638" cy="2979376"/>
          </a:xfrm>
          <a:prstGeom prst="rect">
            <a:avLst/>
          </a:prstGeom>
          <a:ln w="12700">
            <a:solidFill>
              <a:srgbClr val="FFCC00"/>
            </a:solidFill>
          </a:ln>
        </p:spPr>
      </p:pic>
      <p:sp>
        <p:nvSpPr>
          <p:cNvPr id="14"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3</a:t>
            </a:fld>
            <a:endParaRPr lang="en-US" dirty="0"/>
          </a:p>
        </p:txBody>
      </p:sp>
      <p:sp>
        <p:nvSpPr>
          <p:cNvPr id="15"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
        <p:nvSpPr>
          <p:cNvPr id="10" name="TextBox 9"/>
          <p:cNvSpPr txBox="1"/>
          <p:nvPr/>
        </p:nvSpPr>
        <p:spPr>
          <a:xfrm>
            <a:off x="1054293" y="7233202"/>
            <a:ext cx="7945546" cy="246221"/>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Ralph </a:t>
            </a:r>
            <a:r>
              <a:rPr lang="en-US" sz="1000" dirty="0" smtClean="0">
                <a:latin typeface="+mj-lt"/>
                <a:cs typeface="Arial" pitchFamily="34" charset="0"/>
              </a:rPr>
              <a:t>Simpson, device </a:t>
            </a:r>
            <a:r>
              <a:rPr lang="en-US" sz="1000" dirty="0" smtClean="0">
                <a:latin typeface="+mj-lt"/>
                <a:cs typeface="Arial" pitchFamily="34" charset="0"/>
              </a:rPr>
              <a:t>at </a:t>
            </a:r>
            <a:r>
              <a:rPr lang="en-US" sz="1000" dirty="0">
                <a:latin typeface="+mj-lt"/>
                <a:cs typeface="Arial" pitchFamily="34" charset="0"/>
              </a:rPr>
              <a:t>NCM. Ft. Meade, MD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How to Break </a:t>
            </a:r>
            <a:r>
              <a:rPr lang="en-US" dirty="0"/>
              <a:t>S</a:t>
            </a:r>
            <a:r>
              <a:rPr lang="en-US" dirty="0" smtClean="0"/>
              <a:t>trip </a:t>
            </a:r>
            <a:r>
              <a:rPr lang="en-US" dirty="0"/>
              <a:t>C</a:t>
            </a:r>
            <a:r>
              <a:rPr lang="en-US" dirty="0" smtClean="0"/>
              <a:t>iphers</a:t>
            </a:r>
            <a:endParaRPr lang="en-US" dirty="0"/>
          </a:p>
        </p:txBody>
      </p:sp>
      <p:sp>
        <p:nvSpPr>
          <p:cNvPr id="5" name="Text Placeholder 4"/>
          <p:cNvSpPr>
            <a:spLocks noGrp="1"/>
          </p:cNvSpPr>
          <p:nvPr>
            <p:ph type="body" idx="4294967295"/>
          </p:nvPr>
        </p:nvSpPr>
        <p:spPr>
          <a:xfrm>
            <a:off x="754063" y="1609724"/>
            <a:ext cx="9304337" cy="4029076"/>
          </a:xfrm>
          <a:prstGeom prst="rect">
            <a:avLst/>
          </a:prstGeom>
        </p:spPr>
        <p:txBody>
          <a:bodyPr/>
          <a:lstStyle/>
          <a:p>
            <a:pPr marL="231775" indent="-231775">
              <a:spcBef>
                <a:spcPts val="800"/>
              </a:spcBef>
              <a:defRPr/>
            </a:pPr>
            <a:r>
              <a:rPr lang="en-US" dirty="0" smtClean="0">
                <a:effectLst/>
              </a:rPr>
              <a:t>Two critical weaknesses of strip ciphers</a:t>
            </a:r>
          </a:p>
          <a:p>
            <a:pPr marL="677863" lvl="1" indent="-231775">
              <a:spcBef>
                <a:spcPts val="800"/>
              </a:spcBef>
              <a:defRPr/>
            </a:pPr>
            <a:r>
              <a:rPr lang="en-US" dirty="0" smtClean="0">
                <a:effectLst/>
              </a:rPr>
              <a:t>Cycle of repeating alphabets, based on # wheels</a:t>
            </a:r>
          </a:p>
          <a:p>
            <a:pPr marL="677863" lvl="1" indent="-231775">
              <a:spcBef>
                <a:spcPts val="800"/>
              </a:spcBef>
              <a:defRPr/>
            </a:pPr>
            <a:r>
              <a:rPr lang="en-US" dirty="0" smtClean="0">
                <a:effectLst/>
              </a:rPr>
              <a:t>Fixed alphabets (especially for cylinder ciphers)</a:t>
            </a:r>
          </a:p>
          <a:p>
            <a:pPr marL="231775" indent="-231775">
              <a:spcBef>
                <a:spcPts val="800"/>
              </a:spcBef>
              <a:defRPr/>
            </a:pPr>
            <a:r>
              <a:rPr lang="en-US" dirty="0" smtClean="0">
                <a:effectLst/>
              </a:rPr>
              <a:t>Selecting a row for encryption means all offsets are the same</a:t>
            </a:r>
          </a:p>
          <a:p>
            <a:pPr marL="231775" indent="-231775">
              <a:spcBef>
                <a:spcPts val="800"/>
              </a:spcBef>
              <a:defRPr/>
            </a:pPr>
            <a:r>
              <a:rPr lang="en-US" dirty="0" smtClean="0">
                <a:effectLst/>
              </a:rPr>
              <a:t>A letter cannot encipher into itself, like the Enigma, so cribs can be used for breaking the strip cipher</a:t>
            </a:r>
          </a:p>
          <a:p>
            <a:pPr marL="231775" indent="-231775">
              <a:spcBef>
                <a:spcPts val="800"/>
              </a:spcBef>
              <a:defRPr/>
            </a:pPr>
            <a:r>
              <a:rPr lang="en-US" dirty="0" smtClean="0">
                <a:effectLst/>
              </a:rPr>
              <a:t>After alphabet sequences are known, synoptic tables can aid in faster decryptions</a:t>
            </a:r>
          </a:p>
          <a:p>
            <a:pPr marL="677863" lvl="1" indent="-231775">
              <a:spcBef>
                <a:spcPts val="800"/>
              </a:spcBef>
              <a:defRPr/>
            </a:pPr>
            <a:r>
              <a:rPr lang="en-US" dirty="0" smtClean="0">
                <a:effectLst/>
              </a:rPr>
              <a:t>Friedman published a solution, with synoptic tables in 1918</a:t>
            </a:r>
          </a:p>
        </p:txBody>
      </p:sp>
      <p:sp>
        <p:nvSpPr>
          <p:cNvPr id="7"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30</a:t>
            </a:fld>
            <a:endParaRPr lang="en-US" dirty="0"/>
          </a:p>
        </p:txBody>
      </p:sp>
      <p:sp>
        <p:nvSpPr>
          <p:cNvPr id="8"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Did the Germans Break Strip Ciphers in WW2?</a:t>
            </a:r>
            <a:endParaRPr lang="en-US" dirty="0"/>
          </a:p>
        </p:txBody>
      </p:sp>
      <p:sp>
        <p:nvSpPr>
          <p:cNvPr id="5" name="Text Placeholder 4"/>
          <p:cNvSpPr>
            <a:spLocks noGrp="1"/>
          </p:cNvSpPr>
          <p:nvPr>
            <p:ph type="body" idx="4294967295"/>
          </p:nvPr>
        </p:nvSpPr>
        <p:spPr>
          <a:xfrm>
            <a:off x="601663" y="1219200"/>
            <a:ext cx="9304337" cy="5553076"/>
          </a:xfrm>
          <a:prstGeom prst="rect">
            <a:avLst/>
          </a:prstGeom>
        </p:spPr>
        <p:txBody>
          <a:bodyPr/>
          <a:lstStyle/>
          <a:p>
            <a:pPr marL="231775" indent="-231775">
              <a:spcBef>
                <a:spcPts val="800"/>
              </a:spcBef>
              <a:defRPr/>
            </a:pPr>
            <a:r>
              <a:rPr lang="en-US" dirty="0" smtClean="0">
                <a:effectLst/>
              </a:rPr>
              <a:t>Yes, both the M-94 and the M-138-A were broken</a:t>
            </a:r>
          </a:p>
          <a:p>
            <a:pPr marL="231775" indent="-231775">
              <a:spcBef>
                <a:spcPts val="800"/>
              </a:spcBef>
              <a:defRPr/>
            </a:pPr>
            <a:r>
              <a:rPr lang="en-US" dirty="0" smtClean="0">
                <a:effectLst/>
              </a:rPr>
              <a:t>US entered WW2 in Dec. 1941 and by </a:t>
            </a:r>
            <a:r>
              <a:rPr lang="en-US" dirty="0">
                <a:effectLst/>
              </a:rPr>
              <a:t>April 1942, </a:t>
            </a:r>
            <a:r>
              <a:rPr lang="en-US" dirty="0" smtClean="0">
                <a:effectLst/>
              </a:rPr>
              <a:t>M-94 messages </a:t>
            </a:r>
            <a:r>
              <a:rPr lang="en-US" dirty="0">
                <a:effectLst/>
              </a:rPr>
              <a:t>were routinely </a:t>
            </a:r>
            <a:r>
              <a:rPr lang="en-US" dirty="0" smtClean="0">
                <a:effectLst/>
              </a:rPr>
              <a:t>decrypted by Germans until July 1943 when the M-94 was discontinued </a:t>
            </a:r>
          </a:p>
          <a:p>
            <a:pPr marL="231775" indent="-231775">
              <a:spcBef>
                <a:spcPts val="800"/>
              </a:spcBef>
              <a:defRPr/>
            </a:pPr>
            <a:r>
              <a:rPr lang="en-US" dirty="0" smtClean="0">
                <a:effectLst/>
              </a:rPr>
              <a:t>Lower security messages were sent via M-94, while M-138-A was used for diplomatic and more strategic messages, which was more difficult to break</a:t>
            </a:r>
          </a:p>
          <a:p>
            <a:pPr marL="231775" indent="-231775">
              <a:spcBef>
                <a:spcPts val="800"/>
              </a:spcBef>
              <a:defRPr/>
            </a:pPr>
            <a:r>
              <a:rPr lang="en-US" dirty="0" smtClean="0">
                <a:effectLst/>
              </a:rPr>
              <a:t>The </a:t>
            </a:r>
            <a:r>
              <a:rPr lang="en-US" dirty="0">
                <a:effectLst/>
              </a:rPr>
              <a:t>M-138-A was first broken after a one year effort, in </a:t>
            </a:r>
            <a:r>
              <a:rPr lang="en-US" dirty="0" smtClean="0">
                <a:effectLst/>
              </a:rPr>
              <a:t>1943</a:t>
            </a:r>
          </a:p>
          <a:p>
            <a:pPr marL="231775" indent="-231775">
              <a:spcBef>
                <a:spcPts val="800"/>
              </a:spcBef>
              <a:defRPr/>
            </a:pPr>
            <a:r>
              <a:rPr lang="en-US" dirty="0">
                <a:effectLst/>
              </a:rPr>
              <a:t>Germans used IBM punch </a:t>
            </a:r>
            <a:r>
              <a:rPr lang="en-US" dirty="0" smtClean="0">
                <a:effectLst/>
              </a:rPr>
              <a:t>card machines, </a:t>
            </a:r>
            <a:r>
              <a:rPr lang="en-US" dirty="0">
                <a:effectLst/>
              </a:rPr>
              <a:t>specially made </a:t>
            </a:r>
            <a:r>
              <a:rPr lang="en-US" dirty="0" smtClean="0">
                <a:effectLst/>
              </a:rPr>
              <a:t>machines (Automaton, Tower Clock), and synoptic tables </a:t>
            </a:r>
            <a:r>
              <a:rPr lang="en-US" dirty="0">
                <a:effectLst/>
              </a:rPr>
              <a:t>to break the M-94 &amp; </a:t>
            </a:r>
            <a:r>
              <a:rPr lang="en-US" dirty="0" smtClean="0">
                <a:effectLst/>
              </a:rPr>
              <a:t>M-138-A </a:t>
            </a:r>
            <a:r>
              <a:rPr lang="en-US" dirty="0" smtClean="0">
                <a:solidFill>
                  <a:srgbClr val="FF0000"/>
                </a:solidFill>
                <a:effectLst/>
              </a:rPr>
              <a:t>*</a:t>
            </a:r>
          </a:p>
          <a:p>
            <a:pPr marL="234950" indent="-234950">
              <a:spcBef>
                <a:spcPts val="800"/>
              </a:spcBef>
              <a:defRPr/>
            </a:pPr>
            <a:r>
              <a:rPr lang="en-US" dirty="0" smtClean="0">
                <a:effectLst/>
              </a:rPr>
              <a:t>In interviews after the war, one German cryptanalyst stated,     </a:t>
            </a:r>
          </a:p>
          <a:p>
            <a:pPr marL="457200" indent="0">
              <a:spcBef>
                <a:spcPts val="800"/>
              </a:spcBef>
              <a:buNone/>
              <a:defRPr/>
            </a:pPr>
            <a:r>
              <a:rPr lang="en-US" dirty="0" smtClean="0">
                <a:effectLst/>
              </a:rPr>
              <a:t>“The breaking of strip traffic was subject to time lags of two months before the reception of IBM machinery, but only two to four weeks afterwards.” </a:t>
            </a:r>
            <a:r>
              <a:rPr lang="en-US" dirty="0" smtClean="0">
                <a:solidFill>
                  <a:srgbClr val="FF0000"/>
                </a:solidFill>
                <a:effectLst/>
              </a:rPr>
              <a:t>*</a:t>
            </a:r>
          </a:p>
          <a:p>
            <a:pPr marL="382059" indent="-382059">
              <a:defRPr/>
            </a:pPr>
            <a:endParaRPr lang="en-US" dirty="0">
              <a:effectLst/>
            </a:endParaRPr>
          </a:p>
        </p:txBody>
      </p:sp>
      <p:sp>
        <p:nvSpPr>
          <p:cNvPr id="8" name="Rectangle 7"/>
          <p:cNvSpPr/>
          <p:nvPr/>
        </p:nvSpPr>
        <p:spPr>
          <a:xfrm>
            <a:off x="228600" y="7010400"/>
            <a:ext cx="9753600" cy="492443"/>
          </a:xfrm>
          <a:prstGeom prst="rect">
            <a:avLst/>
          </a:prstGeom>
        </p:spPr>
        <p:txBody>
          <a:bodyPr wrap="square">
            <a:spAutoFit/>
          </a:bodyPr>
          <a:lstStyle/>
          <a:p>
            <a:pPr marL="173038" indent="-173038"/>
            <a:r>
              <a:rPr lang="en-US" sz="1400" b="1" dirty="0" smtClean="0">
                <a:solidFill>
                  <a:srgbClr val="FF0000"/>
                </a:solidFill>
                <a:latin typeface="+mj-lt"/>
              </a:rPr>
              <a:t>*</a:t>
            </a:r>
            <a:r>
              <a:rPr lang="en-US" sz="1200" b="1" dirty="0" smtClean="0">
                <a:solidFill>
                  <a:srgbClr val="FF0000"/>
                </a:solidFill>
                <a:latin typeface="+mj-lt"/>
              </a:rPr>
              <a:t> </a:t>
            </a:r>
            <a:r>
              <a:rPr lang="en-US" sz="1200" dirty="0" smtClean="0">
                <a:latin typeface="+mj-lt"/>
              </a:rPr>
              <a:t>https</a:t>
            </a:r>
            <a:r>
              <a:rPr lang="en-US" sz="1200" dirty="0">
                <a:latin typeface="+mj-lt"/>
              </a:rPr>
              <a:t>://</a:t>
            </a:r>
            <a:r>
              <a:rPr lang="en-US" sz="1200" dirty="0" smtClean="0">
                <a:latin typeface="+mj-lt"/>
              </a:rPr>
              <a:t>www.nsa.gov/Portals/70/documents/news-features/declassified-documents/european-axis-sigint/volume_2_notes_</a:t>
            </a:r>
          </a:p>
          <a:p>
            <a:pPr marL="173038" indent="-57150"/>
            <a:r>
              <a:rPr lang="en-US" sz="1200" dirty="0" smtClean="0">
                <a:latin typeface="+mj-lt"/>
              </a:rPr>
              <a:t>on_german.pdf, pages 50-86</a:t>
            </a:r>
            <a:endParaRPr lang="en-US" sz="1200" dirty="0">
              <a:latin typeface="+mj-lt"/>
            </a:endParaRPr>
          </a:p>
        </p:txBody>
      </p:sp>
      <p:sp>
        <p:nvSpPr>
          <p:cNvPr id="9"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31</a:t>
            </a:fld>
            <a:endParaRPr lang="en-US" dirty="0"/>
          </a:p>
        </p:txBody>
      </p:sp>
      <p:sp>
        <p:nvSpPr>
          <p:cNvPr id="11"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1663005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Cylinder and Strip Ciphers</a:t>
            </a:r>
            <a:endParaRPr lang="en-US" dirty="0"/>
          </a:p>
        </p:txBody>
      </p:sp>
      <p:sp>
        <p:nvSpPr>
          <p:cNvPr id="27651" name="Text Placeholder 4"/>
          <p:cNvSpPr>
            <a:spLocks noGrp="1"/>
          </p:cNvSpPr>
          <p:nvPr>
            <p:ph type="body" idx="4294967295"/>
          </p:nvPr>
        </p:nvSpPr>
        <p:spPr bwMode="auto">
          <a:xfrm>
            <a:off x="304800" y="4267200"/>
            <a:ext cx="5105400" cy="3074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1775" indent="-231775">
              <a:spcBef>
                <a:spcPts val="800"/>
              </a:spcBef>
            </a:pPr>
            <a:r>
              <a:rPr lang="en-US" altLang="en-US" dirty="0" smtClean="0">
                <a:effectLst/>
              </a:rPr>
              <a:t>Original invention by Thomas Jefferson, still used 160 years later</a:t>
            </a:r>
          </a:p>
          <a:p>
            <a:pPr marL="231775" indent="-231775">
              <a:spcBef>
                <a:spcPts val="800"/>
              </a:spcBef>
            </a:pPr>
            <a:r>
              <a:rPr lang="en-US" altLang="en-US" dirty="0" smtClean="0">
                <a:effectLst/>
              </a:rPr>
              <a:t>Parker </a:t>
            </a:r>
            <a:r>
              <a:rPr lang="en-US" altLang="en-US" dirty="0" err="1" smtClean="0">
                <a:effectLst/>
              </a:rPr>
              <a:t>Hitt’s</a:t>
            </a:r>
            <a:r>
              <a:rPr lang="en-US" altLang="en-US" dirty="0" smtClean="0">
                <a:effectLst/>
              </a:rPr>
              <a:t> inventions of the cylinder and strip devices used for 4 decades - from 1922 to the 1960s</a:t>
            </a:r>
          </a:p>
          <a:p>
            <a:pPr marL="231775" indent="-231775">
              <a:spcBef>
                <a:spcPts val="800"/>
              </a:spcBef>
            </a:pPr>
            <a:r>
              <a:rPr lang="en-US" altLang="en-US" dirty="0" smtClean="0">
                <a:effectLst/>
              </a:rPr>
              <a:t>9,432 M-94s and 17,872 M-138s were made, the major battlefield cipher of their time by the US</a:t>
            </a:r>
          </a:p>
        </p:txBody>
      </p:sp>
      <p:pic>
        <p:nvPicPr>
          <p:cNvPr id="27652" name="Picture 5"/>
          <p:cNvPicPr>
            <a:picLocks noChangeAspect="1"/>
          </p:cNvPicPr>
          <p:nvPr/>
        </p:nvPicPr>
        <p:blipFill>
          <a:blip r:embed="rId2">
            <a:extLst>
              <a:ext uri="{28A0092B-C50C-407E-A947-70E740481C1C}">
                <a14:useLocalDpi xmlns:a14="http://schemas.microsoft.com/office/drawing/2010/main" val="0"/>
              </a:ext>
            </a:extLst>
          </a:blip>
          <a:srcRect l="2336" t="22305" b="26106"/>
          <a:stretch>
            <a:fillRect/>
          </a:stretch>
        </p:blipFill>
        <p:spPr bwMode="auto">
          <a:xfrm>
            <a:off x="457200" y="1219200"/>
            <a:ext cx="7028377" cy="2868612"/>
          </a:xfrm>
          <a:prstGeom prst="rect">
            <a:avLst/>
          </a:prstGeom>
          <a:noFill/>
          <a:ln w="127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7653" name="Rectangle 6"/>
          <p:cNvSpPr>
            <a:spLocks noChangeArrowheads="1"/>
          </p:cNvSpPr>
          <p:nvPr/>
        </p:nvSpPr>
        <p:spPr bwMode="auto">
          <a:xfrm>
            <a:off x="7315200" y="1695600"/>
            <a:ext cx="1828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400" b="1" dirty="0">
                <a:solidFill>
                  <a:srgbClr val="FFCC00"/>
                </a:solidFill>
                <a:latin typeface="Arial" charset="0"/>
              </a:rPr>
              <a:t>US Army M-94 Cipher Device</a:t>
            </a:r>
          </a:p>
        </p:txBody>
      </p:sp>
      <p:pic>
        <p:nvPicPr>
          <p:cNvPr id="276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388" y="3926977"/>
            <a:ext cx="4076700" cy="3464423"/>
          </a:xfrm>
          <a:prstGeom prst="rect">
            <a:avLst/>
          </a:prstGeom>
          <a:noFill/>
          <a:ln w="12700">
            <a:solidFill>
              <a:srgbClr val="FFCC00"/>
            </a:solidFill>
            <a:miter lim="800000"/>
            <a:headEnd/>
            <a:tailEnd/>
          </a:ln>
          <a:extLst>
            <a:ext uri="{909E8E84-426E-40DD-AFC4-6F175D3DCCD1}">
              <a14:hiddenFill xmlns:a14="http://schemas.microsoft.com/office/drawing/2010/main">
                <a:solidFill>
                  <a:schemeClr val="accent1"/>
                </a:solidFill>
              </a14:hiddenFill>
            </a:ext>
          </a:extLst>
        </p:spPr>
      </p:pic>
      <p:sp>
        <p:nvSpPr>
          <p:cNvPr id="27655" name="Rectangle 8"/>
          <p:cNvSpPr>
            <a:spLocks noChangeArrowheads="1"/>
          </p:cNvSpPr>
          <p:nvPr/>
        </p:nvSpPr>
        <p:spPr bwMode="auto">
          <a:xfrm>
            <a:off x="7848599" y="3352800"/>
            <a:ext cx="1981201" cy="53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82" tIns="50941" rIns="101882" bIns="50941"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US" altLang="en-US" sz="1400" b="1" dirty="0">
                <a:solidFill>
                  <a:srgbClr val="FFCC00"/>
                </a:solidFill>
                <a:latin typeface="Arial" charset="0"/>
              </a:rPr>
              <a:t>US Army </a:t>
            </a:r>
            <a:r>
              <a:rPr lang="en-US" altLang="en-US" sz="1400" b="1" dirty="0" smtClean="0">
                <a:solidFill>
                  <a:srgbClr val="FFCC00"/>
                </a:solidFill>
                <a:latin typeface="Arial" charset="0"/>
              </a:rPr>
              <a:t>M-138-A</a:t>
            </a:r>
          </a:p>
          <a:p>
            <a:pPr algn="ctr" eaLnBrk="1" hangingPunct="1"/>
            <a:r>
              <a:rPr lang="en-US" altLang="en-US" sz="1400" b="1" dirty="0" smtClean="0">
                <a:solidFill>
                  <a:srgbClr val="FFCC00"/>
                </a:solidFill>
                <a:latin typeface="Arial" charset="0"/>
              </a:rPr>
              <a:t> </a:t>
            </a:r>
            <a:r>
              <a:rPr lang="en-US" altLang="en-US" sz="1400" b="1" dirty="0">
                <a:solidFill>
                  <a:srgbClr val="FFCC00"/>
                </a:solidFill>
                <a:latin typeface="Arial" charset="0"/>
              </a:rPr>
              <a:t>Cipher Device</a:t>
            </a:r>
          </a:p>
        </p:txBody>
      </p:sp>
      <p:sp>
        <p:nvSpPr>
          <p:cNvPr id="11"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32</a:t>
            </a:fld>
            <a:endParaRPr lang="en-US" dirty="0"/>
          </a:p>
        </p:txBody>
      </p:sp>
      <p:sp>
        <p:nvSpPr>
          <p:cNvPr id="12"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503238" y="350520"/>
            <a:ext cx="9220200" cy="640080"/>
          </a:xfrm>
          <a:prstGeom prst="rect">
            <a:avLst/>
          </a:prstGeom>
        </p:spPr>
        <p:txBody>
          <a:bodyPr lIns="101882" tIns="50941" rIns="101882" bIns="50941" anchor="ctr"/>
          <a:lstStyle>
            <a:lvl1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b="1">
                <a:solidFill>
                  <a:srgbClr val="FFCC00"/>
                </a:solidFill>
                <a:effectLst>
                  <a:outerShdw blurRad="38100" dist="38100" dir="2700000" algn="tl">
                    <a:srgbClr val="000000"/>
                  </a:outerShdw>
                </a:effectLst>
                <a:latin typeface="Arial" charset="0"/>
              </a:defRPr>
            </a:lvl9pPr>
          </a:lstStyle>
          <a:p>
            <a:pPr eaLnBrk="1" hangingPunct="1">
              <a:defRPr/>
            </a:pPr>
            <a:r>
              <a:rPr lang="en-US" sz="2800" kern="0" dirty="0"/>
              <a:t>Download this Presentation</a:t>
            </a:r>
          </a:p>
        </p:txBody>
      </p:sp>
      <p:sp>
        <p:nvSpPr>
          <p:cNvPr id="7" name="Rectangle 6"/>
          <p:cNvSpPr/>
          <p:nvPr/>
        </p:nvSpPr>
        <p:spPr>
          <a:xfrm>
            <a:off x="1100138" y="1390650"/>
            <a:ext cx="8018462" cy="472209"/>
          </a:xfrm>
          <a:prstGeom prst="rect">
            <a:avLst/>
          </a:prstGeom>
        </p:spPr>
        <p:txBody>
          <a:bodyPr lIns="101882" tIns="50941" rIns="101882" bIns="50941">
            <a:spAutoFit/>
          </a:bodyPr>
          <a:lstStyle/>
          <a:p>
            <a:pPr algn="ctr">
              <a:defRPr/>
            </a:pPr>
            <a:r>
              <a:rPr lang="en-US" sz="2400" b="1" smtClean="0">
                <a:latin typeface="+mj-lt"/>
                <a:cs typeface="+mn-cs"/>
              </a:rPr>
              <a:t>CipherHistory.com/slides/m-94.pptx</a:t>
            </a:r>
            <a:endParaRPr lang="en-US" sz="2400" b="1" dirty="0">
              <a:latin typeface="+mj-lt"/>
              <a:cs typeface="+mn-cs"/>
            </a:endParaRPr>
          </a:p>
        </p:txBody>
      </p:sp>
      <p:pic>
        <p:nvPicPr>
          <p:cNvPr id="2867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057400"/>
            <a:ext cx="6705600" cy="5181600"/>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33</a:t>
            </a:fld>
            <a:endParaRPr lang="en-US" dirty="0"/>
          </a:p>
        </p:txBody>
      </p:sp>
      <p:sp>
        <p:nvSpPr>
          <p:cNvPr id="11"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The Spark that Ignited the Wheel Cypher</a:t>
            </a:r>
            <a:endParaRPr lang="en-US" dirty="0"/>
          </a:p>
        </p:txBody>
      </p:sp>
      <p:sp>
        <p:nvSpPr>
          <p:cNvPr id="11" name="TextBox 10"/>
          <p:cNvSpPr txBox="1"/>
          <p:nvPr/>
        </p:nvSpPr>
        <p:spPr>
          <a:xfrm>
            <a:off x="2937783" y="7086600"/>
            <a:ext cx="2167617" cy="318321"/>
          </a:xfrm>
          <a:prstGeom prst="rect">
            <a:avLst/>
          </a:prstGeom>
          <a:noFill/>
        </p:spPr>
        <p:txBody>
          <a:bodyPr wrap="square" lIns="101882" tIns="50941" rIns="101882" bIns="50941">
            <a:spAutoFit/>
          </a:bodyPr>
          <a:lstStyle/>
          <a:p>
            <a:pPr>
              <a:defRPr/>
            </a:pPr>
            <a:r>
              <a:rPr lang="en-US" sz="1400" b="1" dirty="0" smtClean="0">
                <a:solidFill>
                  <a:srgbClr val="FFCC00"/>
                </a:solidFill>
                <a:latin typeface="+mj-lt"/>
              </a:rPr>
              <a:t>Chinese letter lock</a:t>
            </a:r>
            <a:endParaRPr lang="en-US" sz="1400" b="1" dirty="0">
              <a:solidFill>
                <a:srgbClr val="FFCC00"/>
              </a:solidFill>
              <a:latin typeface="+mj-lt"/>
            </a:endParaRPr>
          </a:p>
        </p:txBody>
      </p:sp>
      <p:sp>
        <p:nvSpPr>
          <p:cNvPr id="12" name="Text Placeholder 4"/>
          <p:cNvSpPr txBox="1">
            <a:spLocks/>
          </p:cNvSpPr>
          <p:nvPr/>
        </p:nvSpPr>
        <p:spPr bwMode="auto">
          <a:xfrm>
            <a:off x="533400" y="1066800"/>
            <a:ext cx="6172201" cy="457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lvl1pPr marL="381000" indent="-381000" algn="l" rtl="0" eaLnBrk="1" fontAlgn="base" hangingPunct="1">
              <a:spcBef>
                <a:spcPts val="1337"/>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088" indent="-317500"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175" indent="-254000"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63" indent="-254000"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350" indent="-254000"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767"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1180"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592"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30004"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228600" indent="-228600">
              <a:spcBef>
                <a:spcPts val="800"/>
              </a:spcBef>
            </a:pPr>
            <a:r>
              <a:rPr lang="en-US" altLang="en-US" dirty="0" smtClean="0">
                <a:effectLst/>
                <a:latin typeface="+mj-lt"/>
              </a:rPr>
              <a:t>Inspiration may have been Chinese letter locks, popular in France at the time</a:t>
            </a:r>
            <a:endParaRPr lang="en-US" altLang="en-US" kern="0" dirty="0" smtClean="0">
              <a:effectLst/>
              <a:latin typeface="+mj-lt"/>
            </a:endParaRPr>
          </a:p>
          <a:p>
            <a:pPr marL="231775" lvl="1" indent="-231775" eaLnBrk="1" hangingPunct="1">
              <a:spcBef>
                <a:spcPts val="800"/>
              </a:spcBef>
              <a:buSzTx/>
              <a:buFont typeface="Wingdings" pitchFamily="2" charset="2"/>
              <a:buChar char="§"/>
            </a:pPr>
            <a:r>
              <a:rPr lang="en-US" altLang="en-US" kern="0" dirty="0" smtClean="0">
                <a:effectLst/>
                <a:latin typeface="+mj-lt"/>
              </a:rPr>
              <a:t>Jefferson’s library had  French magazines, “</a:t>
            </a:r>
            <a:r>
              <a:rPr lang="en-US" altLang="en-US" kern="0" dirty="0" err="1" smtClean="0">
                <a:effectLst/>
                <a:latin typeface="+mj-lt"/>
              </a:rPr>
              <a:t>Encyclopedie</a:t>
            </a:r>
            <a:r>
              <a:rPr lang="en-US" altLang="en-US" kern="0" dirty="0" smtClean="0">
                <a:effectLst/>
                <a:latin typeface="+mj-lt"/>
              </a:rPr>
              <a:t> </a:t>
            </a:r>
            <a:r>
              <a:rPr lang="en-US" altLang="en-US" kern="0" dirty="0" err="1" smtClean="0">
                <a:effectLst/>
                <a:latin typeface="+mj-lt"/>
              </a:rPr>
              <a:t>Methodique</a:t>
            </a:r>
            <a:r>
              <a:rPr lang="en-US" altLang="en-US" kern="0" dirty="0" smtClean="0">
                <a:effectLst/>
                <a:latin typeface="+mj-lt"/>
              </a:rPr>
              <a:t>,” with articles on Chinese letter locks</a:t>
            </a:r>
          </a:p>
          <a:p>
            <a:pPr marL="231775" lvl="1" indent="-231775" eaLnBrk="1" hangingPunct="1">
              <a:spcBef>
                <a:spcPts val="800"/>
              </a:spcBef>
              <a:buSzTx/>
              <a:buFont typeface="Wingdings" pitchFamily="2" charset="2"/>
              <a:buChar char="§"/>
            </a:pPr>
            <a:r>
              <a:rPr lang="en-US" altLang="en-US" kern="0" dirty="0" smtClean="0">
                <a:effectLst/>
                <a:latin typeface="+mj-lt"/>
              </a:rPr>
              <a:t>Jefferson wrote letters to editor of this magazine and gave subscriptions to others, including B. Franklin &amp; J. Madison</a:t>
            </a:r>
          </a:p>
          <a:p>
            <a:pPr marL="231775" indent="-231775">
              <a:spcBef>
                <a:spcPts val="800"/>
              </a:spcBef>
            </a:pPr>
            <a:r>
              <a:rPr lang="en-US" altLang="en-US" kern="0" dirty="0" smtClean="0">
                <a:effectLst/>
                <a:latin typeface="+mj-lt"/>
              </a:rPr>
              <a:t>Jefferson had life-long interest in ciphers and message secrecy</a:t>
            </a:r>
          </a:p>
          <a:p>
            <a:pPr marL="231775" lvl="1" indent="-231775" eaLnBrk="1" hangingPunct="1">
              <a:spcBef>
                <a:spcPts val="800"/>
              </a:spcBef>
              <a:buSzTx/>
              <a:buFont typeface="Wingdings" pitchFamily="2" charset="2"/>
              <a:buChar char="§"/>
            </a:pPr>
            <a:r>
              <a:rPr lang="en-US" altLang="en-US" kern="0" dirty="0" smtClean="0">
                <a:effectLst/>
                <a:latin typeface="+mj-lt"/>
              </a:rPr>
              <a:t>Wheel cypher was clearly superior to the</a:t>
            </a:r>
          </a:p>
        </p:txBody>
      </p:sp>
      <p:sp>
        <p:nvSpPr>
          <p:cNvPr id="16" name="TextBox 15"/>
          <p:cNvSpPr txBox="1"/>
          <p:nvPr/>
        </p:nvSpPr>
        <p:spPr>
          <a:xfrm>
            <a:off x="6900183" y="1053279"/>
            <a:ext cx="2865602" cy="318321"/>
          </a:xfrm>
          <a:prstGeom prst="rect">
            <a:avLst/>
          </a:prstGeom>
          <a:noFill/>
        </p:spPr>
        <p:txBody>
          <a:bodyPr wrap="square" lIns="101882" tIns="50941" rIns="101882" bIns="50941">
            <a:spAutoFit/>
          </a:bodyPr>
          <a:lstStyle/>
          <a:p>
            <a:pPr algn="ctr">
              <a:defRPr/>
            </a:pPr>
            <a:r>
              <a:rPr lang="en-US" sz="1400" b="1" dirty="0" smtClean="0">
                <a:solidFill>
                  <a:srgbClr val="FFCC00"/>
                </a:solidFill>
                <a:latin typeface="+mj-lt"/>
              </a:rPr>
              <a:t>Thomas Jefferson, 1791</a:t>
            </a:r>
            <a:endParaRPr lang="en-US" sz="1400" b="1" dirty="0">
              <a:solidFill>
                <a:srgbClr val="FFCC00"/>
              </a:solidFill>
              <a:latin typeface="+mj-lt"/>
            </a:endParaRPr>
          </a:p>
        </p:txBody>
      </p:sp>
      <p:sp>
        <p:nvSpPr>
          <p:cNvPr id="17" name="Text Placeholder 4"/>
          <p:cNvSpPr txBox="1">
            <a:spLocks/>
          </p:cNvSpPr>
          <p:nvPr/>
        </p:nvSpPr>
        <p:spPr bwMode="auto">
          <a:xfrm>
            <a:off x="533399" y="5181600"/>
            <a:ext cx="9232386" cy="1981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lvl1pPr marL="381000" indent="-381000" algn="l" rtl="0" eaLnBrk="1" fontAlgn="base" hangingPunct="1">
              <a:spcBef>
                <a:spcPts val="1337"/>
              </a:spcBef>
              <a:spcAft>
                <a:spcPct val="0"/>
              </a:spcAft>
              <a:buClr>
                <a:srgbClr val="FFCC00"/>
              </a:buClr>
              <a:buFont typeface="Wingdings" pitchFamily="2" charset="2"/>
              <a:buChar char="§"/>
              <a:defRPr sz="2200" b="1">
                <a:solidFill>
                  <a:schemeClr val="tx1"/>
                </a:solidFill>
                <a:effectLst>
                  <a:outerShdw blurRad="38100" dist="38100" dir="2700000" algn="tl">
                    <a:srgbClr val="000000"/>
                  </a:outerShdw>
                </a:effectLst>
                <a:latin typeface="+mn-lt"/>
                <a:ea typeface="+mn-ea"/>
                <a:cs typeface="+mn-cs"/>
              </a:defRPr>
            </a:lvl1pPr>
            <a:lvl2pPr marL="827088" indent="-317500" algn="l" rtl="0" eaLnBrk="0" fontAlgn="base" hangingPunct="0">
              <a:spcBef>
                <a:spcPct val="20000"/>
              </a:spcBef>
              <a:spcAft>
                <a:spcPct val="0"/>
              </a:spcAft>
              <a:buClr>
                <a:srgbClr val="FFCC00"/>
              </a:buClr>
              <a:buSzPct val="110000"/>
              <a:buChar char="•"/>
              <a:defRPr sz="2200" b="1">
                <a:solidFill>
                  <a:schemeClr val="tx1"/>
                </a:solidFill>
                <a:effectLst>
                  <a:outerShdw blurRad="38100" dist="38100" dir="2700000" algn="tl">
                    <a:srgbClr val="000000"/>
                  </a:outerShdw>
                </a:effectLst>
                <a:latin typeface="+mn-lt"/>
              </a:defRPr>
            </a:lvl2pPr>
            <a:lvl3pPr marL="1273175" indent="-254000" algn="l" rtl="0" eaLnBrk="0" fontAlgn="base" hangingPunct="0">
              <a:spcBef>
                <a:spcPct val="20000"/>
              </a:spcBef>
              <a:spcAft>
                <a:spcPct val="0"/>
              </a:spcAft>
              <a:buClr>
                <a:schemeClr val="accent2"/>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3pPr>
            <a:lvl4pPr marL="1782763" indent="-254000" algn="l" rtl="0" eaLnBrk="0" fontAlgn="base" hangingPunct="0">
              <a:spcBef>
                <a:spcPct val="20000"/>
              </a:spcBef>
              <a:spcAft>
                <a:spcPct val="0"/>
              </a:spcAft>
              <a:buClr>
                <a:schemeClr val="tx2"/>
              </a:buClr>
              <a:buChar char="•"/>
              <a:defRPr sz="2200" b="1">
                <a:solidFill>
                  <a:schemeClr val="tx1"/>
                </a:solidFill>
                <a:effectLst>
                  <a:outerShdw blurRad="38100" dist="38100" dir="2700000" algn="tl">
                    <a:srgbClr val="000000"/>
                  </a:outerShdw>
                </a:effectLst>
                <a:latin typeface="+mn-lt"/>
              </a:defRPr>
            </a:lvl4pPr>
            <a:lvl5pPr marL="2292350" indent="-254000" algn="l" rtl="0" eaLnBrk="0" fontAlgn="base" hangingPunct="0">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5pPr>
            <a:lvl6pPr marL="2801767"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6pPr>
            <a:lvl7pPr marL="3311180"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7pPr>
            <a:lvl8pPr marL="3820592"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8pPr>
            <a:lvl9pPr marL="4330004" indent="-254706" algn="l" rtl="0" fontAlgn="base">
              <a:spcBef>
                <a:spcPct val="20000"/>
              </a:spcBef>
              <a:spcAft>
                <a:spcPct val="0"/>
              </a:spcAft>
              <a:buClr>
                <a:schemeClr val="folHlink"/>
              </a:buClr>
              <a:buSzPct val="60000"/>
              <a:buFont typeface="Wingdings" pitchFamily="2" charset="2"/>
              <a:buChar char="n"/>
              <a:defRPr sz="2200" b="1">
                <a:solidFill>
                  <a:schemeClr val="tx1"/>
                </a:solidFill>
                <a:effectLst>
                  <a:outerShdw blurRad="38100" dist="38100" dir="2700000" algn="tl">
                    <a:srgbClr val="000000"/>
                  </a:outerShdw>
                </a:effectLst>
                <a:latin typeface="+mn-lt"/>
              </a:defRPr>
            </a:lvl9pPr>
          </a:lstStyle>
          <a:p>
            <a:pPr marL="0" lvl="1" indent="233363" eaLnBrk="1" hangingPunct="1">
              <a:spcBef>
                <a:spcPts val="800"/>
              </a:spcBef>
              <a:buSzTx/>
              <a:buNone/>
            </a:pPr>
            <a:r>
              <a:rPr lang="en-US" altLang="en-US" kern="0" dirty="0" err="1" smtClean="0">
                <a:effectLst/>
                <a:latin typeface="+mj-lt"/>
              </a:rPr>
              <a:t>Vigenère</a:t>
            </a:r>
            <a:r>
              <a:rPr lang="en-US" altLang="en-US" kern="0" dirty="0" smtClean="0">
                <a:effectLst/>
                <a:latin typeface="+mj-lt"/>
              </a:rPr>
              <a:t> disk or other manual methods of the time</a:t>
            </a:r>
            <a:endParaRPr lang="en-US" dirty="0" smtClean="0">
              <a:effectLst/>
              <a:latin typeface="+mj-lt"/>
            </a:endParaRPr>
          </a:p>
          <a:p>
            <a:pPr marL="2857500" lvl="1" indent="-282575" eaLnBrk="1" hangingPunct="1">
              <a:spcBef>
                <a:spcPts val="800"/>
              </a:spcBef>
              <a:buSzTx/>
              <a:buFont typeface="Wingdings" pitchFamily="2" charset="2"/>
              <a:buChar char="§"/>
            </a:pPr>
            <a:r>
              <a:rPr lang="en-US" dirty="0" smtClean="0">
                <a:effectLst/>
                <a:latin typeface="+mj-lt"/>
              </a:rPr>
              <a:t>Inexplicably</a:t>
            </a:r>
            <a:r>
              <a:rPr lang="en-US" altLang="en-US" kern="0" dirty="0">
                <a:effectLst/>
                <a:latin typeface="+mj-lt"/>
              </a:rPr>
              <a:t>, after his invention, Jefferson advocated use of </a:t>
            </a:r>
            <a:r>
              <a:rPr lang="en-US" altLang="en-US" kern="0" dirty="0" err="1">
                <a:effectLst/>
                <a:latin typeface="+mj-lt"/>
              </a:rPr>
              <a:t>Vigenère</a:t>
            </a:r>
            <a:r>
              <a:rPr lang="en-US" altLang="en-US" kern="0" dirty="0">
                <a:effectLst/>
                <a:latin typeface="+mj-lt"/>
              </a:rPr>
              <a:t> </a:t>
            </a:r>
            <a:r>
              <a:rPr lang="en-US" altLang="en-US" kern="0" dirty="0" smtClean="0">
                <a:effectLst/>
                <a:latin typeface="+mj-lt"/>
              </a:rPr>
              <a:t>table </a:t>
            </a:r>
            <a:r>
              <a:rPr lang="en-US" altLang="en-US" kern="0" dirty="0">
                <a:effectLst/>
                <a:latin typeface="+mj-lt"/>
              </a:rPr>
              <a:t>for the Lewis &amp; Clark </a:t>
            </a:r>
            <a:r>
              <a:rPr lang="en-US" altLang="en-US" kern="0" dirty="0" smtClean="0">
                <a:effectLst/>
                <a:latin typeface="+mj-lt"/>
              </a:rPr>
              <a:t>Expedition, </a:t>
            </a:r>
            <a:r>
              <a:rPr lang="en-US" altLang="en-US" kern="0" dirty="0">
                <a:effectLst/>
                <a:latin typeface="+mj-lt"/>
              </a:rPr>
              <a:t>and columnar transposition </a:t>
            </a:r>
            <a:r>
              <a:rPr lang="en-US" altLang="en-US" kern="0" dirty="0" smtClean="0">
                <a:effectLst/>
                <a:latin typeface="+mj-lt"/>
              </a:rPr>
              <a:t>for the Secretary of State</a:t>
            </a:r>
          </a:p>
        </p:txBody>
      </p:sp>
      <p:sp>
        <p:nvSpPr>
          <p:cNvPr id="19"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4</a:t>
            </a:fld>
            <a:endParaRPr lang="en-US" dirty="0"/>
          </a:p>
        </p:txBody>
      </p:sp>
      <p:sp>
        <p:nvSpPr>
          <p:cNvPr id="20"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pic>
        <p:nvPicPr>
          <p:cNvPr id="1026" name="Picture 2" descr="Portrait of Thomas Jefferson, 17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405" y="1341203"/>
            <a:ext cx="2515445" cy="3535597"/>
          </a:xfrm>
          <a:prstGeom prst="rect">
            <a:avLst/>
          </a:prstGeom>
          <a:noFill/>
          <a:ln w="12700">
            <a:solidFill>
              <a:srgbClr val="FFC000"/>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010400" y="4876800"/>
            <a:ext cx="2611546" cy="400110"/>
          </a:xfrm>
          <a:prstGeom prst="rect">
            <a:avLst/>
          </a:prstGeom>
          <a:noFill/>
        </p:spPr>
        <p:txBody>
          <a:bodyPr wrap="square">
            <a:spAutoFit/>
          </a:bodyPr>
          <a:lstStyle/>
          <a:p>
            <a:pPr algn="ctr">
              <a:defRPr/>
            </a:pPr>
            <a:r>
              <a:rPr lang="en-US" sz="1000" dirty="0">
                <a:latin typeface="+mj-lt"/>
                <a:cs typeface="Arial" pitchFamily="34" charset="0"/>
              </a:rPr>
              <a:t>Photo credit: </a:t>
            </a:r>
            <a:r>
              <a:rPr lang="en-US" sz="1000" dirty="0" smtClean="0">
                <a:latin typeface="+mj-lt"/>
                <a:cs typeface="Arial" pitchFamily="34" charset="0"/>
              </a:rPr>
              <a:t>Public domain,                   from painting by Charles </a:t>
            </a:r>
            <a:r>
              <a:rPr lang="en-US" sz="1000" dirty="0" err="1" smtClean="0">
                <a:latin typeface="+mj-lt"/>
                <a:cs typeface="Arial" pitchFamily="34" charset="0"/>
              </a:rPr>
              <a:t>Willson</a:t>
            </a:r>
            <a:r>
              <a:rPr lang="en-US" sz="1000" dirty="0" smtClean="0">
                <a:latin typeface="+mj-lt"/>
                <a:cs typeface="Arial" pitchFamily="34" charset="0"/>
              </a:rPr>
              <a:t> Peale</a:t>
            </a:r>
            <a:endParaRPr lang="en-US" sz="1000" dirty="0">
              <a:latin typeface="+mj-lt"/>
              <a:cs typeface="Arial" pitchFamily="34" charset="0"/>
            </a:endParaRPr>
          </a:p>
        </p:txBody>
      </p:sp>
      <p:sp>
        <p:nvSpPr>
          <p:cNvPr id="14" name="TextBox 13"/>
          <p:cNvSpPr txBox="1"/>
          <p:nvPr/>
        </p:nvSpPr>
        <p:spPr>
          <a:xfrm>
            <a:off x="470471" y="7315200"/>
            <a:ext cx="2501329" cy="246221"/>
          </a:xfrm>
          <a:prstGeom prst="rect">
            <a:avLst/>
          </a:prstGeom>
          <a:noFill/>
        </p:spPr>
        <p:txBody>
          <a:bodyPr wrap="square">
            <a:spAutoFit/>
          </a:bodyPr>
          <a:lstStyle/>
          <a:p>
            <a:pPr algn="ctr">
              <a:defRPr/>
            </a:pPr>
            <a:r>
              <a:rPr lang="en-US" sz="1000" dirty="0">
                <a:latin typeface="+mj-lt"/>
                <a:cs typeface="Arial" pitchFamily="34" charset="0"/>
              </a:rPr>
              <a:t>Photo credit</a:t>
            </a:r>
            <a:r>
              <a:rPr lang="en-US" sz="1000" dirty="0">
                <a:latin typeface="+mj-lt"/>
                <a:cs typeface="Arial" pitchFamily="34" charset="0"/>
              </a:rPr>
              <a:t>: </a:t>
            </a:r>
            <a:r>
              <a:rPr lang="en-US" sz="1000" dirty="0" smtClean="0">
                <a:latin typeface="+mj-lt"/>
                <a:cs typeface="Arial" pitchFamily="34" charset="0"/>
              </a:rPr>
              <a:t>zhuanlan.zhihu.com</a:t>
            </a:r>
            <a:endParaRPr lang="en-US" sz="1000" dirty="0">
              <a:latin typeface="+mj-lt"/>
              <a:cs typeface="Arial" pitchFamily="34"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715286"/>
            <a:ext cx="2514600" cy="1599914"/>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420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Jefferson Paper “The Wheel Cypher”</a:t>
            </a:r>
            <a:endParaRPr lang="en-US" dirty="0"/>
          </a:p>
        </p:txBody>
      </p:sp>
      <p:sp>
        <p:nvSpPr>
          <p:cNvPr id="16" name="Text Placeholder 4"/>
          <p:cNvSpPr>
            <a:spLocks noGrp="1"/>
          </p:cNvSpPr>
          <p:nvPr>
            <p:ph type="body" idx="4294967295"/>
          </p:nvPr>
        </p:nvSpPr>
        <p:spPr bwMode="auto">
          <a:xfrm>
            <a:off x="609600" y="1066800"/>
            <a:ext cx="9555162"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rIns="45720" numCol="1" anchor="t" anchorCtr="0" compatLnSpc="1">
            <a:prstTxWarp prst="textNoShape">
              <a:avLst/>
            </a:prstTxWarp>
          </a:bodyPr>
          <a:lstStyle/>
          <a:p>
            <a:pPr marL="231775" lvl="1" indent="-231775">
              <a:spcBef>
                <a:spcPts val="400"/>
              </a:spcBef>
              <a:buFont typeface="Wingdings" panose="05000000000000000000" pitchFamily="2" charset="2"/>
              <a:buChar char="§"/>
            </a:pPr>
            <a:r>
              <a:rPr lang="en-US" altLang="en-US" dirty="0" smtClean="0">
                <a:effectLst/>
              </a:rPr>
              <a:t>Paper describes construction, usage instructions, key space proof</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423" y="1600200"/>
            <a:ext cx="3438834" cy="5537775"/>
          </a:xfrm>
          <a:prstGeom prst="rect">
            <a:avLst/>
          </a:prstGeom>
          <a:ln w="12700">
            <a:solidFill>
              <a:srgbClr val="FFCC00"/>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1" y="1600200"/>
            <a:ext cx="3472263" cy="5541264"/>
          </a:xfrm>
          <a:prstGeom prst="rect">
            <a:avLst/>
          </a:prstGeom>
          <a:ln w="12700">
            <a:solidFill>
              <a:srgbClr val="FFCC00"/>
            </a:solidFill>
          </a:ln>
        </p:spPr>
      </p:pic>
      <p:sp>
        <p:nvSpPr>
          <p:cNvPr id="5" name="Rectangle 4"/>
          <p:cNvSpPr/>
          <p:nvPr/>
        </p:nvSpPr>
        <p:spPr>
          <a:xfrm>
            <a:off x="5486400" y="6197025"/>
            <a:ext cx="3046412" cy="584775"/>
          </a:xfrm>
          <a:prstGeom prst="rect">
            <a:avLst/>
          </a:prstGeom>
          <a:ln w="25400">
            <a:solidFill>
              <a:srgbClr val="FF0000"/>
            </a:solidFill>
          </a:ln>
        </p:spPr>
        <p:txBody>
          <a:bodyPr wrap="square">
            <a:spAutoFit/>
          </a:bodyPr>
          <a:lstStyle/>
          <a:p>
            <a:pPr algn="ctr"/>
            <a:r>
              <a:rPr lang="en-US" sz="1600" b="1" dirty="0" smtClean="0">
                <a:solidFill>
                  <a:srgbClr val="FF0000"/>
                </a:solidFill>
                <a:latin typeface="+mj-lt"/>
              </a:rPr>
              <a:t>Paper transcribed here:</a:t>
            </a:r>
          </a:p>
          <a:p>
            <a:pPr algn="ctr"/>
            <a:r>
              <a:rPr lang="en-US" sz="1600" b="1" dirty="0" smtClean="0">
                <a:solidFill>
                  <a:srgbClr val="FF0000"/>
                </a:solidFill>
                <a:latin typeface="+mj-lt"/>
              </a:rPr>
              <a:t>CipherHistory.com/jefferson3</a:t>
            </a:r>
            <a:endParaRPr lang="en-US" sz="1600" b="1" dirty="0">
              <a:solidFill>
                <a:srgbClr val="FF0000"/>
              </a:solidFill>
              <a:latin typeface="+mj-lt"/>
            </a:endParaRPr>
          </a:p>
        </p:txBody>
      </p:sp>
      <p:sp>
        <p:nvSpPr>
          <p:cNvPr id="13"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5</a:t>
            </a:fld>
            <a:endParaRPr lang="en-US" dirty="0"/>
          </a:p>
        </p:txBody>
      </p:sp>
      <p:sp>
        <p:nvSpPr>
          <p:cNvPr id="14"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
        <p:nvSpPr>
          <p:cNvPr id="9" name="TextBox 8"/>
          <p:cNvSpPr txBox="1"/>
          <p:nvPr/>
        </p:nvSpPr>
        <p:spPr>
          <a:xfrm>
            <a:off x="1461071" y="7135263"/>
            <a:ext cx="7239186" cy="246221"/>
          </a:xfrm>
          <a:prstGeom prst="rect">
            <a:avLst/>
          </a:prstGeom>
          <a:noFill/>
        </p:spPr>
        <p:txBody>
          <a:bodyPr wrap="square">
            <a:spAutoFit/>
          </a:bodyPr>
          <a:lstStyle/>
          <a:p>
            <a:pPr algn="ctr">
              <a:defRPr/>
            </a:pPr>
            <a:r>
              <a:rPr lang="en-US" sz="1000" dirty="0">
                <a:latin typeface="+mj-lt"/>
                <a:cs typeface="Arial" pitchFamily="34" charset="0"/>
              </a:rPr>
              <a:t>Photo credit</a:t>
            </a:r>
            <a:r>
              <a:rPr lang="en-US" sz="1000" dirty="0" smtClean="0">
                <a:latin typeface="+mj-lt"/>
                <a:cs typeface="Arial" pitchFamily="34" charset="0"/>
              </a:rPr>
              <a:t>: US Library of Congress</a:t>
            </a:r>
            <a:endParaRPr lang="en-US" sz="1000" dirty="0">
              <a:latin typeface="+mj-lt"/>
              <a:cs typeface="Arial" pitchFamily="34" charset="0"/>
            </a:endParaRPr>
          </a:p>
        </p:txBody>
      </p:sp>
    </p:spTree>
    <p:extLst>
      <p:ext uri="{BB962C8B-B14F-4D97-AF65-F5344CB8AC3E}">
        <p14:creationId xmlns:p14="http://schemas.microsoft.com/office/powerpoint/2010/main" val="673766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Jefferson Cipher for Lewis &amp; Clark</a:t>
            </a:r>
            <a:endParaRPr lang="en-US" dirty="0"/>
          </a:p>
        </p:txBody>
      </p:sp>
      <p:sp>
        <p:nvSpPr>
          <p:cNvPr id="16" name="Text Placeholder 4"/>
          <p:cNvSpPr>
            <a:spLocks noGrp="1"/>
          </p:cNvSpPr>
          <p:nvPr>
            <p:ph type="body" idx="4294967295"/>
          </p:nvPr>
        </p:nvSpPr>
        <p:spPr bwMode="auto">
          <a:xfrm>
            <a:off x="762000" y="1905000"/>
            <a:ext cx="4724400" cy="426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rIns="45720" numCol="1" anchor="t" anchorCtr="0" compatLnSpc="1">
            <a:prstTxWarp prst="textNoShape">
              <a:avLst/>
            </a:prstTxWarp>
          </a:bodyPr>
          <a:lstStyle/>
          <a:p>
            <a:pPr marL="231775" lvl="1" indent="-231775">
              <a:spcBef>
                <a:spcPts val="400"/>
              </a:spcBef>
              <a:buFont typeface="Wingdings" panose="05000000000000000000" pitchFamily="2" charset="2"/>
              <a:buChar char="§"/>
            </a:pPr>
            <a:r>
              <a:rPr lang="en-US" altLang="en-US" dirty="0" smtClean="0">
                <a:effectLst/>
              </a:rPr>
              <a:t>Very detailed instructions on using a </a:t>
            </a:r>
            <a:r>
              <a:rPr lang="en-US" altLang="en-US" dirty="0" err="1" smtClean="0">
                <a:effectLst/>
              </a:rPr>
              <a:t>Vigen</a:t>
            </a:r>
            <a:r>
              <a:rPr lang="en-US" altLang="en-US" dirty="0" err="1">
                <a:effectLst/>
              </a:rPr>
              <a:t>è</a:t>
            </a:r>
            <a:r>
              <a:rPr lang="en-US" altLang="en-US" dirty="0" err="1" smtClean="0">
                <a:effectLst/>
              </a:rPr>
              <a:t>re</a:t>
            </a:r>
            <a:r>
              <a:rPr lang="en-US" altLang="en-US" dirty="0" smtClean="0">
                <a:effectLst/>
              </a:rPr>
              <a:t> table for Lewis &amp; Clark Expedition</a:t>
            </a:r>
          </a:p>
          <a:p>
            <a:pPr marL="231775" lvl="1" indent="-231775">
              <a:spcBef>
                <a:spcPts val="400"/>
              </a:spcBef>
              <a:buFont typeface="Wingdings" panose="05000000000000000000" pitchFamily="2" charset="2"/>
              <a:buChar char="§"/>
            </a:pPr>
            <a:r>
              <a:rPr lang="en-US" altLang="en-US" dirty="0">
                <a:effectLst/>
              </a:rPr>
              <a:t>W</a:t>
            </a:r>
            <a:r>
              <a:rPr lang="en-US" altLang="en-US" dirty="0" smtClean="0">
                <a:effectLst/>
              </a:rPr>
              <a:t>ritten by Thomas Jefferson in 1803</a:t>
            </a:r>
          </a:p>
          <a:p>
            <a:pPr marL="231775" lvl="1" indent="-231775">
              <a:spcBef>
                <a:spcPts val="400"/>
              </a:spcBef>
              <a:buFont typeface="Wingdings" panose="05000000000000000000" pitchFamily="2" charset="2"/>
              <a:buChar char="§"/>
            </a:pPr>
            <a:r>
              <a:rPr lang="en-US" altLang="en-US" dirty="0" smtClean="0">
                <a:effectLst/>
              </a:rPr>
              <a:t>No evidence it was ever used</a:t>
            </a:r>
          </a:p>
          <a:p>
            <a:pPr marL="231775" lvl="1" indent="-231775">
              <a:spcBef>
                <a:spcPts val="400"/>
              </a:spcBef>
              <a:buFont typeface="Wingdings" panose="05000000000000000000" pitchFamily="2" charset="2"/>
              <a:buChar char="§"/>
            </a:pPr>
            <a:r>
              <a:rPr lang="en-US" altLang="en-US" dirty="0" smtClean="0">
                <a:effectLst/>
              </a:rPr>
              <a:t>Why wasn’t the Wheel Cypher recommended?</a:t>
            </a:r>
          </a:p>
          <a:p>
            <a:pPr marL="231775" lvl="1" indent="-231775">
              <a:spcBef>
                <a:spcPts val="400"/>
              </a:spcBef>
              <a:buFont typeface="Wingdings" panose="05000000000000000000" pitchFamily="2" charset="2"/>
              <a:buChar char="§"/>
            </a:pPr>
            <a:endParaRPr lang="en-US" altLang="en-US" dirty="0" smtClean="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917" y="1219201"/>
            <a:ext cx="3861483" cy="6162284"/>
          </a:xfrm>
          <a:prstGeom prst="rect">
            <a:avLst/>
          </a:prstGeom>
          <a:ln w="12700">
            <a:solidFill>
              <a:srgbClr val="FFCC00"/>
            </a:solidFill>
          </a:ln>
        </p:spPr>
      </p:pic>
      <p:sp>
        <p:nvSpPr>
          <p:cNvPr id="11"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6</a:t>
            </a:fld>
            <a:endParaRPr lang="en-US" dirty="0"/>
          </a:p>
        </p:txBody>
      </p:sp>
      <p:sp>
        <p:nvSpPr>
          <p:cNvPr id="12"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
        <p:nvSpPr>
          <p:cNvPr id="8" name="TextBox 7"/>
          <p:cNvSpPr txBox="1"/>
          <p:nvPr/>
        </p:nvSpPr>
        <p:spPr>
          <a:xfrm>
            <a:off x="4495892" y="6991290"/>
            <a:ext cx="1295493" cy="400110"/>
          </a:xfrm>
          <a:prstGeom prst="rect">
            <a:avLst/>
          </a:prstGeom>
          <a:noFill/>
        </p:spPr>
        <p:txBody>
          <a:bodyPr wrap="square">
            <a:spAutoFit/>
          </a:bodyPr>
          <a:lstStyle/>
          <a:p>
            <a:pPr algn="r">
              <a:defRPr/>
            </a:pPr>
            <a:r>
              <a:rPr lang="en-US" sz="1000" dirty="0">
                <a:latin typeface="+mj-lt"/>
                <a:cs typeface="Arial" pitchFamily="34" charset="0"/>
              </a:rPr>
              <a:t>Photo credit</a:t>
            </a:r>
            <a:r>
              <a:rPr lang="en-US" sz="1000" dirty="0" smtClean="0">
                <a:latin typeface="+mj-lt"/>
                <a:cs typeface="Arial" pitchFamily="34" charset="0"/>
              </a:rPr>
              <a:t>: </a:t>
            </a:r>
          </a:p>
          <a:p>
            <a:pPr algn="r">
              <a:defRPr/>
            </a:pPr>
            <a:r>
              <a:rPr lang="en-US" sz="1000" dirty="0" smtClean="0">
                <a:latin typeface="+mj-lt"/>
                <a:cs typeface="Arial" pitchFamily="34" charset="0"/>
              </a:rPr>
              <a:t>Monticello.org</a:t>
            </a:r>
            <a:endParaRPr lang="en-US" sz="1000" dirty="0">
              <a:latin typeface="+mj-lt"/>
              <a:cs typeface="Arial" pitchFamily="34" charset="0"/>
            </a:endParaRPr>
          </a:p>
        </p:txBody>
      </p:sp>
    </p:spTree>
    <p:extLst>
      <p:ext uri="{BB962C8B-B14F-4D97-AF65-F5344CB8AC3E}">
        <p14:creationId xmlns:p14="http://schemas.microsoft.com/office/powerpoint/2010/main" val="3555046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Independent Inventions of Cylinder Cipher</a:t>
            </a:r>
            <a:endParaRPr lang="en-US" dirty="0"/>
          </a:p>
        </p:txBody>
      </p:sp>
      <p:sp>
        <p:nvSpPr>
          <p:cNvPr id="18435" name="Text Placeholder 4"/>
          <p:cNvSpPr>
            <a:spLocks noGrp="1"/>
          </p:cNvSpPr>
          <p:nvPr>
            <p:ph type="body" idx="4294967295"/>
          </p:nvPr>
        </p:nvSpPr>
        <p:spPr bwMode="auto">
          <a:xfrm>
            <a:off x="990600" y="2971800"/>
            <a:ext cx="8458200" cy="3886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6075" indent="-346075">
              <a:spcBef>
                <a:spcPts val="1000"/>
              </a:spcBef>
              <a:buFont typeface="+mj-lt"/>
              <a:buAutoNum type="arabicPeriod"/>
            </a:pPr>
            <a:r>
              <a:rPr lang="en-US" altLang="en-US" dirty="0" smtClean="0">
                <a:effectLst/>
              </a:rPr>
              <a:t>Thomas Jefferson, c.1795</a:t>
            </a:r>
          </a:p>
          <a:p>
            <a:pPr marL="346075" indent="-346075">
              <a:spcBef>
                <a:spcPts val="1000"/>
              </a:spcBef>
              <a:buFont typeface="+mj-lt"/>
              <a:buAutoNum type="arabicPeriod"/>
            </a:pPr>
            <a:r>
              <a:rPr lang="en-US" altLang="en-US" dirty="0" smtClean="0">
                <a:effectLst/>
              </a:rPr>
              <a:t>Charles Babbage, 1854</a:t>
            </a:r>
          </a:p>
          <a:p>
            <a:pPr marL="346075" indent="-346075">
              <a:spcBef>
                <a:spcPts val="1000"/>
              </a:spcBef>
              <a:buFont typeface="+mj-lt"/>
              <a:buAutoNum type="arabicPeriod"/>
            </a:pPr>
            <a:r>
              <a:rPr lang="en-US" dirty="0" smtClean="0">
                <a:effectLst/>
              </a:rPr>
              <a:t>É</a:t>
            </a:r>
            <a:r>
              <a:rPr lang="en-US" altLang="en-US" dirty="0" smtClean="0">
                <a:effectLst/>
              </a:rPr>
              <a:t>tienne </a:t>
            </a:r>
            <a:r>
              <a:rPr lang="en-US" altLang="en-US" dirty="0" err="1" smtClean="0">
                <a:effectLst/>
              </a:rPr>
              <a:t>Bazeries</a:t>
            </a:r>
            <a:r>
              <a:rPr lang="en-US" altLang="en-US" dirty="0" smtClean="0">
                <a:effectLst/>
              </a:rPr>
              <a:t>, 1891</a:t>
            </a:r>
          </a:p>
          <a:p>
            <a:pPr marL="346075" indent="-346075">
              <a:spcBef>
                <a:spcPts val="1000"/>
              </a:spcBef>
              <a:buFont typeface="+mj-lt"/>
              <a:buAutoNum type="arabicPeriod"/>
            </a:pPr>
            <a:r>
              <a:rPr lang="en-US" altLang="en-US" dirty="0" smtClean="0">
                <a:effectLst/>
              </a:rPr>
              <a:t>Arthur J. Hermann, strip version in 1893</a:t>
            </a:r>
          </a:p>
          <a:p>
            <a:pPr marL="346075" indent="-346075">
              <a:spcBef>
                <a:spcPts val="1000"/>
              </a:spcBef>
              <a:buFont typeface="+mj-lt"/>
              <a:buAutoNum type="arabicPeriod"/>
            </a:pPr>
            <a:r>
              <a:rPr lang="en-US" altLang="en-US" dirty="0" smtClean="0">
                <a:effectLst/>
              </a:rPr>
              <a:t>Col. Oliver </a:t>
            </a:r>
            <a:r>
              <a:rPr lang="en-US" altLang="en-US" dirty="0" err="1" smtClean="0">
                <a:effectLst/>
              </a:rPr>
              <a:t>Ducros</a:t>
            </a:r>
            <a:r>
              <a:rPr lang="en-US" altLang="en-US" dirty="0" smtClean="0">
                <a:effectLst/>
              </a:rPr>
              <a:t>, 1900</a:t>
            </a:r>
          </a:p>
          <a:p>
            <a:pPr marL="346075" indent="-346075">
              <a:spcBef>
                <a:spcPts val="1000"/>
              </a:spcBef>
              <a:buFont typeface="+mj-lt"/>
              <a:buAutoNum type="arabicPeriod"/>
            </a:pPr>
            <a:r>
              <a:rPr lang="en-US" altLang="en-US" dirty="0" smtClean="0">
                <a:effectLst/>
              </a:rPr>
              <a:t>George </a:t>
            </a:r>
            <a:r>
              <a:rPr lang="en-US" altLang="en-US" dirty="0" err="1" smtClean="0">
                <a:effectLst/>
              </a:rPr>
              <a:t>Lugagne</a:t>
            </a:r>
            <a:r>
              <a:rPr lang="en-US" altLang="en-US" dirty="0" smtClean="0">
                <a:effectLst/>
              </a:rPr>
              <a:t>, strip version in 1912</a:t>
            </a:r>
          </a:p>
          <a:p>
            <a:pPr marL="346075" indent="-346075">
              <a:spcBef>
                <a:spcPts val="1000"/>
              </a:spcBef>
              <a:buFont typeface="+mj-lt"/>
              <a:buAutoNum type="arabicPeriod"/>
            </a:pPr>
            <a:r>
              <a:rPr lang="en-US" altLang="en-US" dirty="0" smtClean="0">
                <a:effectLst/>
              </a:rPr>
              <a:t>Capt. Parker </a:t>
            </a:r>
            <a:r>
              <a:rPr lang="en-US" altLang="en-US" dirty="0" err="1" smtClean="0">
                <a:effectLst/>
              </a:rPr>
              <a:t>Hitt</a:t>
            </a:r>
            <a:r>
              <a:rPr lang="en-US" altLang="en-US" dirty="0" smtClean="0">
                <a:effectLst/>
              </a:rPr>
              <a:t>, strip and cylinder versions in 1912</a:t>
            </a:r>
          </a:p>
          <a:p>
            <a:pPr marL="346075" indent="-346075">
              <a:spcBef>
                <a:spcPts val="1000"/>
              </a:spcBef>
              <a:buFont typeface="+mj-lt"/>
              <a:buAutoNum type="arabicPeriod"/>
            </a:pPr>
            <a:r>
              <a:rPr lang="en-US" altLang="en-US" dirty="0" smtClean="0">
                <a:effectLst/>
              </a:rPr>
              <a:t>Lt. Russell </a:t>
            </a:r>
            <a:r>
              <a:rPr lang="en-US" altLang="en-US" dirty="0" err="1" smtClean="0">
                <a:effectLst/>
              </a:rPr>
              <a:t>Willson</a:t>
            </a:r>
            <a:r>
              <a:rPr lang="en-US" altLang="en-US" dirty="0" smtClean="0">
                <a:effectLst/>
              </a:rPr>
              <a:t>, strip version in 1916</a:t>
            </a:r>
          </a:p>
        </p:txBody>
      </p:sp>
      <p:sp>
        <p:nvSpPr>
          <p:cNvPr id="2" name="Rectangle 1"/>
          <p:cNvSpPr/>
          <p:nvPr/>
        </p:nvSpPr>
        <p:spPr>
          <a:xfrm>
            <a:off x="609600" y="1295400"/>
            <a:ext cx="9448800" cy="1651734"/>
          </a:xfrm>
          <a:prstGeom prst="rect">
            <a:avLst/>
          </a:prstGeom>
        </p:spPr>
        <p:txBody>
          <a:bodyPr wrap="square">
            <a:spAutoFit/>
          </a:bodyPr>
          <a:lstStyle/>
          <a:p>
            <a:pPr marL="233363" indent="-233363">
              <a:spcAft>
                <a:spcPts val="800"/>
              </a:spcAft>
              <a:buClr>
                <a:srgbClr val="FFCC00"/>
              </a:buClr>
              <a:buFont typeface="Wingdings" panose="05000000000000000000" pitchFamily="2" charset="2"/>
              <a:buChar char="§"/>
            </a:pPr>
            <a:r>
              <a:rPr lang="en-US" sz="2200" b="1" dirty="0" smtClean="0">
                <a:latin typeface="+mj-lt"/>
              </a:rPr>
              <a:t>Cylinder and strip ciphers are </a:t>
            </a:r>
            <a:r>
              <a:rPr lang="en-US" sz="2200" b="1" dirty="0" err="1" smtClean="0">
                <a:latin typeface="+mj-lt"/>
              </a:rPr>
              <a:t>cryptologically</a:t>
            </a:r>
            <a:r>
              <a:rPr lang="en-US" sz="2200" b="1" dirty="0" smtClean="0">
                <a:latin typeface="+mj-lt"/>
              </a:rPr>
              <a:t> identical</a:t>
            </a:r>
          </a:p>
          <a:p>
            <a:pPr marL="233363" indent="-233363">
              <a:spcAft>
                <a:spcPts val="800"/>
              </a:spcAft>
              <a:buClr>
                <a:srgbClr val="FFCC00"/>
              </a:buClr>
              <a:buFont typeface="Wingdings" panose="05000000000000000000" pitchFamily="2" charset="2"/>
              <a:buChar char="§"/>
            </a:pPr>
            <a:r>
              <a:rPr lang="en-US" sz="2200" b="1" dirty="0" smtClean="0">
                <a:latin typeface="+mj-lt"/>
              </a:rPr>
              <a:t>William Friedman coined the term “multiplex cipher” to describe this type of device, since it uses multiple, simultaneous alphabets</a:t>
            </a:r>
          </a:p>
          <a:p>
            <a:pPr marL="233363" indent="-233363">
              <a:spcAft>
                <a:spcPts val="800"/>
              </a:spcAft>
              <a:buClr>
                <a:srgbClr val="FFCC00"/>
              </a:buClr>
              <a:buFont typeface="Wingdings" panose="05000000000000000000" pitchFamily="2" charset="2"/>
              <a:buChar char="§"/>
            </a:pPr>
            <a:r>
              <a:rPr lang="en-US" sz="2200" b="1" dirty="0" smtClean="0">
                <a:latin typeface="+mj-lt"/>
              </a:rPr>
              <a:t>Independent inventions spanned 120 years</a:t>
            </a:r>
            <a:endParaRPr lang="en-US" sz="2200" b="1" dirty="0">
              <a:latin typeface="+mj-lt"/>
            </a:endParaRPr>
          </a:p>
        </p:txBody>
      </p:sp>
      <p:sp>
        <p:nvSpPr>
          <p:cNvPr id="13"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7</a:t>
            </a:fld>
            <a:endParaRPr lang="en-US" dirty="0"/>
          </a:p>
        </p:txBody>
      </p:sp>
      <p:sp>
        <p:nvSpPr>
          <p:cNvPr id="14"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2533748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2</a:t>
            </a:r>
            <a:r>
              <a:rPr lang="en-US" baseline="30000" dirty="0" smtClean="0"/>
              <a:t>nd</a:t>
            </a:r>
            <a:r>
              <a:rPr lang="en-US" dirty="0" smtClean="0"/>
              <a:t> Invention of Cylinder Cipher</a:t>
            </a:r>
            <a:endParaRPr lang="en-US" dirty="0"/>
          </a:p>
        </p:txBody>
      </p:sp>
      <p:sp>
        <p:nvSpPr>
          <p:cNvPr id="18435" name="Text Placeholder 4"/>
          <p:cNvSpPr>
            <a:spLocks noGrp="1"/>
          </p:cNvSpPr>
          <p:nvPr>
            <p:ph type="body" idx="4294967295"/>
          </p:nvPr>
        </p:nvSpPr>
        <p:spPr bwMode="auto">
          <a:xfrm>
            <a:off x="609600" y="1600200"/>
            <a:ext cx="9067800" cy="4191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3363" indent="-233363">
              <a:spcBef>
                <a:spcPts val="800"/>
              </a:spcBef>
            </a:pPr>
            <a:r>
              <a:rPr lang="en-US" altLang="en-US" dirty="0" smtClean="0">
                <a:effectLst/>
              </a:rPr>
              <a:t>Charles Babbage describes cylinder cipher in letter to editor of “</a:t>
            </a:r>
            <a:r>
              <a:rPr lang="en-US" dirty="0">
                <a:effectLst/>
              </a:rPr>
              <a:t>Journal of the Society of </a:t>
            </a:r>
            <a:r>
              <a:rPr lang="en-US" dirty="0" smtClean="0">
                <a:effectLst/>
              </a:rPr>
              <a:t>Arts” in</a:t>
            </a:r>
            <a:r>
              <a:rPr lang="en-US" altLang="en-US" dirty="0" smtClean="0">
                <a:effectLst/>
              </a:rPr>
              <a:t> 1854</a:t>
            </a:r>
          </a:p>
          <a:p>
            <a:pPr marL="233363" indent="-233363">
              <a:spcBef>
                <a:spcPts val="800"/>
              </a:spcBef>
            </a:pPr>
            <a:r>
              <a:rPr lang="en-US" altLang="en-US" dirty="0" smtClean="0">
                <a:effectLst/>
              </a:rPr>
              <a:t>He built a cylinder cipher with, “common </a:t>
            </a:r>
            <a:r>
              <a:rPr lang="en-US" altLang="en-US" dirty="0" err="1" smtClean="0">
                <a:effectLst/>
              </a:rPr>
              <a:t>centre</a:t>
            </a:r>
            <a:r>
              <a:rPr lang="en-US" altLang="en-US" dirty="0" smtClean="0">
                <a:effectLst/>
              </a:rPr>
              <a:t>, each circle having on its circumference the 26 letters of the alphabet”</a:t>
            </a:r>
          </a:p>
          <a:p>
            <a:pPr marL="233363" indent="-233363">
              <a:spcBef>
                <a:spcPts val="800"/>
              </a:spcBef>
            </a:pPr>
            <a:r>
              <a:rPr lang="en-US" altLang="en-US" dirty="0" smtClean="0">
                <a:effectLst/>
              </a:rPr>
              <a:t>His autobiography included a chapter on “Picking Locks and Deciphering” saying, “These two subjects are in truth more allied than might appear…”</a:t>
            </a:r>
          </a:p>
          <a:p>
            <a:pPr marL="233363" indent="-233363">
              <a:spcBef>
                <a:spcPts val="800"/>
              </a:spcBef>
            </a:pPr>
            <a:r>
              <a:rPr lang="en-US" altLang="en-US" dirty="0" smtClean="0">
                <a:effectLst/>
              </a:rPr>
              <a:t>Babbage left no evidence that his cylinder cipher was ever constructed</a:t>
            </a:r>
          </a:p>
        </p:txBody>
      </p:sp>
      <p:sp>
        <p:nvSpPr>
          <p:cNvPr id="7"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8</a:t>
            </a:fld>
            <a:endParaRPr lang="en-US" dirty="0"/>
          </a:p>
        </p:txBody>
      </p:sp>
      <p:sp>
        <p:nvSpPr>
          <p:cNvPr id="8"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spTree>
    <p:extLst>
      <p:ext uri="{BB962C8B-B14F-4D97-AF65-F5344CB8AC3E}">
        <p14:creationId xmlns:p14="http://schemas.microsoft.com/office/powerpoint/2010/main" val="3851523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38" y="350520"/>
            <a:ext cx="9220200" cy="640080"/>
          </a:xfrm>
          <a:prstGeom prst="rect">
            <a:avLst/>
          </a:prstGeom>
        </p:spPr>
        <p:txBody>
          <a:bodyPr anchor="ctr" anchorCtr="0"/>
          <a:lstStyle/>
          <a:p>
            <a:pPr>
              <a:defRPr/>
            </a:pPr>
            <a:r>
              <a:rPr lang="en-US" dirty="0" smtClean="0"/>
              <a:t>3</a:t>
            </a:r>
            <a:r>
              <a:rPr lang="en-US" baseline="30000" dirty="0" smtClean="0"/>
              <a:t>nd</a:t>
            </a:r>
            <a:r>
              <a:rPr lang="en-US" dirty="0" smtClean="0"/>
              <a:t> Invention of Cylinder Cipher</a:t>
            </a:r>
            <a:endParaRPr lang="en-US" dirty="0"/>
          </a:p>
        </p:txBody>
      </p:sp>
      <p:sp>
        <p:nvSpPr>
          <p:cNvPr id="18435" name="Text Placeholder 4"/>
          <p:cNvSpPr>
            <a:spLocks noGrp="1"/>
          </p:cNvSpPr>
          <p:nvPr>
            <p:ph type="body" idx="4294967295"/>
          </p:nvPr>
        </p:nvSpPr>
        <p:spPr bwMode="auto">
          <a:xfrm>
            <a:off x="579438" y="1219200"/>
            <a:ext cx="3611562" cy="5181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31775" indent="-231775">
              <a:spcBef>
                <a:spcPts val="800"/>
              </a:spcBef>
            </a:pPr>
            <a:r>
              <a:rPr lang="en-US" altLang="en-US" dirty="0" smtClean="0">
                <a:effectLst/>
              </a:rPr>
              <a:t>Invented in 1891 by Major </a:t>
            </a:r>
            <a:r>
              <a:rPr lang="en-US" dirty="0" smtClean="0">
                <a:effectLst/>
              </a:rPr>
              <a:t>É</a:t>
            </a:r>
            <a:r>
              <a:rPr lang="en-US" altLang="en-US" dirty="0" smtClean="0">
                <a:effectLst/>
              </a:rPr>
              <a:t>tienne </a:t>
            </a:r>
            <a:r>
              <a:rPr lang="en-US" altLang="en-US" dirty="0" err="1" smtClean="0">
                <a:effectLst/>
              </a:rPr>
              <a:t>Bazeries</a:t>
            </a:r>
            <a:r>
              <a:rPr lang="en-US" altLang="en-US" dirty="0" smtClean="0">
                <a:effectLst/>
              </a:rPr>
              <a:t>, of French Army</a:t>
            </a:r>
          </a:p>
          <a:p>
            <a:pPr marL="231775" indent="-231775">
              <a:spcBef>
                <a:spcPts val="800"/>
              </a:spcBef>
            </a:pPr>
            <a:r>
              <a:rPr lang="en-US" altLang="en-US" dirty="0" smtClean="0">
                <a:effectLst/>
              </a:rPr>
              <a:t>First cylinder cipher to have public disclosure</a:t>
            </a:r>
          </a:p>
          <a:p>
            <a:pPr marL="231775" indent="-231775">
              <a:spcBef>
                <a:spcPts val="800"/>
              </a:spcBef>
            </a:pPr>
            <a:r>
              <a:rPr lang="en-US" altLang="en-US" dirty="0" smtClean="0">
                <a:effectLst/>
              </a:rPr>
              <a:t>20 wheel cipher</a:t>
            </a:r>
          </a:p>
          <a:p>
            <a:pPr marL="231775" indent="-231775">
              <a:spcBef>
                <a:spcPts val="800"/>
              </a:spcBef>
            </a:pPr>
            <a:r>
              <a:rPr lang="en-US" altLang="en-US" dirty="0" smtClean="0">
                <a:effectLst/>
              </a:rPr>
              <a:t>Independent invention, probably from the  same letter lock idea  as Thomas Jefferson</a:t>
            </a:r>
          </a:p>
          <a:p>
            <a:pPr marL="231775" lvl="1" indent="-231775" eaLnBrk="1" hangingPunct="1">
              <a:spcBef>
                <a:spcPts val="800"/>
              </a:spcBef>
              <a:buSzTx/>
              <a:buFont typeface="Wingdings" pitchFamily="2" charset="2"/>
              <a:buChar char="§"/>
            </a:pPr>
            <a:r>
              <a:rPr lang="en-US" altLang="en-US" dirty="0" smtClean="0">
                <a:effectLst/>
              </a:rPr>
              <a:t>Broken by the Marquis de </a:t>
            </a:r>
            <a:r>
              <a:rPr lang="en-US" altLang="en-US" dirty="0" err="1" smtClean="0">
                <a:effectLst/>
              </a:rPr>
              <a:t>Viaris</a:t>
            </a:r>
            <a:r>
              <a:rPr lang="en-US" altLang="en-US" dirty="0" smtClean="0">
                <a:effectLst/>
              </a:rPr>
              <a:t> in 1893, so it was </a:t>
            </a:r>
            <a:r>
              <a:rPr lang="en-US" dirty="0" smtClean="0">
                <a:effectLst/>
              </a:rPr>
              <a:t>never </a:t>
            </a:r>
            <a:r>
              <a:rPr lang="en-US" dirty="0">
                <a:effectLst/>
              </a:rPr>
              <a:t>adopted by the French military</a:t>
            </a:r>
          </a:p>
          <a:p>
            <a:pPr marL="231775" indent="-231775">
              <a:spcBef>
                <a:spcPts val="800"/>
              </a:spcBef>
            </a:pPr>
            <a:endParaRPr lang="en-US" altLang="en-US" dirty="0" smtClean="0">
              <a:effectLst/>
            </a:endParaRPr>
          </a:p>
        </p:txBody>
      </p:sp>
      <p:sp>
        <p:nvSpPr>
          <p:cNvPr id="7" name="TextBox 6"/>
          <p:cNvSpPr txBox="1"/>
          <p:nvPr/>
        </p:nvSpPr>
        <p:spPr>
          <a:xfrm>
            <a:off x="4114800" y="1300061"/>
            <a:ext cx="5562600" cy="317500"/>
          </a:xfrm>
          <a:prstGeom prst="rect">
            <a:avLst/>
          </a:prstGeom>
          <a:noFill/>
        </p:spPr>
        <p:txBody>
          <a:bodyPr wrap="square" lIns="101882" tIns="50941" rIns="101882" bIns="50941">
            <a:spAutoFit/>
          </a:bodyPr>
          <a:lstStyle/>
          <a:p>
            <a:pPr algn="ctr">
              <a:defRPr/>
            </a:pPr>
            <a:r>
              <a:rPr lang="en-US" sz="1400" b="1" dirty="0" err="1">
                <a:solidFill>
                  <a:srgbClr val="FFCC00"/>
                </a:solidFill>
                <a:latin typeface="+mj-lt"/>
              </a:rPr>
              <a:t>Bazeries</a:t>
            </a:r>
            <a:r>
              <a:rPr lang="en-US" sz="1400" b="1" dirty="0">
                <a:solidFill>
                  <a:srgbClr val="FFCC00"/>
                </a:solidFill>
                <a:latin typeface="+mj-lt"/>
              </a:rPr>
              <a:t> Cylinder</a:t>
            </a:r>
          </a:p>
        </p:txBody>
      </p:sp>
      <p:sp>
        <p:nvSpPr>
          <p:cNvPr id="8" name="Text Placeholder 4"/>
          <p:cNvSpPr txBox="1">
            <a:spLocks/>
          </p:cNvSpPr>
          <p:nvPr/>
        </p:nvSpPr>
        <p:spPr>
          <a:xfrm>
            <a:off x="579438" y="6400800"/>
            <a:ext cx="9250362" cy="838200"/>
          </a:xfrm>
          <a:prstGeom prst="rect">
            <a:avLst/>
          </a:prstGeom>
        </p:spPr>
        <p:txBody>
          <a:bodyPr lIns="101882" tIns="50941" rIns="101882" bIns="50941"/>
          <a:lstStyle>
            <a:lvl1pPr marL="342900" indent="-342900" algn="l" rtl="0" eaLnBrk="0" fontAlgn="base" hangingPunct="0">
              <a:spcBef>
                <a:spcPct val="20000"/>
              </a:spcBef>
              <a:spcAft>
                <a:spcPct val="0"/>
              </a:spcAft>
              <a:buClr>
                <a:srgbClr val="FFCC00"/>
              </a:buClr>
              <a:buFont typeface="Wingdings" pitchFamily="2" charset="2"/>
              <a:buChar char="§"/>
              <a:defRPr sz="2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CC00"/>
              </a:buClr>
              <a:buSzPct val="110000"/>
              <a:buChar char="•"/>
              <a:defRPr sz="2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b="1">
                <a:solidFill>
                  <a:schemeClr val="tx1"/>
                </a:solidFill>
                <a:effectLst>
                  <a:outerShdw blurRad="38100" dist="38100" dir="2700000" algn="tl">
                    <a:srgbClr val="000000"/>
                  </a:outerShdw>
                </a:effectLst>
                <a:latin typeface="+mn-lt"/>
              </a:defRPr>
            </a:lvl9pPr>
          </a:lstStyle>
          <a:p>
            <a:pPr marL="231775" lvl="1" indent="-231775">
              <a:spcBef>
                <a:spcPts val="800"/>
              </a:spcBef>
              <a:buFont typeface="Wingdings" panose="05000000000000000000" pitchFamily="2" charset="2"/>
              <a:buChar char="§"/>
              <a:defRPr/>
            </a:pPr>
            <a:r>
              <a:rPr lang="en-US" sz="2200" kern="0" dirty="0" err="1" smtClean="0">
                <a:effectLst/>
              </a:rPr>
              <a:t>Bazeries</a:t>
            </a:r>
            <a:r>
              <a:rPr lang="en-US" sz="2200" kern="0" dirty="0" smtClean="0">
                <a:effectLst/>
              </a:rPr>
              <a:t> previously solved a de </a:t>
            </a:r>
            <a:r>
              <a:rPr lang="en-US" sz="2200" kern="0" dirty="0" err="1" smtClean="0">
                <a:effectLst/>
              </a:rPr>
              <a:t>Viaris</a:t>
            </a:r>
            <a:r>
              <a:rPr lang="en-US" sz="2200" kern="0" dirty="0" smtClean="0">
                <a:effectLst/>
              </a:rPr>
              <a:t> cipher, so there was a rivalry between these men </a:t>
            </a:r>
          </a:p>
          <a:p>
            <a:pPr marL="548640" indent="-274320">
              <a:defRPr/>
            </a:pPr>
            <a:endParaRPr lang="en-US" kern="0" dirty="0">
              <a:effectLst/>
            </a:endParaRPr>
          </a:p>
        </p:txBody>
      </p:sp>
      <p:sp>
        <p:nvSpPr>
          <p:cNvPr id="10" name="Rectangle 42"/>
          <p:cNvSpPr>
            <a:spLocks noGrp="1" noChangeArrowheads="1"/>
          </p:cNvSpPr>
          <p:nvPr>
            <p:ph type="sldNum" sz="quarter" idx="15"/>
          </p:nvPr>
        </p:nvSpPr>
        <p:spPr>
          <a:xfrm>
            <a:off x="8924925" y="7498080"/>
            <a:ext cx="906463" cy="256032"/>
          </a:xfrm>
          <a:prstGeom prst="rect">
            <a:avLst/>
          </a:prstGeom>
        </p:spPr>
        <p:txBody>
          <a:bodyPr anchor="ctr" anchorCtr="0"/>
          <a:lstStyle>
            <a:lvl1pPr algn="r">
              <a:defRPr sz="1200" b="1" smtClean="0">
                <a:solidFill>
                  <a:srgbClr val="FFCC00"/>
                </a:solidFill>
                <a:latin typeface="Palatino Linotype" panose="02040502050505030304" pitchFamily="18" charset="0"/>
                <a:cs typeface="Arial" pitchFamily="34" charset="0"/>
              </a:defRPr>
            </a:lvl1pPr>
          </a:lstStyle>
          <a:p>
            <a:pPr>
              <a:defRPr/>
            </a:pPr>
            <a:fld id="{BAD4C4FF-18CA-42FB-9E67-7CCAD44A4209}" type="slidenum">
              <a:rPr lang="en-US"/>
              <a:pPr>
                <a:defRPr/>
              </a:pPr>
              <a:t>9</a:t>
            </a:fld>
            <a:endParaRPr lang="en-US" dirty="0"/>
          </a:p>
        </p:txBody>
      </p:sp>
      <p:sp>
        <p:nvSpPr>
          <p:cNvPr id="11" name="Rectangle 41"/>
          <p:cNvSpPr>
            <a:spLocks noGrp="1" noChangeArrowheads="1"/>
          </p:cNvSpPr>
          <p:nvPr>
            <p:ph type="ftr" sz="quarter" idx="3"/>
          </p:nvPr>
        </p:nvSpPr>
        <p:spPr bwMode="auto">
          <a:xfrm>
            <a:off x="388938" y="7498080"/>
            <a:ext cx="1897062" cy="25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2" tIns="50941" rIns="101882" bIns="50941" numCol="1" anchor="ctr" anchorCtr="0" compatLnSpc="1">
            <a:prstTxWarp prst="textNoShape">
              <a:avLst/>
            </a:prstTxWarp>
          </a:bodyPr>
          <a:lstStyle>
            <a:lvl1pPr eaLnBrk="1" hangingPunct="1">
              <a:defRPr sz="1200" b="1">
                <a:solidFill>
                  <a:srgbClr val="FFCC00"/>
                </a:solidFill>
                <a:effectLst/>
                <a:latin typeface="Palatino Linotype" panose="02040502050505030304" pitchFamily="18" charset="0"/>
                <a:cs typeface="+mn-cs"/>
              </a:defRPr>
            </a:lvl1pPr>
          </a:lstStyle>
          <a:p>
            <a:pPr>
              <a:defRPr/>
            </a:pPr>
            <a:r>
              <a:rPr lang="en-US" b="0" dirty="0" smtClean="0"/>
              <a:t>M-94 Cylinder Cipher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0208" y="1617561"/>
            <a:ext cx="5457192" cy="394503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220208" y="5562600"/>
            <a:ext cx="5470444" cy="246221"/>
          </a:xfrm>
          <a:prstGeom prst="rect">
            <a:avLst/>
          </a:prstGeom>
          <a:noFill/>
        </p:spPr>
        <p:txBody>
          <a:bodyPr wrap="square">
            <a:spAutoFit/>
          </a:bodyPr>
          <a:lstStyle/>
          <a:p>
            <a:pPr algn="ctr">
              <a:defRPr/>
            </a:pPr>
            <a:r>
              <a:rPr lang="en-US" sz="1000" dirty="0">
                <a:latin typeface="+mj-lt"/>
                <a:cs typeface="Arial" pitchFamily="34" charset="0"/>
              </a:rPr>
              <a:t>Photo </a:t>
            </a:r>
            <a:r>
              <a:rPr lang="en-US" sz="1000" dirty="0" smtClean="0">
                <a:latin typeface="+mj-lt"/>
                <a:cs typeface="Arial" pitchFamily="34" charset="0"/>
              </a:rPr>
              <a:t>credit</a:t>
            </a:r>
            <a:r>
              <a:rPr lang="en-US" sz="1000" dirty="0" smtClean="0">
                <a:latin typeface="+mj-lt"/>
                <a:cs typeface="Arial" pitchFamily="34" charset="0"/>
              </a:rPr>
              <a:t>: </a:t>
            </a:r>
            <a:r>
              <a:rPr lang="en-US" sz="1000" dirty="0" smtClean="0">
                <a:latin typeface="+mj-lt"/>
              </a:rPr>
              <a:t>Atelier </a:t>
            </a:r>
            <a:r>
              <a:rPr lang="en-US" sz="1000" dirty="0" err="1" smtClean="0">
                <a:latin typeface="+mj-lt"/>
              </a:rPr>
              <a:t>Maquarthis</a:t>
            </a:r>
            <a:r>
              <a:rPr lang="en-US" sz="1000" dirty="0" smtClean="0">
                <a:latin typeface="+mj-lt"/>
              </a:rPr>
              <a:t>, maquarthis.com</a:t>
            </a:r>
            <a:endParaRPr lang="en-US" sz="1000" dirty="0">
              <a:latin typeface="+mj-lt"/>
              <a:cs typeface="Arial" pitchFamily="34" charset="0"/>
            </a:endParaRPr>
          </a:p>
        </p:txBody>
      </p:sp>
    </p:spTree>
    <p:extLst>
      <p:ext uri="{BB962C8B-B14F-4D97-AF65-F5344CB8AC3E}">
        <p14:creationId xmlns:p14="http://schemas.microsoft.com/office/powerpoint/2010/main" val="563097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166327</TotalTime>
  <Words>3076</Words>
  <Application>Microsoft Office PowerPoint</Application>
  <PresentationFormat>Custom</PresentationFormat>
  <Paragraphs>350</Paragraphs>
  <Slides>33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Georgia</vt:lpstr>
      <vt:lpstr>Verdana</vt:lpstr>
      <vt:lpstr>Palatino Linotype</vt:lpstr>
      <vt:lpstr>Arial (Body)</vt:lpstr>
      <vt:lpstr>Wingdings</vt:lpstr>
      <vt:lpstr>Garamond</vt:lpstr>
      <vt:lpstr>Globe</vt:lpstr>
      <vt:lpstr>M-94 Cylinder Cipher A Story of Innovation, Intrigue, and Deception   </vt:lpstr>
      <vt:lpstr>M-94 Cylinder Cipher </vt:lpstr>
      <vt:lpstr>Invention of Cylinder Cipher</vt:lpstr>
      <vt:lpstr>The Spark that Ignited the Wheel Cypher</vt:lpstr>
      <vt:lpstr>Jefferson Paper “The Wheel Cypher”</vt:lpstr>
      <vt:lpstr>Jefferson Cipher for Lewis &amp; Clark</vt:lpstr>
      <vt:lpstr>Independent Inventions of Cylinder Cipher</vt:lpstr>
      <vt:lpstr>2nd Invention of Cylinder Cipher</vt:lpstr>
      <vt:lpstr>3nd Invention of Cylinder Cipher</vt:lpstr>
      <vt:lpstr>4th and 6th Inventions of Strip Cipher</vt:lpstr>
      <vt:lpstr>5th Invention of Cylinder Cipher</vt:lpstr>
      <vt:lpstr>8th Invention of Strip Cipher</vt:lpstr>
      <vt:lpstr>7rd Invention of Cylinder Cipher</vt:lpstr>
      <vt:lpstr>Hitt’s Inspiration for the Cylinder Cipher</vt:lpstr>
      <vt:lpstr>M-94 - A Plethora of Prototypes</vt:lpstr>
      <vt:lpstr>M-94 - A Picture Gallery</vt:lpstr>
      <vt:lpstr>M-94 - A Picture Gallery</vt:lpstr>
      <vt:lpstr>M-94 - A Picture Gallery</vt:lpstr>
      <vt:lpstr>M-94 - A Picture Gallery</vt:lpstr>
      <vt:lpstr>Last M-94 Prototype?</vt:lpstr>
      <vt:lpstr>M-94 Key Space</vt:lpstr>
      <vt:lpstr>M-94 Key Space</vt:lpstr>
      <vt:lpstr>M-94 Acceptance by US Army</vt:lpstr>
      <vt:lpstr>Mauborgne’s Challenge Messages</vt:lpstr>
      <vt:lpstr> Was Mauborgne Deceptive?</vt:lpstr>
      <vt:lpstr> Was Mauborgne Deceptive?</vt:lpstr>
      <vt:lpstr>Prototypes with Changeable Alphabets</vt:lpstr>
      <vt:lpstr>M-138 Strip Cipher </vt:lpstr>
      <vt:lpstr>M-138-A Strip Cipher </vt:lpstr>
      <vt:lpstr>How to Break Strip Ciphers</vt:lpstr>
      <vt:lpstr>Did the Germans Break Strip Ciphers in WW2?</vt:lpstr>
      <vt:lpstr>Cylinder and Strip Ciphers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Technology and History of the Enigma Cipher Machine</dc:title>
  <dc:creator>Ralph</dc:creator>
  <cp:lastModifiedBy>Ralph Simpson</cp:lastModifiedBy>
  <cp:revision>1180</cp:revision>
  <cp:lastPrinted>2017-10-18T15:13:36Z</cp:lastPrinted>
  <dcterms:created xsi:type="dcterms:W3CDTF">2008-04-25T19:30:27Z</dcterms:created>
  <dcterms:modified xsi:type="dcterms:W3CDTF">2023-08-19T13:31:10Z</dcterms:modified>
</cp:coreProperties>
</file>