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329" r:id="rId4"/>
    <p:sldId id="322" r:id="rId5"/>
    <p:sldId id="350" r:id="rId6"/>
    <p:sldId id="326" r:id="rId7"/>
    <p:sldId id="330" r:id="rId8"/>
    <p:sldId id="305" r:id="rId9"/>
    <p:sldId id="333" r:id="rId10"/>
    <p:sldId id="328" r:id="rId11"/>
    <p:sldId id="339" r:id="rId12"/>
    <p:sldId id="321" r:id="rId13"/>
    <p:sldId id="354" r:id="rId14"/>
    <p:sldId id="324" r:id="rId15"/>
    <p:sldId id="332" r:id="rId16"/>
    <p:sldId id="343" r:id="rId17"/>
    <p:sldId id="355" r:id="rId18"/>
    <p:sldId id="346" r:id="rId19"/>
    <p:sldId id="342" r:id="rId20"/>
    <p:sldId id="331" r:id="rId21"/>
    <p:sldId id="296" r:id="rId22"/>
    <p:sldId id="327" r:id="rId23"/>
    <p:sldId id="352" r:id="rId24"/>
    <p:sldId id="308" r:id="rId25"/>
    <p:sldId id="344" r:id="rId26"/>
    <p:sldId id="347" r:id="rId27"/>
    <p:sldId id="336" r:id="rId28"/>
    <p:sldId id="335" r:id="rId29"/>
    <p:sldId id="351" r:id="rId30"/>
    <p:sldId id="320" r:id="rId31"/>
    <p:sldId id="323" r:id="rId32"/>
    <p:sldId id="325" r:id="rId33"/>
    <p:sldId id="341" r:id="rId34"/>
    <p:sldId id="345" r:id="rId35"/>
    <p:sldId id="348" r:id="rId36"/>
    <p:sldId id="353" r:id="rId37"/>
    <p:sldId id="307" r:id="rId38"/>
    <p:sldId id="356" r:id="rId39"/>
  </p:sldIdLst>
  <p:sldSz cx="10058400" cy="77724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508660" indent="-267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1017321" indent="-535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527655" indent="-819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2036315" indent="-1087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409444" algn="l" defTabSz="96377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891333" algn="l" defTabSz="96377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373222" algn="l" defTabSz="96377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855110" algn="l" defTabSz="96377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AEAEA"/>
    <a:srgbClr val="FF0000"/>
    <a:srgbClr val="FF3300"/>
    <a:srgbClr val="FF9900"/>
    <a:srgbClr val="5252C6"/>
    <a:srgbClr val="333399"/>
    <a:srgbClr val="3366CC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8989" autoAdjust="0"/>
  </p:normalViewPr>
  <p:slideViewPr>
    <p:cSldViewPr>
      <p:cViewPr varScale="1">
        <p:scale>
          <a:sx n="64" d="100"/>
          <a:sy n="64" d="100"/>
        </p:scale>
        <p:origin x="-1136" y="-3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70"/>
    </p:cViewPr>
  </p:sorterViewPr>
  <p:notesViewPr>
    <p:cSldViewPr>
      <p:cViewPr varScale="1">
        <p:scale>
          <a:sx n="54" d="100"/>
          <a:sy n="54" d="100"/>
        </p:scale>
        <p:origin x="-2582" y="-4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727450" y="8756650"/>
            <a:ext cx="3032125" cy="37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 Page </a:t>
            </a:r>
            <a:fld id="{48414CE7-E8BC-4182-A969-570DD0A7B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6188" y="696913"/>
            <a:ext cx="45053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309ED2-ED2A-48B1-9538-E831D559D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0866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1732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52765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3631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546797" algn="l" defTabSz="10187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56156" algn="l" defTabSz="10187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65515" algn="l" defTabSz="10187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74874" algn="l" defTabSz="10187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421417C9-5D6F-4CFE-B6A9-171AA1B761FD}" type="slidenum">
              <a:rPr lang="en-US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696913"/>
            <a:ext cx="4505325" cy="34813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410075"/>
            <a:ext cx="6096000" cy="4176713"/>
          </a:xfrm>
          <a:noFill/>
        </p:spPr>
        <p:txBody>
          <a:bodyPr/>
          <a:lstStyle/>
          <a:p>
            <a:pPr eaLnBrk="1" hangingPunct="1"/>
            <a:r>
              <a:rPr lang="en-US" dirty="0"/>
              <a:t>The invention of the one-time pad was incorrectly attributed to the wrong inventor for almost 100 years, until the original inventor was discovered in 2011. This follows a long tradition in cryptology of giving credit to the wrong inventor. Although the one-time pad is famous for </a:t>
            </a:r>
            <a:r>
              <a:rPr lang="en-US" dirty="0" smtClean="0"/>
              <a:t>being unbreakable, </a:t>
            </a:r>
            <a:r>
              <a:rPr lang="en-US" dirty="0"/>
              <a:t>three historic examples will show three different ways in which this unbreakable cipher device was broken, with </a:t>
            </a:r>
            <a:r>
              <a:rPr lang="en-US" dirty="0" smtClean="0"/>
              <a:t>devastating results.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 userDrawn="1"/>
        </p:nvGrpSpPr>
        <p:grpSpPr>
          <a:xfrm>
            <a:off x="0" y="-11002"/>
            <a:ext cx="10049673" cy="7783402"/>
            <a:chOff x="0" y="-11002"/>
            <a:chExt cx="10049673" cy="7783402"/>
          </a:xfrm>
        </p:grpSpPr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0" y="7073677"/>
              <a:ext cx="10049673" cy="0"/>
            </a:xfrm>
            <a:prstGeom prst="line">
              <a:avLst/>
            </a:prstGeom>
            <a:noFill/>
            <a:ln w="15875">
              <a:solidFill>
                <a:srgbClr val="003B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0" y="6365949"/>
              <a:ext cx="10049673" cy="0"/>
            </a:xfrm>
            <a:prstGeom prst="line">
              <a:avLst/>
            </a:prstGeom>
            <a:noFill/>
            <a:ln w="15875">
              <a:solidFill>
                <a:srgbClr val="0037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 userDrawn="1"/>
          </p:nvSpPr>
          <p:spPr bwMode="hidden">
            <a:xfrm>
              <a:off x="0" y="5629309"/>
              <a:ext cx="10049673" cy="0"/>
            </a:xfrm>
            <a:prstGeom prst="line">
              <a:avLst/>
            </a:prstGeom>
            <a:noFill/>
            <a:ln w="15875">
              <a:solidFill>
                <a:srgbClr val="005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"/>
            <p:cNvSpPr>
              <a:spLocks/>
            </p:cNvSpPr>
            <p:nvPr/>
          </p:nvSpPr>
          <p:spPr bwMode="hidden">
            <a:xfrm>
              <a:off x="9296400" y="5224463"/>
              <a:ext cx="731520" cy="2547937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hidden">
            <a:xfrm>
              <a:off x="5562600" y="0"/>
              <a:ext cx="356616" cy="7772400"/>
            </a:xfrm>
            <a:custGeom>
              <a:avLst/>
              <a:gdLst>
                <a:gd name="T0" fmla="*/ 24 w 174"/>
                <a:gd name="T1" fmla="*/ 0 h 4316"/>
                <a:gd name="T2" fmla="*/ 12 w 174"/>
                <a:gd name="T3" fmla="*/ 0 h 4316"/>
                <a:gd name="T4" fmla="*/ 42 w 174"/>
                <a:gd name="T5" fmla="*/ 216 h 4316"/>
                <a:gd name="T6" fmla="*/ 72 w 174"/>
                <a:gd name="T7" fmla="*/ 444 h 4316"/>
                <a:gd name="T8" fmla="*/ 96 w 174"/>
                <a:gd name="T9" fmla="*/ 689 h 4316"/>
                <a:gd name="T10" fmla="*/ 120 w 174"/>
                <a:gd name="T11" fmla="*/ 947 h 4316"/>
                <a:gd name="T12" fmla="*/ 132 w 174"/>
                <a:gd name="T13" fmla="*/ 1211 h 4316"/>
                <a:gd name="T14" fmla="*/ 150 w 174"/>
                <a:gd name="T15" fmla="*/ 1487 h 4316"/>
                <a:gd name="T16" fmla="*/ 156 w 174"/>
                <a:gd name="T17" fmla="*/ 1768 h 4316"/>
                <a:gd name="T18" fmla="*/ 162 w 174"/>
                <a:gd name="T19" fmla="*/ 2062 h 4316"/>
                <a:gd name="T20" fmla="*/ 156 w 174"/>
                <a:gd name="T21" fmla="*/ 2644 h 4316"/>
                <a:gd name="T22" fmla="*/ 126 w 174"/>
                <a:gd name="T23" fmla="*/ 3225 h 4316"/>
                <a:gd name="T24" fmla="*/ 108 w 174"/>
                <a:gd name="T25" fmla="*/ 3507 h 4316"/>
                <a:gd name="T26" fmla="*/ 78 w 174"/>
                <a:gd name="T27" fmla="*/ 3788 h 4316"/>
                <a:gd name="T28" fmla="*/ 42 w 174"/>
                <a:gd name="T29" fmla="*/ 4058 h 4316"/>
                <a:gd name="T30" fmla="*/ 0 w 174"/>
                <a:gd name="T31" fmla="*/ 4316 h 4316"/>
                <a:gd name="T32" fmla="*/ 12 w 174"/>
                <a:gd name="T33" fmla="*/ 4316 h 4316"/>
                <a:gd name="T34" fmla="*/ 54 w 174"/>
                <a:gd name="T35" fmla="*/ 4058 h 4316"/>
                <a:gd name="T36" fmla="*/ 90 w 174"/>
                <a:gd name="T37" fmla="*/ 3782 h 4316"/>
                <a:gd name="T38" fmla="*/ 120 w 174"/>
                <a:gd name="T39" fmla="*/ 3507 h 4316"/>
                <a:gd name="T40" fmla="*/ 138 w 174"/>
                <a:gd name="T41" fmla="*/ 3219 h 4316"/>
                <a:gd name="T42" fmla="*/ 168 w 174"/>
                <a:gd name="T43" fmla="*/ 2638 h 4316"/>
                <a:gd name="T44" fmla="*/ 174 w 174"/>
                <a:gd name="T45" fmla="*/ 2056 h 4316"/>
                <a:gd name="T46" fmla="*/ 168 w 174"/>
                <a:gd name="T47" fmla="*/ 1768 h 4316"/>
                <a:gd name="T48" fmla="*/ 162 w 174"/>
                <a:gd name="T49" fmla="*/ 1487 h 4316"/>
                <a:gd name="T50" fmla="*/ 144 w 174"/>
                <a:gd name="T51" fmla="*/ 1211 h 4316"/>
                <a:gd name="T52" fmla="*/ 132 w 174"/>
                <a:gd name="T53" fmla="*/ 941 h 4316"/>
                <a:gd name="T54" fmla="*/ 108 w 174"/>
                <a:gd name="T55" fmla="*/ 689 h 4316"/>
                <a:gd name="T56" fmla="*/ 84 w 174"/>
                <a:gd name="T57" fmla="*/ 444 h 4316"/>
                <a:gd name="T58" fmla="*/ 54 w 174"/>
                <a:gd name="T59" fmla="*/ 216 h 4316"/>
                <a:gd name="T60" fmla="*/ 24 w 174"/>
                <a:gd name="T61" fmla="*/ 0 h 4316"/>
                <a:gd name="T62" fmla="*/ 24 w 174"/>
                <a:gd name="T63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4316">
                  <a:moveTo>
                    <a:pt x="24" y="0"/>
                  </a:moveTo>
                  <a:lnTo>
                    <a:pt x="12" y="0"/>
                  </a:lnTo>
                  <a:lnTo>
                    <a:pt x="42" y="216"/>
                  </a:lnTo>
                  <a:lnTo>
                    <a:pt x="72" y="444"/>
                  </a:lnTo>
                  <a:lnTo>
                    <a:pt x="96" y="689"/>
                  </a:lnTo>
                  <a:lnTo>
                    <a:pt x="120" y="947"/>
                  </a:lnTo>
                  <a:lnTo>
                    <a:pt x="132" y="1211"/>
                  </a:lnTo>
                  <a:lnTo>
                    <a:pt x="150" y="1487"/>
                  </a:lnTo>
                  <a:lnTo>
                    <a:pt x="156" y="1768"/>
                  </a:lnTo>
                  <a:lnTo>
                    <a:pt x="162" y="2062"/>
                  </a:lnTo>
                  <a:lnTo>
                    <a:pt x="156" y="2644"/>
                  </a:lnTo>
                  <a:lnTo>
                    <a:pt x="126" y="3225"/>
                  </a:lnTo>
                  <a:lnTo>
                    <a:pt x="108" y="3507"/>
                  </a:lnTo>
                  <a:lnTo>
                    <a:pt x="78" y="3788"/>
                  </a:lnTo>
                  <a:lnTo>
                    <a:pt x="42" y="4058"/>
                  </a:lnTo>
                  <a:lnTo>
                    <a:pt x="0" y="4316"/>
                  </a:lnTo>
                  <a:lnTo>
                    <a:pt x="12" y="4316"/>
                  </a:lnTo>
                  <a:lnTo>
                    <a:pt x="54" y="4058"/>
                  </a:lnTo>
                  <a:lnTo>
                    <a:pt x="90" y="3782"/>
                  </a:lnTo>
                  <a:lnTo>
                    <a:pt x="120" y="3507"/>
                  </a:lnTo>
                  <a:lnTo>
                    <a:pt x="138" y="3219"/>
                  </a:lnTo>
                  <a:lnTo>
                    <a:pt x="168" y="2638"/>
                  </a:lnTo>
                  <a:lnTo>
                    <a:pt x="174" y="2056"/>
                  </a:lnTo>
                  <a:lnTo>
                    <a:pt x="168" y="1768"/>
                  </a:lnTo>
                  <a:lnTo>
                    <a:pt x="162" y="1487"/>
                  </a:lnTo>
                  <a:lnTo>
                    <a:pt x="144" y="1211"/>
                  </a:lnTo>
                  <a:lnTo>
                    <a:pt x="132" y="941"/>
                  </a:lnTo>
                  <a:lnTo>
                    <a:pt x="108" y="689"/>
                  </a:lnTo>
                  <a:lnTo>
                    <a:pt x="84" y="444"/>
                  </a:lnTo>
                  <a:lnTo>
                    <a:pt x="54" y="2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Freeform 9"/>
            <p:cNvSpPr>
              <a:spLocks/>
            </p:cNvSpPr>
            <p:nvPr userDrawn="1"/>
          </p:nvSpPr>
          <p:spPr bwMode="hidden">
            <a:xfrm>
              <a:off x="5930899" y="0"/>
              <a:ext cx="708025" cy="7772400"/>
            </a:xfrm>
            <a:custGeom>
              <a:avLst/>
              <a:gdLst>
                <a:gd name="T0" fmla="*/ 329 w 335"/>
                <a:gd name="T1" fmla="*/ 2014 h 4316"/>
                <a:gd name="T2" fmla="*/ 317 w 335"/>
                <a:gd name="T3" fmla="*/ 1726 h 4316"/>
                <a:gd name="T4" fmla="*/ 293 w 335"/>
                <a:gd name="T5" fmla="*/ 1445 h 4316"/>
                <a:gd name="T6" fmla="*/ 263 w 335"/>
                <a:gd name="T7" fmla="*/ 1175 h 4316"/>
                <a:gd name="T8" fmla="*/ 228 w 335"/>
                <a:gd name="T9" fmla="*/ 917 h 4316"/>
                <a:gd name="T10" fmla="*/ 186 w 335"/>
                <a:gd name="T11" fmla="*/ 665 h 4316"/>
                <a:gd name="T12" fmla="*/ 132 w 335"/>
                <a:gd name="T13" fmla="*/ 432 h 4316"/>
                <a:gd name="T14" fmla="*/ 78 w 335"/>
                <a:gd name="T15" fmla="*/ 204 h 4316"/>
                <a:gd name="T16" fmla="*/ 12 w 335"/>
                <a:gd name="T17" fmla="*/ 0 h 4316"/>
                <a:gd name="T18" fmla="*/ 0 w 335"/>
                <a:gd name="T19" fmla="*/ 0 h 4316"/>
                <a:gd name="T20" fmla="*/ 66 w 335"/>
                <a:gd name="T21" fmla="*/ 204 h 4316"/>
                <a:gd name="T22" fmla="*/ 120 w 335"/>
                <a:gd name="T23" fmla="*/ 432 h 4316"/>
                <a:gd name="T24" fmla="*/ 174 w 335"/>
                <a:gd name="T25" fmla="*/ 665 h 4316"/>
                <a:gd name="T26" fmla="*/ 216 w 335"/>
                <a:gd name="T27" fmla="*/ 917 h 4316"/>
                <a:gd name="T28" fmla="*/ 251 w 335"/>
                <a:gd name="T29" fmla="*/ 1175 h 4316"/>
                <a:gd name="T30" fmla="*/ 281 w 335"/>
                <a:gd name="T31" fmla="*/ 1445 h 4316"/>
                <a:gd name="T32" fmla="*/ 305 w 335"/>
                <a:gd name="T33" fmla="*/ 1726 h 4316"/>
                <a:gd name="T34" fmla="*/ 317 w 335"/>
                <a:gd name="T35" fmla="*/ 2014 h 4316"/>
                <a:gd name="T36" fmla="*/ 323 w 335"/>
                <a:gd name="T37" fmla="*/ 2314 h 4316"/>
                <a:gd name="T38" fmla="*/ 317 w 335"/>
                <a:gd name="T39" fmla="*/ 2608 h 4316"/>
                <a:gd name="T40" fmla="*/ 305 w 335"/>
                <a:gd name="T41" fmla="*/ 2907 h 4316"/>
                <a:gd name="T42" fmla="*/ 281 w 335"/>
                <a:gd name="T43" fmla="*/ 3201 h 4316"/>
                <a:gd name="T44" fmla="*/ 257 w 335"/>
                <a:gd name="T45" fmla="*/ 3489 h 4316"/>
                <a:gd name="T46" fmla="*/ 216 w 335"/>
                <a:gd name="T47" fmla="*/ 3777 h 4316"/>
                <a:gd name="T48" fmla="*/ 174 w 335"/>
                <a:gd name="T49" fmla="*/ 4052 h 4316"/>
                <a:gd name="T50" fmla="*/ 120 w 335"/>
                <a:gd name="T51" fmla="*/ 4316 h 4316"/>
                <a:gd name="T52" fmla="*/ 132 w 335"/>
                <a:gd name="T53" fmla="*/ 4316 h 4316"/>
                <a:gd name="T54" fmla="*/ 186 w 335"/>
                <a:gd name="T55" fmla="*/ 4052 h 4316"/>
                <a:gd name="T56" fmla="*/ 228 w 335"/>
                <a:gd name="T57" fmla="*/ 3777 h 4316"/>
                <a:gd name="T58" fmla="*/ 269 w 335"/>
                <a:gd name="T59" fmla="*/ 3489 h 4316"/>
                <a:gd name="T60" fmla="*/ 293 w 335"/>
                <a:gd name="T61" fmla="*/ 3201 h 4316"/>
                <a:gd name="T62" fmla="*/ 317 w 335"/>
                <a:gd name="T63" fmla="*/ 2907 h 4316"/>
                <a:gd name="T64" fmla="*/ 329 w 335"/>
                <a:gd name="T65" fmla="*/ 2608 h 4316"/>
                <a:gd name="T66" fmla="*/ 335 w 335"/>
                <a:gd name="T67" fmla="*/ 2314 h 4316"/>
                <a:gd name="T68" fmla="*/ 329 w 335"/>
                <a:gd name="T69" fmla="*/ 2014 h 4316"/>
                <a:gd name="T70" fmla="*/ 329 w 335"/>
                <a:gd name="T71" fmla="*/ 20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4316">
                  <a:moveTo>
                    <a:pt x="329" y="2014"/>
                  </a:moveTo>
                  <a:lnTo>
                    <a:pt x="317" y="1726"/>
                  </a:lnTo>
                  <a:lnTo>
                    <a:pt x="293" y="1445"/>
                  </a:lnTo>
                  <a:lnTo>
                    <a:pt x="263" y="1175"/>
                  </a:lnTo>
                  <a:lnTo>
                    <a:pt x="228" y="917"/>
                  </a:lnTo>
                  <a:lnTo>
                    <a:pt x="186" y="665"/>
                  </a:lnTo>
                  <a:lnTo>
                    <a:pt x="132" y="432"/>
                  </a:lnTo>
                  <a:lnTo>
                    <a:pt x="78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6" y="204"/>
                  </a:lnTo>
                  <a:lnTo>
                    <a:pt x="120" y="432"/>
                  </a:lnTo>
                  <a:lnTo>
                    <a:pt x="174" y="665"/>
                  </a:lnTo>
                  <a:lnTo>
                    <a:pt x="216" y="917"/>
                  </a:lnTo>
                  <a:lnTo>
                    <a:pt x="251" y="1175"/>
                  </a:lnTo>
                  <a:lnTo>
                    <a:pt x="281" y="1445"/>
                  </a:lnTo>
                  <a:lnTo>
                    <a:pt x="305" y="1726"/>
                  </a:lnTo>
                  <a:lnTo>
                    <a:pt x="317" y="2014"/>
                  </a:lnTo>
                  <a:lnTo>
                    <a:pt x="323" y="2314"/>
                  </a:lnTo>
                  <a:lnTo>
                    <a:pt x="317" y="2608"/>
                  </a:lnTo>
                  <a:lnTo>
                    <a:pt x="305" y="2907"/>
                  </a:lnTo>
                  <a:lnTo>
                    <a:pt x="281" y="3201"/>
                  </a:lnTo>
                  <a:lnTo>
                    <a:pt x="257" y="3489"/>
                  </a:lnTo>
                  <a:lnTo>
                    <a:pt x="216" y="3777"/>
                  </a:lnTo>
                  <a:lnTo>
                    <a:pt x="174" y="4052"/>
                  </a:lnTo>
                  <a:lnTo>
                    <a:pt x="120" y="4316"/>
                  </a:lnTo>
                  <a:lnTo>
                    <a:pt x="132" y="4316"/>
                  </a:lnTo>
                  <a:lnTo>
                    <a:pt x="186" y="4052"/>
                  </a:lnTo>
                  <a:lnTo>
                    <a:pt x="228" y="3777"/>
                  </a:lnTo>
                  <a:lnTo>
                    <a:pt x="269" y="3489"/>
                  </a:lnTo>
                  <a:lnTo>
                    <a:pt x="293" y="3201"/>
                  </a:lnTo>
                  <a:lnTo>
                    <a:pt x="317" y="2907"/>
                  </a:lnTo>
                  <a:lnTo>
                    <a:pt x="329" y="2608"/>
                  </a:lnTo>
                  <a:lnTo>
                    <a:pt x="335" y="2314"/>
                  </a:lnTo>
                  <a:lnTo>
                    <a:pt x="329" y="2014"/>
                  </a:lnTo>
                  <a:lnTo>
                    <a:pt x="329" y="201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1" name="Freeform 10"/>
            <p:cNvSpPr>
              <a:spLocks/>
            </p:cNvSpPr>
            <p:nvPr userDrawn="1"/>
          </p:nvSpPr>
          <p:spPr bwMode="hidden">
            <a:xfrm>
              <a:off x="6611112" y="0"/>
              <a:ext cx="746125" cy="7772400"/>
            </a:xfrm>
            <a:custGeom>
              <a:avLst/>
              <a:gdLst>
                <a:gd name="T0" fmla="*/ 413 w 425"/>
                <a:gd name="T1" fmla="*/ 1924 h 4316"/>
                <a:gd name="T2" fmla="*/ 395 w 425"/>
                <a:gd name="T3" fmla="*/ 1690 h 4316"/>
                <a:gd name="T4" fmla="*/ 365 w 425"/>
                <a:gd name="T5" fmla="*/ 1457 h 4316"/>
                <a:gd name="T6" fmla="*/ 329 w 425"/>
                <a:gd name="T7" fmla="*/ 1229 h 4316"/>
                <a:gd name="T8" fmla="*/ 281 w 425"/>
                <a:gd name="T9" fmla="*/ 1001 h 4316"/>
                <a:gd name="T10" fmla="*/ 227 w 425"/>
                <a:gd name="T11" fmla="*/ 761 h 4316"/>
                <a:gd name="T12" fmla="*/ 162 w 425"/>
                <a:gd name="T13" fmla="*/ 522 h 4316"/>
                <a:gd name="T14" fmla="*/ 90 w 425"/>
                <a:gd name="T15" fmla="*/ 270 h 4316"/>
                <a:gd name="T16" fmla="*/ 12 w 425"/>
                <a:gd name="T17" fmla="*/ 0 h 4316"/>
                <a:gd name="T18" fmla="*/ 0 w 425"/>
                <a:gd name="T19" fmla="*/ 0 h 4316"/>
                <a:gd name="T20" fmla="*/ 84 w 425"/>
                <a:gd name="T21" fmla="*/ 270 h 4316"/>
                <a:gd name="T22" fmla="*/ 156 w 425"/>
                <a:gd name="T23" fmla="*/ 522 h 4316"/>
                <a:gd name="T24" fmla="*/ 216 w 425"/>
                <a:gd name="T25" fmla="*/ 767 h 4316"/>
                <a:gd name="T26" fmla="*/ 275 w 425"/>
                <a:gd name="T27" fmla="*/ 1001 h 4316"/>
                <a:gd name="T28" fmla="*/ 317 w 425"/>
                <a:gd name="T29" fmla="*/ 1235 h 4316"/>
                <a:gd name="T30" fmla="*/ 353 w 425"/>
                <a:gd name="T31" fmla="*/ 1463 h 4316"/>
                <a:gd name="T32" fmla="*/ 383 w 425"/>
                <a:gd name="T33" fmla="*/ 1690 h 4316"/>
                <a:gd name="T34" fmla="*/ 401 w 425"/>
                <a:gd name="T35" fmla="*/ 1924 h 4316"/>
                <a:gd name="T36" fmla="*/ 413 w 425"/>
                <a:gd name="T37" fmla="*/ 2188 h 4316"/>
                <a:gd name="T38" fmla="*/ 407 w 425"/>
                <a:gd name="T39" fmla="*/ 2458 h 4316"/>
                <a:gd name="T40" fmla="*/ 395 w 425"/>
                <a:gd name="T41" fmla="*/ 2733 h 4316"/>
                <a:gd name="T42" fmla="*/ 365 w 425"/>
                <a:gd name="T43" fmla="*/ 3021 h 4316"/>
                <a:gd name="T44" fmla="*/ 329 w 425"/>
                <a:gd name="T45" fmla="*/ 3321 h 4316"/>
                <a:gd name="T46" fmla="*/ 275 w 425"/>
                <a:gd name="T47" fmla="*/ 3639 h 4316"/>
                <a:gd name="T48" fmla="*/ 204 w 425"/>
                <a:gd name="T49" fmla="*/ 3968 h 4316"/>
                <a:gd name="T50" fmla="*/ 126 w 425"/>
                <a:gd name="T51" fmla="*/ 4316 h 4316"/>
                <a:gd name="T52" fmla="*/ 138 w 425"/>
                <a:gd name="T53" fmla="*/ 4316 h 4316"/>
                <a:gd name="T54" fmla="*/ 216 w 425"/>
                <a:gd name="T55" fmla="*/ 3968 h 4316"/>
                <a:gd name="T56" fmla="*/ 287 w 425"/>
                <a:gd name="T57" fmla="*/ 3639 h 4316"/>
                <a:gd name="T58" fmla="*/ 341 w 425"/>
                <a:gd name="T59" fmla="*/ 3321 h 4316"/>
                <a:gd name="T60" fmla="*/ 377 w 425"/>
                <a:gd name="T61" fmla="*/ 3021 h 4316"/>
                <a:gd name="T62" fmla="*/ 407 w 425"/>
                <a:gd name="T63" fmla="*/ 2733 h 4316"/>
                <a:gd name="T64" fmla="*/ 419 w 425"/>
                <a:gd name="T65" fmla="*/ 2458 h 4316"/>
                <a:gd name="T66" fmla="*/ 425 w 425"/>
                <a:gd name="T67" fmla="*/ 2188 h 4316"/>
                <a:gd name="T68" fmla="*/ 413 w 425"/>
                <a:gd name="T69" fmla="*/ 1924 h 4316"/>
                <a:gd name="T70" fmla="*/ 413 w 425"/>
                <a:gd name="T71" fmla="*/ 192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5" h="4316">
                  <a:moveTo>
                    <a:pt x="413" y="1924"/>
                  </a:moveTo>
                  <a:lnTo>
                    <a:pt x="395" y="1690"/>
                  </a:lnTo>
                  <a:lnTo>
                    <a:pt x="365" y="1457"/>
                  </a:lnTo>
                  <a:lnTo>
                    <a:pt x="329" y="1229"/>
                  </a:lnTo>
                  <a:lnTo>
                    <a:pt x="281" y="1001"/>
                  </a:lnTo>
                  <a:lnTo>
                    <a:pt x="227" y="761"/>
                  </a:lnTo>
                  <a:lnTo>
                    <a:pt x="162" y="522"/>
                  </a:lnTo>
                  <a:lnTo>
                    <a:pt x="90" y="27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84" y="270"/>
                  </a:lnTo>
                  <a:lnTo>
                    <a:pt x="156" y="522"/>
                  </a:lnTo>
                  <a:lnTo>
                    <a:pt x="216" y="767"/>
                  </a:lnTo>
                  <a:lnTo>
                    <a:pt x="275" y="1001"/>
                  </a:lnTo>
                  <a:lnTo>
                    <a:pt x="317" y="1235"/>
                  </a:lnTo>
                  <a:lnTo>
                    <a:pt x="353" y="1463"/>
                  </a:lnTo>
                  <a:lnTo>
                    <a:pt x="383" y="1690"/>
                  </a:lnTo>
                  <a:lnTo>
                    <a:pt x="401" y="1924"/>
                  </a:lnTo>
                  <a:lnTo>
                    <a:pt x="413" y="2188"/>
                  </a:lnTo>
                  <a:lnTo>
                    <a:pt x="407" y="2458"/>
                  </a:lnTo>
                  <a:lnTo>
                    <a:pt x="395" y="2733"/>
                  </a:lnTo>
                  <a:lnTo>
                    <a:pt x="365" y="3021"/>
                  </a:lnTo>
                  <a:lnTo>
                    <a:pt x="329" y="3321"/>
                  </a:lnTo>
                  <a:lnTo>
                    <a:pt x="275" y="3639"/>
                  </a:lnTo>
                  <a:lnTo>
                    <a:pt x="204" y="3968"/>
                  </a:lnTo>
                  <a:lnTo>
                    <a:pt x="126" y="4316"/>
                  </a:lnTo>
                  <a:lnTo>
                    <a:pt x="138" y="4316"/>
                  </a:lnTo>
                  <a:lnTo>
                    <a:pt x="216" y="3968"/>
                  </a:lnTo>
                  <a:lnTo>
                    <a:pt x="287" y="3639"/>
                  </a:lnTo>
                  <a:lnTo>
                    <a:pt x="341" y="3321"/>
                  </a:lnTo>
                  <a:lnTo>
                    <a:pt x="377" y="3021"/>
                  </a:lnTo>
                  <a:lnTo>
                    <a:pt x="407" y="2733"/>
                  </a:lnTo>
                  <a:lnTo>
                    <a:pt x="419" y="2458"/>
                  </a:lnTo>
                  <a:lnTo>
                    <a:pt x="425" y="2188"/>
                  </a:lnTo>
                  <a:lnTo>
                    <a:pt x="413" y="1924"/>
                  </a:lnTo>
                  <a:lnTo>
                    <a:pt x="413" y="192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" name="Freeform 11"/>
            <p:cNvSpPr>
              <a:spLocks/>
            </p:cNvSpPr>
            <p:nvPr userDrawn="1"/>
          </p:nvSpPr>
          <p:spPr bwMode="hidden">
            <a:xfrm>
              <a:off x="7278624" y="0"/>
              <a:ext cx="777240" cy="7772400"/>
            </a:xfrm>
            <a:custGeom>
              <a:avLst/>
              <a:gdLst>
                <a:gd name="T0" fmla="*/ 556 w 556"/>
                <a:gd name="T1" fmla="*/ 2020 h 4316"/>
                <a:gd name="T2" fmla="*/ 538 w 556"/>
                <a:gd name="T3" fmla="*/ 1732 h 4316"/>
                <a:gd name="T4" fmla="*/ 503 w 556"/>
                <a:gd name="T5" fmla="*/ 1445 h 4316"/>
                <a:gd name="T6" fmla="*/ 455 w 556"/>
                <a:gd name="T7" fmla="*/ 1175 h 4316"/>
                <a:gd name="T8" fmla="*/ 395 w 556"/>
                <a:gd name="T9" fmla="*/ 911 h 4316"/>
                <a:gd name="T10" fmla="*/ 317 w 556"/>
                <a:gd name="T11" fmla="*/ 659 h 4316"/>
                <a:gd name="T12" fmla="*/ 228 w 556"/>
                <a:gd name="T13" fmla="*/ 426 h 4316"/>
                <a:gd name="T14" fmla="*/ 126 w 556"/>
                <a:gd name="T15" fmla="*/ 204 h 4316"/>
                <a:gd name="T16" fmla="*/ 12 w 556"/>
                <a:gd name="T17" fmla="*/ 0 h 4316"/>
                <a:gd name="T18" fmla="*/ 0 w 556"/>
                <a:gd name="T19" fmla="*/ 0 h 4316"/>
                <a:gd name="T20" fmla="*/ 114 w 556"/>
                <a:gd name="T21" fmla="*/ 204 h 4316"/>
                <a:gd name="T22" fmla="*/ 216 w 556"/>
                <a:gd name="T23" fmla="*/ 426 h 4316"/>
                <a:gd name="T24" fmla="*/ 305 w 556"/>
                <a:gd name="T25" fmla="*/ 659 h 4316"/>
                <a:gd name="T26" fmla="*/ 383 w 556"/>
                <a:gd name="T27" fmla="*/ 911 h 4316"/>
                <a:gd name="T28" fmla="*/ 443 w 556"/>
                <a:gd name="T29" fmla="*/ 1175 h 4316"/>
                <a:gd name="T30" fmla="*/ 491 w 556"/>
                <a:gd name="T31" fmla="*/ 1445 h 4316"/>
                <a:gd name="T32" fmla="*/ 526 w 556"/>
                <a:gd name="T33" fmla="*/ 1732 h 4316"/>
                <a:gd name="T34" fmla="*/ 544 w 556"/>
                <a:gd name="T35" fmla="*/ 2020 h 4316"/>
                <a:gd name="T36" fmla="*/ 544 w 556"/>
                <a:gd name="T37" fmla="*/ 2326 h 4316"/>
                <a:gd name="T38" fmla="*/ 532 w 556"/>
                <a:gd name="T39" fmla="*/ 2632 h 4316"/>
                <a:gd name="T40" fmla="*/ 503 w 556"/>
                <a:gd name="T41" fmla="*/ 2931 h 4316"/>
                <a:gd name="T42" fmla="*/ 455 w 556"/>
                <a:gd name="T43" fmla="*/ 3225 h 4316"/>
                <a:gd name="T44" fmla="*/ 389 w 556"/>
                <a:gd name="T45" fmla="*/ 3513 h 4316"/>
                <a:gd name="T46" fmla="*/ 311 w 556"/>
                <a:gd name="T47" fmla="*/ 3788 h 4316"/>
                <a:gd name="T48" fmla="*/ 216 w 556"/>
                <a:gd name="T49" fmla="*/ 4058 h 4316"/>
                <a:gd name="T50" fmla="*/ 102 w 556"/>
                <a:gd name="T51" fmla="*/ 4316 h 4316"/>
                <a:gd name="T52" fmla="*/ 114 w 556"/>
                <a:gd name="T53" fmla="*/ 4316 h 4316"/>
                <a:gd name="T54" fmla="*/ 228 w 556"/>
                <a:gd name="T55" fmla="*/ 4058 h 4316"/>
                <a:gd name="T56" fmla="*/ 323 w 556"/>
                <a:gd name="T57" fmla="*/ 3788 h 4316"/>
                <a:gd name="T58" fmla="*/ 401 w 556"/>
                <a:gd name="T59" fmla="*/ 3513 h 4316"/>
                <a:gd name="T60" fmla="*/ 467 w 556"/>
                <a:gd name="T61" fmla="*/ 3225 h 4316"/>
                <a:gd name="T62" fmla="*/ 515 w 556"/>
                <a:gd name="T63" fmla="*/ 2931 h 4316"/>
                <a:gd name="T64" fmla="*/ 544 w 556"/>
                <a:gd name="T65" fmla="*/ 2632 h 4316"/>
                <a:gd name="T66" fmla="*/ 556 w 556"/>
                <a:gd name="T67" fmla="*/ 2326 h 4316"/>
                <a:gd name="T68" fmla="*/ 556 w 556"/>
                <a:gd name="T69" fmla="*/ 2020 h 4316"/>
                <a:gd name="T70" fmla="*/ 556 w 556"/>
                <a:gd name="T71" fmla="*/ 202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6" h="4316">
                  <a:moveTo>
                    <a:pt x="556" y="2020"/>
                  </a:moveTo>
                  <a:lnTo>
                    <a:pt x="538" y="1732"/>
                  </a:lnTo>
                  <a:lnTo>
                    <a:pt x="503" y="1445"/>
                  </a:lnTo>
                  <a:lnTo>
                    <a:pt x="455" y="1175"/>
                  </a:lnTo>
                  <a:lnTo>
                    <a:pt x="395" y="911"/>
                  </a:lnTo>
                  <a:lnTo>
                    <a:pt x="317" y="659"/>
                  </a:lnTo>
                  <a:lnTo>
                    <a:pt x="228" y="426"/>
                  </a:lnTo>
                  <a:lnTo>
                    <a:pt x="126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14" y="204"/>
                  </a:lnTo>
                  <a:lnTo>
                    <a:pt x="216" y="426"/>
                  </a:lnTo>
                  <a:lnTo>
                    <a:pt x="305" y="659"/>
                  </a:lnTo>
                  <a:lnTo>
                    <a:pt x="383" y="911"/>
                  </a:lnTo>
                  <a:lnTo>
                    <a:pt x="443" y="1175"/>
                  </a:lnTo>
                  <a:lnTo>
                    <a:pt x="491" y="1445"/>
                  </a:lnTo>
                  <a:lnTo>
                    <a:pt x="526" y="1732"/>
                  </a:lnTo>
                  <a:lnTo>
                    <a:pt x="544" y="2020"/>
                  </a:lnTo>
                  <a:lnTo>
                    <a:pt x="544" y="2326"/>
                  </a:lnTo>
                  <a:lnTo>
                    <a:pt x="532" y="2632"/>
                  </a:lnTo>
                  <a:lnTo>
                    <a:pt x="503" y="2931"/>
                  </a:lnTo>
                  <a:lnTo>
                    <a:pt x="455" y="3225"/>
                  </a:lnTo>
                  <a:lnTo>
                    <a:pt x="389" y="3513"/>
                  </a:lnTo>
                  <a:lnTo>
                    <a:pt x="311" y="3788"/>
                  </a:lnTo>
                  <a:lnTo>
                    <a:pt x="216" y="4058"/>
                  </a:lnTo>
                  <a:lnTo>
                    <a:pt x="102" y="4316"/>
                  </a:lnTo>
                  <a:lnTo>
                    <a:pt x="114" y="4316"/>
                  </a:lnTo>
                  <a:lnTo>
                    <a:pt x="228" y="4058"/>
                  </a:lnTo>
                  <a:lnTo>
                    <a:pt x="323" y="3788"/>
                  </a:lnTo>
                  <a:lnTo>
                    <a:pt x="401" y="3513"/>
                  </a:lnTo>
                  <a:lnTo>
                    <a:pt x="467" y="3225"/>
                  </a:lnTo>
                  <a:lnTo>
                    <a:pt x="515" y="2931"/>
                  </a:lnTo>
                  <a:lnTo>
                    <a:pt x="544" y="2632"/>
                  </a:lnTo>
                  <a:lnTo>
                    <a:pt x="556" y="2326"/>
                  </a:lnTo>
                  <a:lnTo>
                    <a:pt x="556" y="2020"/>
                  </a:lnTo>
                  <a:lnTo>
                    <a:pt x="556" y="202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" name="Freeform 12"/>
            <p:cNvSpPr>
              <a:spLocks/>
            </p:cNvSpPr>
            <p:nvPr userDrawn="1"/>
          </p:nvSpPr>
          <p:spPr bwMode="hidden">
            <a:xfrm>
              <a:off x="7918704" y="0"/>
              <a:ext cx="822960" cy="7772400"/>
            </a:xfrm>
            <a:custGeom>
              <a:avLst/>
              <a:gdLst>
                <a:gd name="T0" fmla="*/ 688 w 688"/>
                <a:gd name="T1" fmla="*/ 2086 h 4316"/>
                <a:gd name="T2" fmla="*/ 670 w 688"/>
                <a:gd name="T3" fmla="*/ 1810 h 4316"/>
                <a:gd name="T4" fmla="*/ 634 w 688"/>
                <a:gd name="T5" fmla="*/ 1541 h 4316"/>
                <a:gd name="T6" fmla="*/ 574 w 688"/>
                <a:gd name="T7" fmla="*/ 1271 h 4316"/>
                <a:gd name="T8" fmla="*/ 497 w 688"/>
                <a:gd name="T9" fmla="*/ 1007 h 4316"/>
                <a:gd name="T10" fmla="*/ 401 w 688"/>
                <a:gd name="T11" fmla="*/ 749 h 4316"/>
                <a:gd name="T12" fmla="*/ 293 w 688"/>
                <a:gd name="T13" fmla="*/ 492 h 4316"/>
                <a:gd name="T14" fmla="*/ 162 w 688"/>
                <a:gd name="T15" fmla="*/ 240 h 4316"/>
                <a:gd name="T16" fmla="*/ 12 w 688"/>
                <a:gd name="T17" fmla="*/ 0 h 4316"/>
                <a:gd name="T18" fmla="*/ 0 w 688"/>
                <a:gd name="T19" fmla="*/ 0 h 4316"/>
                <a:gd name="T20" fmla="*/ 150 w 688"/>
                <a:gd name="T21" fmla="*/ 240 h 4316"/>
                <a:gd name="T22" fmla="*/ 281 w 688"/>
                <a:gd name="T23" fmla="*/ 492 h 4316"/>
                <a:gd name="T24" fmla="*/ 389 w 688"/>
                <a:gd name="T25" fmla="*/ 749 h 4316"/>
                <a:gd name="T26" fmla="*/ 485 w 688"/>
                <a:gd name="T27" fmla="*/ 1007 h 4316"/>
                <a:gd name="T28" fmla="*/ 562 w 688"/>
                <a:gd name="T29" fmla="*/ 1271 h 4316"/>
                <a:gd name="T30" fmla="*/ 622 w 688"/>
                <a:gd name="T31" fmla="*/ 1541 h 4316"/>
                <a:gd name="T32" fmla="*/ 658 w 688"/>
                <a:gd name="T33" fmla="*/ 1810 h 4316"/>
                <a:gd name="T34" fmla="*/ 676 w 688"/>
                <a:gd name="T35" fmla="*/ 2086 h 4316"/>
                <a:gd name="T36" fmla="*/ 676 w 688"/>
                <a:gd name="T37" fmla="*/ 2368 h 4316"/>
                <a:gd name="T38" fmla="*/ 658 w 688"/>
                <a:gd name="T39" fmla="*/ 2650 h 4316"/>
                <a:gd name="T40" fmla="*/ 616 w 688"/>
                <a:gd name="T41" fmla="*/ 2931 h 4316"/>
                <a:gd name="T42" fmla="*/ 556 w 688"/>
                <a:gd name="T43" fmla="*/ 3213 h 4316"/>
                <a:gd name="T44" fmla="*/ 473 w 688"/>
                <a:gd name="T45" fmla="*/ 3495 h 4316"/>
                <a:gd name="T46" fmla="*/ 371 w 688"/>
                <a:gd name="T47" fmla="*/ 3777 h 4316"/>
                <a:gd name="T48" fmla="*/ 251 w 688"/>
                <a:gd name="T49" fmla="*/ 4046 h 4316"/>
                <a:gd name="T50" fmla="*/ 114 w 688"/>
                <a:gd name="T51" fmla="*/ 4316 h 4316"/>
                <a:gd name="T52" fmla="*/ 126 w 688"/>
                <a:gd name="T53" fmla="*/ 4316 h 4316"/>
                <a:gd name="T54" fmla="*/ 263 w 688"/>
                <a:gd name="T55" fmla="*/ 4046 h 4316"/>
                <a:gd name="T56" fmla="*/ 383 w 688"/>
                <a:gd name="T57" fmla="*/ 3777 h 4316"/>
                <a:gd name="T58" fmla="*/ 485 w 688"/>
                <a:gd name="T59" fmla="*/ 3495 h 4316"/>
                <a:gd name="T60" fmla="*/ 568 w 688"/>
                <a:gd name="T61" fmla="*/ 3219 h 4316"/>
                <a:gd name="T62" fmla="*/ 628 w 688"/>
                <a:gd name="T63" fmla="*/ 2937 h 4316"/>
                <a:gd name="T64" fmla="*/ 670 w 688"/>
                <a:gd name="T65" fmla="*/ 2656 h 4316"/>
                <a:gd name="T66" fmla="*/ 688 w 688"/>
                <a:gd name="T67" fmla="*/ 2368 h 4316"/>
                <a:gd name="T68" fmla="*/ 688 w 688"/>
                <a:gd name="T69" fmla="*/ 2086 h 4316"/>
                <a:gd name="T70" fmla="*/ 688 w 688"/>
                <a:gd name="T71" fmla="*/ 208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4316">
                  <a:moveTo>
                    <a:pt x="688" y="2086"/>
                  </a:moveTo>
                  <a:lnTo>
                    <a:pt x="670" y="1810"/>
                  </a:lnTo>
                  <a:lnTo>
                    <a:pt x="634" y="1541"/>
                  </a:lnTo>
                  <a:lnTo>
                    <a:pt x="574" y="1271"/>
                  </a:lnTo>
                  <a:lnTo>
                    <a:pt x="497" y="1007"/>
                  </a:lnTo>
                  <a:lnTo>
                    <a:pt x="401" y="749"/>
                  </a:lnTo>
                  <a:lnTo>
                    <a:pt x="293" y="492"/>
                  </a:lnTo>
                  <a:lnTo>
                    <a:pt x="162" y="24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50" y="240"/>
                  </a:lnTo>
                  <a:lnTo>
                    <a:pt x="281" y="492"/>
                  </a:lnTo>
                  <a:lnTo>
                    <a:pt x="389" y="749"/>
                  </a:lnTo>
                  <a:lnTo>
                    <a:pt x="485" y="1007"/>
                  </a:lnTo>
                  <a:lnTo>
                    <a:pt x="562" y="1271"/>
                  </a:lnTo>
                  <a:lnTo>
                    <a:pt x="622" y="1541"/>
                  </a:lnTo>
                  <a:lnTo>
                    <a:pt x="658" y="1810"/>
                  </a:lnTo>
                  <a:lnTo>
                    <a:pt x="676" y="2086"/>
                  </a:lnTo>
                  <a:lnTo>
                    <a:pt x="676" y="2368"/>
                  </a:lnTo>
                  <a:lnTo>
                    <a:pt x="658" y="2650"/>
                  </a:lnTo>
                  <a:lnTo>
                    <a:pt x="616" y="2931"/>
                  </a:lnTo>
                  <a:lnTo>
                    <a:pt x="556" y="3213"/>
                  </a:lnTo>
                  <a:lnTo>
                    <a:pt x="473" y="3495"/>
                  </a:lnTo>
                  <a:lnTo>
                    <a:pt x="371" y="3777"/>
                  </a:lnTo>
                  <a:lnTo>
                    <a:pt x="251" y="4046"/>
                  </a:lnTo>
                  <a:lnTo>
                    <a:pt x="114" y="4316"/>
                  </a:lnTo>
                  <a:lnTo>
                    <a:pt x="126" y="4316"/>
                  </a:lnTo>
                  <a:lnTo>
                    <a:pt x="263" y="4046"/>
                  </a:lnTo>
                  <a:lnTo>
                    <a:pt x="383" y="3777"/>
                  </a:lnTo>
                  <a:lnTo>
                    <a:pt x="485" y="3495"/>
                  </a:lnTo>
                  <a:lnTo>
                    <a:pt x="568" y="3219"/>
                  </a:lnTo>
                  <a:lnTo>
                    <a:pt x="628" y="2937"/>
                  </a:lnTo>
                  <a:lnTo>
                    <a:pt x="670" y="2656"/>
                  </a:lnTo>
                  <a:lnTo>
                    <a:pt x="688" y="2368"/>
                  </a:lnTo>
                  <a:lnTo>
                    <a:pt x="688" y="2086"/>
                  </a:lnTo>
                  <a:lnTo>
                    <a:pt x="688" y="20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" name="Freeform 13"/>
            <p:cNvSpPr>
              <a:spLocks/>
            </p:cNvSpPr>
            <p:nvPr userDrawn="1"/>
          </p:nvSpPr>
          <p:spPr bwMode="hidden">
            <a:xfrm>
              <a:off x="8513064" y="0"/>
              <a:ext cx="938784" cy="7772400"/>
            </a:xfrm>
            <a:custGeom>
              <a:avLst/>
              <a:gdLst>
                <a:gd name="T0" fmla="*/ 855 w 861"/>
                <a:gd name="T1" fmla="*/ 2128 h 4316"/>
                <a:gd name="T2" fmla="*/ 831 w 861"/>
                <a:gd name="T3" fmla="*/ 1834 h 4316"/>
                <a:gd name="T4" fmla="*/ 808 w 861"/>
                <a:gd name="T5" fmla="*/ 1684 h 4316"/>
                <a:gd name="T6" fmla="*/ 784 w 861"/>
                <a:gd name="T7" fmla="*/ 1541 h 4316"/>
                <a:gd name="T8" fmla="*/ 748 w 861"/>
                <a:gd name="T9" fmla="*/ 1397 h 4316"/>
                <a:gd name="T10" fmla="*/ 712 w 861"/>
                <a:gd name="T11" fmla="*/ 1253 h 4316"/>
                <a:gd name="T12" fmla="*/ 664 w 861"/>
                <a:gd name="T13" fmla="*/ 1115 h 4316"/>
                <a:gd name="T14" fmla="*/ 610 w 861"/>
                <a:gd name="T15" fmla="*/ 977 h 4316"/>
                <a:gd name="T16" fmla="*/ 491 w 861"/>
                <a:gd name="T17" fmla="*/ 719 h 4316"/>
                <a:gd name="T18" fmla="*/ 353 w 861"/>
                <a:gd name="T19" fmla="*/ 468 h 4316"/>
                <a:gd name="T20" fmla="*/ 192 w 861"/>
                <a:gd name="T21" fmla="*/ 228 h 4316"/>
                <a:gd name="T22" fmla="*/ 12 w 861"/>
                <a:gd name="T23" fmla="*/ 0 h 4316"/>
                <a:gd name="T24" fmla="*/ 0 w 861"/>
                <a:gd name="T25" fmla="*/ 0 h 4316"/>
                <a:gd name="T26" fmla="*/ 180 w 861"/>
                <a:gd name="T27" fmla="*/ 228 h 4316"/>
                <a:gd name="T28" fmla="*/ 341 w 861"/>
                <a:gd name="T29" fmla="*/ 468 h 4316"/>
                <a:gd name="T30" fmla="*/ 479 w 861"/>
                <a:gd name="T31" fmla="*/ 719 h 4316"/>
                <a:gd name="T32" fmla="*/ 598 w 861"/>
                <a:gd name="T33" fmla="*/ 983 h 4316"/>
                <a:gd name="T34" fmla="*/ 652 w 861"/>
                <a:gd name="T35" fmla="*/ 1121 h 4316"/>
                <a:gd name="T36" fmla="*/ 700 w 861"/>
                <a:gd name="T37" fmla="*/ 1259 h 4316"/>
                <a:gd name="T38" fmla="*/ 736 w 861"/>
                <a:gd name="T39" fmla="*/ 1403 h 4316"/>
                <a:gd name="T40" fmla="*/ 772 w 861"/>
                <a:gd name="T41" fmla="*/ 1547 h 4316"/>
                <a:gd name="T42" fmla="*/ 802 w 861"/>
                <a:gd name="T43" fmla="*/ 1690 h 4316"/>
                <a:gd name="T44" fmla="*/ 819 w 861"/>
                <a:gd name="T45" fmla="*/ 1834 h 4316"/>
                <a:gd name="T46" fmla="*/ 837 w 861"/>
                <a:gd name="T47" fmla="*/ 1984 h 4316"/>
                <a:gd name="T48" fmla="*/ 843 w 861"/>
                <a:gd name="T49" fmla="*/ 2128 h 4316"/>
                <a:gd name="T50" fmla="*/ 849 w 861"/>
                <a:gd name="T51" fmla="*/ 2278 h 4316"/>
                <a:gd name="T52" fmla="*/ 843 w 861"/>
                <a:gd name="T53" fmla="*/ 2428 h 4316"/>
                <a:gd name="T54" fmla="*/ 831 w 861"/>
                <a:gd name="T55" fmla="*/ 2572 h 4316"/>
                <a:gd name="T56" fmla="*/ 819 w 861"/>
                <a:gd name="T57" fmla="*/ 2721 h 4316"/>
                <a:gd name="T58" fmla="*/ 796 w 861"/>
                <a:gd name="T59" fmla="*/ 2865 h 4316"/>
                <a:gd name="T60" fmla="*/ 766 w 861"/>
                <a:gd name="T61" fmla="*/ 3015 h 4316"/>
                <a:gd name="T62" fmla="*/ 724 w 861"/>
                <a:gd name="T63" fmla="*/ 3159 h 4316"/>
                <a:gd name="T64" fmla="*/ 682 w 861"/>
                <a:gd name="T65" fmla="*/ 3303 h 4316"/>
                <a:gd name="T66" fmla="*/ 586 w 861"/>
                <a:gd name="T67" fmla="*/ 3567 h 4316"/>
                <a:gd name="T68" fmla="*/ 473 w 861"/>
                <a:gd name="T69" fmla="*/ 3824 h 4316"/>
                <a:gd name="T70" fmla="*/ 335 w 861"/>
                <a:gd name="T71" fmla="*/ 4076 h 4316"/>
                <a:gd name="T72" fmla="*/ 180 w 861"/>
                <a:gd name="T73" fmla="*/ 4316 h 4316"/>
                <a:gd name="T74" fmla="*/ 192 w 861"/>
                <a:gd name="T75" fmla="*/ 4316 h 4316"/>
                <a:gd name="T76" fmla="*/ 347 w 861"/>
                <a:gd name="T77" fmla="*/ 4076 h 4316"/>
                <a:gd name="T78" fmla="*/ 485 w 861"/>
                <a:gd name="T79" fmla="*/ 3824 h 4316"/>
                <a:gd name="T80" fmla="*/ 598 w 861"/>
                <a:gd name="T81" fmla="*/ 3573 h 4316"/>
                <a:gd name="T82" fmla="*/ 694 w 861"/>
                <a:gd name="T83" fmla="*/ 3309 h 4316"/>
                <a:gd name="T84" fmla="*/ 736 w 861"/>
                <a:gd name="T85" fmla="*/ 3165 h 4316"/>
                <a:gd name="T86" fmla="*/ 778 w 861"/>
                <a:gd name="T87" fmla="*/ 3021 h 4316"/>
                <a:gd name="T88" fmla="*/ 808 w 861"/>
                <a:gd name="T89" fmla="*/ 2871 h 4316"/>
                <a:gd name="T90" fmla="*/ 831 w 861"/>
                <a:gd name="T91" fmla="*/ 2727 h 4316"/>
                <a:gd name="T92" fmla="*/ 843 w 861"/>
                <a:gd name="T93" fmla="*/ 2578 h 4316"/>
                <a:gd name="T94" fmla="*/ 855 w 861"/>
                <a:gd name="T95" fmla="*/ 2428 h 4316"/>
                <a:gd name="T96" fmla="*/ 861 w 861"/>
                <a:gd name="T97" fmla="*/ 2278 h 4316"/>
                <a:gd name="T98" fmla="*/ 855 w 861"/>
                <a:gd name="T99" fmla="*/ 2128 h 4316"/>
                <a:gd name="T100" fmla="*/ 855 w 861"/>
                <a:gd name="T101" fmla="*/ 212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1" h="4316">
                  <a:moveTo>
                    <a:pt x="855" y="2128"/>
                  </a:moveTo>
                  <a:lnTo>
                    <a:pt x="831" y="1834"/>
                  </a:lnTo>
                  <a:lnTo>
                    <a:pt x="808" y="1684"/>
                  </a:lnTo>
                  <a:lnTo>
                    <a:pt x="784" y="1541"/>
                  </a:lnTo>
                  <a:lnTo>
                    <a:pt x="748" y="1397"/>
                  </a:lnTo>
                  <a:lnTo>
                    <a:pt x="712" y="1253"/>
                  </a:lnTo>
                  <a:lnTo>
                    <a:pt x="664" y="1115"/>
                  </a:lnTo>
                  <a:lnTo>
                    <a:pt x="610" y="977"/>
                  </a:lnTo>
                  <a:lnTo>
                    <a:pt x="491" y="719"/>
                  </a:lnTo>
                  <a:lnTo>
                    <a:pt x="353" y="468"/>
                  </a:lnTo>
                  <a:lnTo>
                    <a:pt x="192" y="2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0" y="228"/>
                  </a:lnTo>
                  <a:lnTo>
                    <a:pt x="341" y="468"/>
                  </a:lnTo>
                  <a:lnTo>
                    <a:pt x="479" y="719"/>
                  </a:lnTo>
                  <a:lnTo>
                    <a:pt x="598" y="983"/>
                  </a:lnTo>
                  <a:lnTo>
                    <a:pt x="652" y="1121"/>
                  </a:lnTo>
                  <a:lnTo>
                    <a:pt x="700" y="1259"/>
                  </a:lnTo>
                  <a:lnTo>
                    <a:pt x="736" y="1403"/>
                  </a:lnTo>
                  <a:lnTo>
                    <a:pt x="772" y="1547"/>
                  </a:lnTo>
                  <a:lnTo>
                    <a:pt x="802" y="1690"/>
                  </a:lnTo>
                  <a:lnTo>
                    <a:pt x="819" y="1834"/>
                  </a:lnTo>
                  <a:lnTo>
                    <a:pt x="837" y="1984"/>
                  </a:lnTo>
                  <a:lnTo>
                    <a:pt x="843" y="2128"/>
                  </a:lnTo>
                  <a:lnTo>
                    <a:pt x="849" y="2278"/>
                  </a:lnTo>
                  <a:lnTo>
                    <a:pt x="843" y="2428"/>
                  </a:lnTo>
                  <a:lnTo>
                    <a:pt x="831" y="2572"/>
                  </a:lnTo>
                  <a:lnTo>
                    <a:pt x="819" y="2721"/>
                  </a:lnTo>
                  <a:lnTo>
                    <a:pt x="796" y="2865"/>
                  </a:lnTo>
                  <a:lnTo>
                    <a:pt x="766" y="3015"/>
                  </a:lnTo>
                  <a:lnTo>
                    <a:pt x="724" y="3159"/>
                  </a:lnTo>
                  <a:lnTo>
                    <a:pt x="682" y="3303"/>
                  </a:lnTo>
                  <a:lnTo>
                    <a:pt x="586" y="3567"/>
                  </a:lnTo>
                  <a:lnTo>
                    <a:pt x="473" y="3824"/>
                  </a:lnTo>
                  <a:lnTo>
                    <a:pt x="335" y="4076"/>
                  </a:lnTo>
                  <a:lnTo>
                    <a:pt x="180" y="4316"/>
                  </a:lnTo>
                  <a:lnTo>
                    <a:pt x="192" y="4316"/>
                  </a:lnTo>
                  <a:lnTo>
                    <a:pt x="347" y="4076"/>
                  </a:lnTo>
                  <a:lnTo>
                    <a:pt x="485" y="3824"/>
                  </a:lnTo>
                  <a:lnTo>
                    <a:pt x="598" y="3573"/>
                  </a:lnTo>
                  <a:lnTo>
                    <a:pt x="694" y="3309"/>
                  </a:lnTo>
                  <a:lnTo>
                    <a:pt x="736" y="3165"/>
                  </a:lnTo>
                  <a:lnTo>
                    <a:pt x="778" y="3021"/>
                  </a:lnTo>
                  <a:lnTo>
                    <a:pt x="808" y="2871"/>
                  </a:lnTo>
                  <a:lnTo>
                    <a:pt x="831" y="2727"/>
                  </a:lnTo>
                  <a:lnTo>
                    <a:pt x="843" y="2578"/>
                  </a:lnTo>
                  <a:lnTo>
                    <a:pt x="855" y="2428"/>
                  </a:lnTo>
                  <a:lnTo>
                    <a:pt x="861" y="2278"/>
                  </a:lnTo>
                  <a:lnTo>
                    <a:pt x="855" y="2128"/>
                  </a:lnTo>
                  <a:lnTo>
                    <a:pt x="855" y="212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" name="Freeform 14"/>
            <p:cNvSpPr>
              <a:spLocks/>
            </p:cNvSpPr>
            <p:nvPr userDrawn="1"/>
          </p:nvSpPr>
          <p:spPr bwMode="hidden">
            <a:xfrm>
              <a:off x="4187952" y="0"/>
              <a:ext cx="354013" cy="7772400"/>
            </a:xfrm>
            <a:custGeom>
              <a:avLst/>
              <a:gdLst>
                <a:gd name="T0" fmla="*/ 18 w 149"/>
                <a:gd name="T1" fmla="*/ 1942 h 4316"/>
                <a:gd name="T2" fmla="*/ 30 w 149"/>
                <a:gd name="T3" fmla="*/ 1630 h 4316"/>
                <a:gd name="T4" fmla="*/ 42 w 149"/>
                <a:gd name="T5" fmla="*/ 1331 h 4316"/>
                <a:gd name="T6" fmla="*/ 59 w 149"/>
                <a:gd name="T7" fmla="*/ 1055 h 4316"/>
                <a:gd name="T8" fmla="*/ 77 w 149"/>
                <a:gd name="T9" fmla="*/ 791 h 4316"/>
                <a:gd name="T10" fmla="*/ 83 w 149"/>
                <a:gd name="T11" fmla="*/ 671 h 4316"/>
                <a:gd name="T12" fmla="*/ 95 w 149"/>
                <a:gd name="T13" fmla="*/ 557 h 4316"/>
                <a:gd name="T14" fmla="*/ 107 w 149"/>
                <a:gd name="T15" fmla="*/ 444 h 4316"/>
                <a:gd name="T16" fmla="*/ 113 w 149"/>
                <a:gd name="T17" fmla="*/ 342 h 4316"/>
                <a:gd name="T18" fmla="*/ 125 w 149"/>
                <a:gd name="T19" fmla="*/ 246 h 4316"/>
                <a:gd name="T20" fmla="*/ 131 w 149"/>
                <a:gd name="T21" fmla="*/ 156 h 4316"/>
                <a:gd name="T22" fmla="*/ 143 w 149"/>
                <a:gd name="T23" fmla="*/ 72 h 4316"/>
                <a:gd name="T24" fmla="*/ 149 w 149"/>
                <a:gd name="T25" fmla="*/ 0 h 4316"/>
                <a:gd name="T26" fmla="*/ 137 w 149"/>
                <a:gd name="T27" fmla="*/ 0 h 4316"/>
                <a:gd name="T28" fmla="*/ 131 w 149"/>
                <a:gd name="T29" fmla="*/ 72 h 4316"/>
                <a:gd name="T30" fmla="*/ 119 w 149"/>
                <a:gd name="T31" fmla="*/ 156 h 4316"/>
                <a:gd name="T32" fmla="*/ 113 w 149"/>
                <a:gd name="T33" fmla="*/ 246 h 4316"/>
                <a:gd name="T34" fmla="*/ 101 w 149"/>
                <a:gd name="T35" fmla="*/ 342 h 4316"/>
                <a:gd name="T36" fmla="*/ 95 w 149"/>
                <a:gd name="T37" fmla="*/ 444 h 4316"/>
                <a:gd name="T38" fmla="*/ 83 w 149"/>
                <a:gd name="T39" fmla="*/ 557 h 4316"/>
                <a:gd name="T40" fmla="*/ 71 w 149"/>
                <a:gd name="T41" fmla="*/ 671 h 4316"/>
                <a:gd name="T42" fmla="*/ 65 w 149"/>
                <a:gd name="T43" fmla="*/ 791 h 4316"/>
                <a:gd name="T44" fmla="*/ 48 w 149"/>
                <a:gd name="T45" fmla="*/ 1055 h 4316"/>
                <a:gd name="T46" fmla="*/ 30 w 149"/>
                <a:gd name="T47" fmla="*/ 1331 h 4316"/>
                <a:gd name="T48" fmla="*/ 18 w 149"/>
                <a:gd name="T49" fmla="*/ 1630 h 4316"/>
                <a:gd name="T50" fmla="*/ 6 w 149"/>
                <a:gd name="T51" fmla="*/ 1942 h 4316"/>
                <a:gd name="T52" fmla="*/ 0 w 149"/>
                <a:gd name="T53" fmla="*/ 2278 h 4316"/>
                <a:gd name="T54" fmla="*/ 6 w 149"/>
                <a:gd name="T55" fmla="*/ 2602 h 4316"/>
                <a:gd name="T56" fmla="*/ 12 w 149"/>
                <a:gd name="T57" fmla="*/ 2919 h 4316"/>
                <a:gd name="T58" fmla="*/ 24 w 149"/>
                <a:gd name="T59" fmla="*/ 3219 h 4316"/>
                <a:gd name="T60" fmla="*/ 36 w 149"/>
                <a:gd name="T61" fmla="*/ 3513 h 4316"/>
                <a:gd name="T62" fmla="*/ 59 w 149"/>
                <a:gd name="T63" fmla="*/ 3794 h 4316"/>
                <a:gd name="T64" fmla="*/ 89 w 149"/>
                <a:gd name="T65" fmla="*/ 4058 h 4316"/>
                <a:gd name="T66" fmla="*/ 125 w 149"/>
                <a:gd name="T67" fmla="*/ 4316 h 4316"/>
                <a:gd name="T68" fmla="*/ 137 w 149"/>
                <a:gd name="T69" fmla="*/ 4316 h 4316"/>
                <a:gd name="T70" fmla="*/ 101 w 149"/>
                <a:gd name="T71" fmla="*/ 4058 h 4316"/>
                <a:gd name="T72" fmla="*/ 71 w 149"/>
                <a:gd name="T73" fmla="*/ 3794 h 4316"/>
                <a:gd name="T74" fmla="*/ 48 w 149"/>
                <a:gd name="T75" fmla="*/ 3513 h 4316"/>
                <a:gd name="T76" fmla="*/ 36 w 149"/>
                <a:gd name="T77" fmla="*/ 3225 h 4316"/>
                <a:gd name="T78" fmla="*/ 24 w 149"/>
                <a:gd name="T79" fmla="*/ 2919 h 4316"/>
                <a:gd name="T80" fmla="*/ 18 w 149"/>
                <a:gd name="T81" fmla="*/ 2608 h 4316"/>
                <a:gd name="T82" fmla="*/ 12 w 149"/>
                <a:gd name="T83" fmla="*/ 2278 h 4316"/>
                <a:gd name="T84" fmla="*/ 18 w 149"/>
                <a:gd name="T85" fmla="*/ 1942 h 4316"/>
                <a:gd name="T86" fmla="*/ 18 w 149"/>
                <a:gd name="T87" fmla="*/ 194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4316">
                  <a:moveTo>
                    <a:pt x="18" y="1942"/>
                  </a:moveTo>
                  <a:lnTo>
                    <a:pt x="30" y="1630"/>
                  </a:lnTo>
                  <a:lnTo>
                    <a:pt x="42" y="1331"/>
                  </a:lnTo>
                  <a:lnTo>
                    <a:pt x="59" y="1055"/>
                  </a:lnTo>
                  <a:lnTo>
                    <a:pt x="77" y="791"/>
                  </a:lnTo>
                  <a:lnTo>
                    <a:pt x="83" y="671"/>
                  </a:lnTo>
                  <a:lnTo>
                    <a:pt x="95" y="557"/>
                  </a:lnTo>
                  <a:lnTo>
                    <a:pt x="107" y="444"/>
                  </a:lnTo>
                  <a:lnTo>
                    <a:pt x="113" y="342"/>
                  </a:lnTo>
                  <a:lnTo>
                    <a:pt x="125" y="246"/>
                  </a:lnTo>
                  <a:lnTo>
                    <a:pt x="131" y="156"/>
                  </a:lnTo>
                  <a:lnTo>
                    <a:pt x="143" y="72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31" y="72"/>
                  </a:lnTo>
                  <a:lnTo>
                    <a:pt x="119" y="156"/>
                  </a:lnTo>
                  <a:lnTo>
                    <a:pt x="113" y="246"/>
                  </a:lnTo>
                  <a:lnTo>
                    <a:pt x="101" y="342"/>
                  </a:lnTo>
                  <a:lnTo>
                    <a:pt x="95" y="444"/>
                  </a:lnTo>
                  <a:lnTo>
                    <a:pt x="83" y="557"/>
                  </a:lnTo>
                  <a:lnTo>
                    <a:pt x="71" y="671"/>
                  </a:lnTo>
                  <a:lnTo>
                    <a:pt x="65" y="791"/>
                  </a:lnTo>
                  <a:lnTo>
                    <a:pt x="48" y="1055"/>
                  </a:lnTo>
                  <a:lnTo>
                    <a:pt x="30" y="1331"/>
                  </a:lnTo>
                  <a:lnTo>
                    <a:pt x="18" y="1630"/>
                  </a:lnTo>
                  <a:lnTo>
                    <a:pt x="6" y="1942"/>
                  </a:lnTo>
                  <a:lnTo>
                    <a:pt x="0" y="2278"/>
                  </a:lnTo>
                  <a:lnTo>
                    <a:pt x="6" y="2602"/>
                  </a:lnTo>
                  <a:lnTo>
                    <a:pt x="12" y="2919"/>
                  </a:lnTo>
                  <a:lnTo>
                    <a:pt x="24" y="3219"/>
                  </a:lnTo>
                  <a:lnTo>
                    <a:pt x="36" y="3513"/>
                  </a:lnTo>
                  <a:lnTo>
                    <a:pt x="59" y="3794"/>
                  </a:lnTo>
                  <a:lnTo>
                    <a:pt x="89" y="4058"/>
                  </a:lnTo>
                  <a:lnTo>
                    <a:pt x="125" y="4316"/>
                  </a:lnTo>
                  <a:lnTo>
                    <a:pt x="137" y="4316"/>
                  </a:lnTo>
                  <a:lnTo>
                    <a:pt x="101" y="4058"/>
                  </a:lnTo>
                  <a:lnTo>
                    <a:pt x="71" y="3794"/>
                  </a:lnTo>
                  <a:lnTo>
                    <a:pt x="48" y="3513"/>
                  </a:lnTo>
                  <a:lnTo>
                    <a:pt x="36" y="3225"/>
                  </a:lnTo>
                  <a:lnTo>
                    <a:pt x="24" y="2919"/>
                  </a:lnTo>
                  <a:lnTo>
                    <a:pt x="18" y="2608"/>
                  </a:lnTo>
                  <a:lnTo>
                    <a:pt x="12" y="2278"/>
                  </a:lnTo>
                  <a:lnTo>
                    <a:pt x="18" y="1942"/>
                  </a:lnTo>
                  <a:lnTo>
                    <a:pt x="18" y="194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" name="Freeform 15"/>
            <p:cNvSpPr>
              <a:spLocks/>
            </p:cNvSpPr>
            <p:nvPr userDrawn="1"/>
          </p:nvSpPr>
          <p:spPr bwMode="hidden">
            <a:xfrm>
              <a:off x="3419856" y="0"/>
              <a:ext cx="475488" cy="7772400"/>
            </a:xfrm>
            <a:custGeom>
              <a:avLst/>
              <a:gdLst>
                <a:gd name="T0" fmla="*/ 18 w 299"/>
                <a:gd name="T1" fmla="*/ 2062 h 4316"/>
                <a:gd name="T2" fmla="*/ 30 w 299"/>
                <a:gd name="T3" fmla="*/ 1750 h 4316"/>
                <a:gd name="T4" fmla="*/ 54 w 299"/>
                <a:gd name="T5" fmla="*/ 1451 h 4316"/>
                <a:gd name="T6" fmla="*/ 84 w 299"/>
                <a:gd name="T7" fmla="*/ 1169 h 4316"/>
                <a:gd name="T8" fmla="*/ 126 w 299"/>
                <a:gd name="T9" fmla="*/ 899 h 4316"/>
                <a:gd name="T10" fmla="*/ 162 w 299"/>
                <a:gd name="T11" fmla="*/ 641 h 4316"/>
                <a:gd name="T12" fmla="*/ 209 w 299"/>
                <a:gd name="T13" fmla="*/ 408 h 4316"/>
                <a:gd name="T14" fmla="*/ 251 w 299"/>
                <a:gd name="T15" fmla="*/ 192 h 4316"/>
                <a:gd name="T16" fmla="*/ 299 w 299"/>
                <a:gd name="T17" fmla="*/ 0 h 4316"/>
                <a:gd name="T18" fmla="*/ 287 w 299"/>
                <a:gd name="T19" fmla="*/ 0 h 4316"/>
                <a:gd name="T20" fmla="*/ 239 w 299"/>
                <a:gd name="T21" fmla="*/ 192 h 4316"/>
                <a:gd name="T22" fmla="*/ 198 w 299"/>
                <a:gd name="T23" fmla="*/ 408 h 4316"/>
                <a:gd name="T24" fmla="*/ 156 w 299"/>
                <a:gd name="T25" fmla="*/ 641 h 4316"/>
                <a:gd name="T26" fmla="*/ 114 w 299"/>
                <a:gd name="T27" fmla="*/ 899 h 4316"/>
                <a:gd name="T28" fmla="*/ 78 w 299"/>
                <a:gd name="T29" fmla="*/ 1169 h 4316"/>
                <a:gd name="T30" fmla="*/ 48 w 299"/>
                <a:gd name="T31" fmla="*/ 1451 h 4316"/>
                <a:gd name="T32" fmla="*/ 24 w 299"/>
                <a:gd name="T33" fmla="*/ 1750 h 4316"/>
                <a:gd name="T34" fmla="*/ 6 w 299"/>
                <a:gd name="T35" fmla="*/ 2062 h 4316"/>
                <a:gd name="T36" fmla="*/ 0 w 299"/>
                <a:gd name="T37" fmla="*/ 2374 h 4316"/>
                <a:gd name="T38" fmla="*/ 12 w 299"/>
                <a:gd name="T39" fmla="*/ 2674 h 4316"/>
                <a:gd name="T40" fmla="*/ 30 w 299"/>
                <a:gd name="T41" fmla="*/ 2973 h 4316"/>
                <a:gd name="T42" fmla="*/ 54 w 299"/>
                <a:gd name="T43" fmla="*/ 3255 h 4316"/>
                <a:gd name="T44" fmla="*/ 96 w 299"/>
                <a:gd name="T45" fmla="*/ 3537 h 4316"/>
                <a:gd name="T46" fmla="*/ 144 w 299"/>
                <a:gd name="T47" fmla="*/ 3806 h 4316"/>
                <a:gd name="T48" fmla="*/ 203 w 299"/>
                <a:gd name="T49" fmla="*/ 4064 h 4316"/>
                <a:gd name="T50" fmla="*/ 275 w 299"/>
                <a:gd name="T51" fmla="*/ 4316 h 4316"/>
                <a:gd name="T52" fmla="*/ 287 w 299"/>
                <a:gd name="T53" fmla="*/ 4316 h 4316"/>
                <a:gd name="T54" fmla="*/ 215 w 299"/>
                <a:gd name="T55" fmla="*/ 4064 h 4316"/>
                <a:gd name="T56" fmla="*/ 156 w 299"/>
                <a:gd name="T57" fmla="*/ 3806 h 4316"/>
                <a:gd name="T58" fmla="*/ 108 w 299"/>
                <a:gd name="T59" fmla="*/ 3537 h 4316"/>
                <a:gd name="T60" fmla="*/ 66 w 299"/>
                <a:gd name="T61" fmla="*/ 3261 h 4316"/>
                <a:gd name="T62" fmla="*/ 42 w 299"/>
                <a:gd name="T63" fmla="*/ 2973 h 4316"/>
                <a:gd name="T64" fmla="*/ 24 w 299"/>
                <a:gd name="T65" fmla="*/ 2680 h 4316"/>
                <a:gd name="T66" fmla="*/ 12 w 299"/>
                <a:gd name="T67" fmla="*/ 2374 h 4316"/>
                <a:gd name="T68" fmla="*/ 18 w 299"/>
                <a:gd name="T69" fmla="*/ 2062 h 4316"/>
                <a:gd name="T70" fmla="*/ 18 w 299"/>
                <a:gd name="T71" fmla="*/ 206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9" h="4316">
                  <a:moveTo>
                    <a:pt x="18" y="2062"/>
                  </a:moveTo>
                  <a:lnTo>
                    <a:pt x="30" y="1750"/>
                  </a:lnTo>
                  <a:lnTo>
                    <a:pt x="54" y="1451"/>
                  </a:lnTo>
                  <a:lnTo>
                    <a:pt x="84" y="1169"/>
                  </a:lnTo>
                  <a:lnTo>
                    <a:pt x="126" y="899"/>
                  </a:lnTo>
                  <a:lnTo>
                    <a:pt x="162" y="641"/>
                  </a:lnTo>
                  <a:lnTo>
                    <a:pt x="209" y="408"/>
                  </a:lnTo>
                  <a:lnTo>
                    <a:pt x="251" y="192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39" y="192"/>
                  </a:lnTo>
                  <a:lnTo>
                    <a:pt x="198" y="408"/>
                  </a:lnTo>
                  <a:lnTo>
                    <a:pt x="156" y="641"/>
                  </a:lnTo>
                  <a:lnTo>
                    <a:pt x="114" y="899"/>
                  </a:lnTo>
                  <a:lnTo>
                    <a:pt x="78" y="1169"/>
                  </a:lnTo>
                  <a:lnTo>
                    <a:pt x="48" y="1451"/>
                  </a:lnTo>
                  <a:lnTo>
                    <a:pt x="24" y="1750"/>
                  </a:lnTo>
                  <a:lnTo>
                    <a:pt x="6" y="2062"/>
                  </a:lnTo>
                  <a:lnTo>
                    <a:pt x="0" y="2374"/>
                  </a:lnTo>
                  <a:lnTo>
                    <a:pt x="12" y="2674"/>
                  </a:lnTo>
                  <a:lnTo>
                    <a:pt x="30" y="2973"/>
                  </a:lnTo>
                  <a:lnTo>
                    <a:pt x="54" y="3255"/>
                  </a:lnTo>
                  <a:lnTo>
                    <a:pt x="96" y="3537"/>
                  </a:lnTo>
                  <a:lnTo>
                    <a:pt x="144" y="3806"/>
                  </a:lnTo>
                  <a:lnTo>
                    <a:pt x="203" y="4064"/>
                  </a:lnTo>
                  <a:lnTo>
                    <a:pt x="275" y="4316"/>
                  </a:lnTo>
                  <a:lnTo>
                    <a:pt x="287" y="4316"/>
                  </a:lnTo>
                  <a:lnTo>
                    <a:pt x="215" y="4064"/>
                  </a:lnTo>
                  <a:lnTo>
                    <a:pt x="156" y="3806"/>
                  </a:lnTo>
                  <a:lnTo>
                    <a:pt x="108" y="3537"/>
                  </a:lnTo>
                  <a:lnTo>
                    <a:pt x="66" y="3261"/>
                  </a:lnTo>
                  <a:lnTo>
                    <a:pt x="42" y="2973"/>
                  </a:lnTo>
                  <a:lnTo>
                    <a:pt x="24" y="2680"/>
                  </a:lnTo>
                  <a:lnTo>
                    <a:pt x="12" y="2374"/>
                  </a:lnTo>
                  <a:lnTo>
                    <a:pt x="18" y="2062"/>
                  </a:lnTo>
                  <a:lnTo>
                    <a:pt x="18" y="206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" name="Freeform 16"/>
            <p:cNvSpPr>
              <a:spLocks/>
            </p:cNvSpPr>
            <p:nvPr userDrawn="1"/>
          </p:nvSpPr>
          <p:spPr bwMode="hidden">
            <a:xfrm>
              <a:off x="2651760" y="0"/>
              <a:ext cx="694944" cy="7772400"/>
            </a:xfrm>
            <a:custGeom>
              <a:avLst/>
              <a:gdLst>
                <a:gd name="T0" fmla="*/ 424 w 424"/>
                <a:gd name="T1" fmla="*/ 0 h 4316"/>
                <a:gd name="T2" fmla="*/ 412 w 424"/>
                <a:gd name="T3" fmla="*/ 0 h 4316"/>
                <a:gd name="T4" fmla="*/ 316 w 424"/>
                <a:gd name="T5" fmla="*/ 222 h 4316"/>
                <a:gd name="T6" fmla="*/ 239 w 424"/>
                <a:gd name="T7" fmla="*/ 462 h 4316"/>
                <a:gd name="T8" fmla="*/ 167 w 424"/>
                <a:gd name="T9" fmla="*/ 707 h 4316"/>
                <a:gd name="T10" fmla="*/ 107 w 424"/>
                <a:gd name="T11" fmla="*/ 971 h 4316"/>
                <a:gd name="T12" fmla="*/ 65 w 424"/>
                <a:gd name="T13" fmla="*/ 1247 h 4316"/>
                <a:gd name="T14" fmla="*/ 29 w 424"/>
                <a:gd name="T15" fmla="*/ 1529 h 4316"/>
                <a:gd name="T16" fmla="*/ 6 w 424"/>
                <a:gd name="T17" fmla="*/ 1822 h 4316"/>
                <a:gd name="T18" fmla="*/ 0 w 424"/>
                <a:gd name="T19" fmla="*/ 2122 h 4316"/>
                <a:gd name="T20" fmla="*/ 6 w 424"/>
                <a:gd name="T21" fmla="*/ 2404 h 4316"/>
                <a:gd name="T22" fmla="*/ 24 w 424"/>
                <a:gd name="T23" fmla="*/ 2686 h 4316"/>
                <a:gd name="T24" fmla="*/ 47 w 424"/>
                <a:gd name="T25" fmla="*/ 2961 h 4316"/>
                <a:gd name="T26" fmla="*/ 89 w 424"/>
                <a:gd name="T27" fmla="*/ 3243 h 4316"/>
                <a:gd name="T28" fmla="*/ 137 w 424"/>
                <a:gd name="T29" fmla="*/ 3519 h 4316"/>
                <a:gd name="T30" fmla="*/ 197 w 424"/>
                <a:gd name="T31" fmla="*/ 3788 h 4316"/>
                <a:gd name="T32" fmla="*/ 269 w 424"/>
                <a:gd name="T33" fmla="*/ 4058 h 4316"/>
                <a:gd name="T34" fmla="*/ 346 w 424"/>
                <a:gd name="T35" fmla="*/ 4316 h 4316"/>
                <a:gd name="T36" fmla="*/ 358 w 424"/>
                <a:gd name="T37" fmla="*/ 4316 h 4316"/>
                <a:gd name="T38" fmla="*/ 281 w 424"/>
                <a:gd name="T39" fmla="*/ 4058 h 4316"/>
                <a:gd name="T40" fmla="*/ 209 w 424"/>
                <a:gd name="T41" fmla="*/ 3788 h 4316"/>
                <a:gd name="T42" fmla="*/ 149 w 424"/>
                <a:gd name="T43" fmla="*/ 3519 h 4316"/>
                <a:gd name="T44" fmla="*/ 101 w 424"/>
                <a:gd name="T45" fmla="*/ 3243 h 4316"/>
                <a:gd name="T46" fmla="*/ 59 w 424"/>
                <a:gd name="T47" fmla="*/ 2961 h 4316"/>
                <a:gd name="T48" fmla="*/ 35 w 424"/>
                <a:gd name="T49" fmla="*/ 2686 h 4316"/>
                <a:gd name="T50" fmla="*/ 18 w 424"/>
                <a:gd name="T51" fmla="*/ 2404 h 4316"/>
                <a:gd name="T52" fmla="*/ 12 w 424"/>
                <a:gd name="T53" fmla="*/ 2122 h 4316"/>
                <a:gd name="T54" fmla="*/ 18 w 424"/>
                <a:gd name="T55" fmla="*/ 1822 h 4316"/>
                <a:gd name="T56" fmla="*/ 41 w 424"/>
                <a:gd name="T57" fmla="*/ 1529 h 4316"/>
                <a:gd name="T58" fmla="*/ 71 w 424"/>
                <a:gd name="T59" fmla="*/ 1247 h 4316"/>
                <a:gd name="T60" fmla="*/ 119 w 424"/>
                <a:gd name="T61" fmla="*/ 971 h 4316"/>
                <a:gd name="T62" fmla="*/ 179 w 424"/>
                <a:gd name="T63" fmla="*/ 707 h 4316"/>
                <a:gd name="T64" fmla="*/ 245 w 424"/>
                <a:gd name="T65" fmla="*/ 462 h 4316"/>
                <a:gd name="T66" fmla="*/ 328 w 424"/>
                <a:gd name="T67" fmla="*/ 222 h 4316"/>
                <a:gd name="T68" fmla="*/ 424 w 424"/>
                <a:gd name="T69" fmla="*/ 0 h 4316"/>
                <a:gd name="T70" fmla="*/ 424 w 424"/>
                <a:gd name="T71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316">
                  <a:moveTo>
                    <a:pt x="424" y="0"/>
                  </a:moveTo>
                  <a:lnTo>
                    <a:pt x="412" y="0"/>
                  </a:lnTo>
                  <a:lnTo>
                    <a:pt x="316" y="222"/>
                  </a:lnTo>
                  <a:lnTo>
                    <a:pt x="239" y="462"/>
                  </a:lnTo>
                  <a:lnTo>
                    <a:pt x="167" y="707"/>
                  </a:lnTo>
                  <a:lnTo>
                    <a:pt x="107" y="971"/>
                  </a:lnTo>
                  <a:lnTo>
                    <a:pt x="65" y="1247"/>
                  </a:lnTo>
                  <a:lnTo>
                    <a:pt x="29" y="1529"/>
                  </a:lnTo>
                  <a:lnTo>
                    <a:pt x="6" y="1822"/>
                  </a:lnTo>
                  <a:lnTo>
                    <a:pt x="0" y="2122"/>
                  </a:lnTo>
                  <a:lnTo>
                    <a:pt x="6" y="2404"/>
                  </a:lnTo>
                  <a:lnTo>
                    <a:pt x="24" y="2686"/>
                  </a:lnTo>
                  <a:lnTo>
                    <a:pt x="47" y="2961"/>
                  </a:lnTo>
                  <a:lnTo>
                    <a:pt x="89" y="3243"/>
                  </a:lnTo>
                  <a:lnTo>
                    <a:pt x="137" y="3519"/>
                  </a:lnTo>
                  <a:lnTo>
                    <a:pt x="197" y="3788"/>
                  </a:lnTo>
                  <a:lnTo>
                    <a:pt x="269" y="4058"/>
                  </a:lnTo>
                  <a:lnTo>
                    <a:pt x="346" y="4316"/>
                  </a:lnTo>
                  <a:lnTo>
                    <a:pt x="358" y="4316"/>
                  </a:lnTo>
                  <a:lnTo>
                    <a:pt x="281" y="4058"/>
                  </a:lnTo>
                  <a:lnTo>
                    <a:pt x="209" y="3788"/>
                  </a:lnTo>
                  <a:lnTo>
                    <a:pt x="149" y="3519"/>
                  </a:lnTo>
                  <a:lnTo>
                    <a:pt x="101" y="3243"/>
                  </a:lnTo>
                  <a:lnTo>
                    <a:pt x="59" y="2961"/>
                  </a:lnTo>
                  <a:lnTo>
                    <a:pt x="35" y="2686"/>
                  </a:lnTo>
                  <a:lnTo>
                    <a:pt x="18" y="2404"/>
                  </a:lnTo>
                  <a:lnTo>
                    <a:pt x="12" y="2122"/>
                  </a:lnTo>
                  <a:lnTo>
                    <a:pt x="18" y="1822"/>
                  </a:lnTo>
                  <a:lnTo>
                    <a:pt x="41" y="1529"/>
                  </a:lnTo>
                  <a:lnTo>
                    <a:pt x="71" y="1247"/>
                  </a:lnTo>
                  <a:lnTo>
                    <a:pt x="119" y="971"/>
                  </a:lnTo>
                  <a:lnTo>
                    <a:pt x="179" y="707"/>
                  </a:lnTo>
                  <a:lnTo>
                    <a:pt x="245" y="462"/>
                  </a:lnTo>
                  <a:lnTo>
                    <a:pt x="328" y="222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" name="Freeform 17"/>
            <p:cNvSpPr>
              <a:spLocks/>
            </p:cNvSpPr>
            <p:nvPr userDrawn="1"/>
          </p:nvSpPr>
          <p:spPr bwMode="hidden">
            <a:xfrm>
              <a:off x="1920240" y="0"/>
              <a:ext cx="786384" cy="7772400"/>
            </a:xfrm>
            <a:custGeom>
              <a:avLst/>
              <a:gdLst>
                <a:gd name="T0" fmla="*/ 12 w 574"/>
                <a:gd name="T1" fmla="*/ 2146 h 4316"/>
                <a:gd name="T2" fmla="*/ 24 w 574"/>
                <a:gd name="T3" fmla="*/ 1846 h 4316"/>
                <a:gd name="T4" fmla="*/ 54 w 574"/>
                <a:gd name="T5" fmla="*/ 1559 h 4316"/>
                <a:gd name="T6" fmla="*/ 96 w 574"/>
                <a:gd name="T7" fmla="*/ 1277 h 4316"/>
                <a:gd name="T8" fmla="*/ 162 w 574"/>
                <a:gd name="T9" fmla="*/ 1001 h 4316"/>
                <a:gd name="T10" fmla="*/ 239 w 574"/>
                <a:gd name="T11" fmla="*/ 731 h 4316"/>
                <a:gd name="T12" fmla="*/ 335 w 574"/>
                <a:gd name="T13" fmla="*/ 480 h 4316"/>
                <a:gd name="T14" fmla="*/ 449 w 574"/>
                <a:gd name="T15" fmla="*/ 234 h 4316"/>
                <a:gd name="T16" fmla="*/ 574 w 574"/>
                <a:gd name="T17" fmla="*/ 0 h 4316"/>
                <a:gd name="T18" fmla="*/ 562 w 574"/>
                <a:gd name="T19" fmla="*/ 0 h 4316"/>
                <a:gd name="T20" fmla="*/ 437 w 574"/>
                <a:gd name="T21" fmla="*/ 234 h 4316"/>
                <a:gd name="T22" fmla="*/ 323 w 574"/>
                <a:gd name="T23" fmla="*/ 480 h 4316"/>
                <a:gd name="T24" fmla="*/ 227 w 574"/>
                <a:gd name="T25" fmla="*/ 737 h 4316"/>
                <a:gd name="T26" fmla="*/ 150 w 574"/>
                <a:gd name="T27" fmla="*/ 1001 h 4316"/>
                <a:gd name="T28" fmla="*/ 84 w 574"/>
                <a:gd name="T29" fmla="*/ 1277 h 4316"/>
                <a:gd name="T30" fmla="*/ 42 w 574"/>
                <a:gd name="T31" fmla="*/ 1559 h 4316"/>
                <a:gd name="T32" fmla="*/ 12 w 574"/>
                <a:gd name="T33" fmla="*/ 1852 h 4316"/>
                <a:gd name="T34" fmla="*/ 0 w 574"/>
                <a:gd name="T35" fmla="*/ 2146 h 4316"/>
                <a:gd name="T36" fmla="*/ 6 w 574"/>
                <a:gd name="T37" fmla="*/ 2434 h 4316"/>
                <a:gd name="T38" fmla="*/ 30 w 574"/>
                <a:gd name="T39" fmla="*/ 2715 h 4316"/>
                <a:gd name="T40" fmla="*/ 66 w 574"/>
                <a:gd name="T41" fmla="*/ 2997 h 4316"/>
                <a:gd name="T42" fmla="*/ 120 w 574"/>
                <a:gd name="T43" fmla="*/ 3273 h 4316"/>
                <a:gd name="T44" fmla="*/ 191 w 574"/>
                <a:gd name="T45" fmla="*/ 3549 h 4316"/>
                <a:gd name="T46" fmla="*/ 275 w 574"/>
                <a:gd name="T47" fmla="*/ 3812 h 4316"/>
                <a:gd name="T48" fmla="*/ 371 w 574"/>
                <a:gd name="T49" fmla="*/ 4070 h 4316"/>
                <a:gd name="T50" fmla="*/ 484 w 574"/>
                <a:gd name="T51" fmla="*/ 4316 h 4316"/>
                <a:gd name="T52" fmla="*/ 496 w 574"/>
                <a:gd name="T53" fmla="*/ 4316 h 4316"/>
                <a:gd name="T54" fmla="*/ 383 w 574"/>
                <a:gd name="T55" fmla="*/ 4070 h 4316"/>
                <a:gd name="T56" fmla="*/ 287 w 574"/>
                <a:gd name="T57" fmla="*/ 3812 h 4316"/>
                <a:gd name="T58" fmla="*/ 203 w 574"/>
                <a:gd name="T59" fmla="*/ 3549 h 4316"/>
                <a:gd name="T60" fmla="*/ 132 w 574"/>
                <a:gd name="T61" fmla="*/ 3273 h 4316"/>
                <a:gd name="T62" fmla="*/ 78 w 574"/>
                <a:gd name="T63" fmla="*/ 2997 h 4316"/>
                <a:gd name="T64" fmla="*/ 42 w 574"/>
                <a:gd name="T65" fmla="*/ 2715 h 4316"/>
                <a:gd name="T66" fmla="*/ 18 w 574"/>
                <a:gd name="T67" fmla="*/ 2434 h 4316"/>
                <a:gd name="T68" fmla="*/ 12 w 574"/>
                <a:gd name="T69" fmla="*/ 2146 h 4316"/>
                <a:gd name="T70" fmla="*/ 12 w 574"/>
                <a:gd name="T71" fmla="*/ 214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4" h="4316">
                  <a:moveTo>
                    <a:pt x="12" y="2146"/>
                  </a:moveTo>
                  <a:lnTo>
                    <a:pt x="24" y="1846"/>
                  </a:lnTo>
                  <a:lnTo>
                    <a:pt x="54" y="1559"/>
                  </a:lnTo>
                  <a:lnTo>
                    <a:pt x="96" y="1277"/>
                  </a:lnTo>
                  <a:lnTo>
                    <a:pt x="162" y="1001"/>
                  </a:lnTo>
                  <a:lnTo>
                    <a:pt x="239" y="731"/>
                  </a:lnTo>
                  <a:lnTo>
                    <a:pt x="335" y="480"/>
                  </a:lnTo>
                  <a:lnTo>
                    <a:pt x="449" y="234"/>
                  </a:lnTo>
                  <a:lnTo>
                    <a:pt x="574" y="0"/>
                  </a:lnTo>
                  <a:lnTo>
                    <a:pt x="562" y="0"/>
                  </a:lnTo>
                  <a:lnTo>
                    <a:pt x="437" y="234"/>
                  </a:lnTo>
                  <a:lnTo>
                    <a:pt x="323" y="480"/>
                  </a:lnTo>
                  <a:lnTo>
                    <a:pt x="227" y="737"/>
                  </a:lnTo>
                  <a:lnTo>
                    <a:pt x="150" y="1001"/>
                  </a:lnTo>
                  <a:lnTo>
                    <a:pt x="84" y="1277"/>
                  </a:lnTo>
                  <a:lnTo>
                    <a:pt x="42" y="1559"/>
                  </a:lnTo>
                  <a:lnTo>
                    <a:pt x="12" y="1852"/>
                  </a:lnTo>
                  <a:lnTo>
                    <a:pt x="0" y="2146"/>
                  </a:lnTo>
                  <a:lnTo>
                    <a:pt x="6" y="2434"/>
                  </a:lnTo>
                  <a:lnTo>
                    <a:pt x="30" y="2715"/>
                  </a:lnTo>
                  <a:lnTo>
                    <a:pt x="66" y="2997"/>
                  </a:lnTo>
                  <a:lnTo>
                    <a:pt x="120" y="3273"/>
                  </a:lnTo>
                  <a:lnTo>
                    <a:pt x="191" y="3549"/>
                  </a:lnTo>
                  <a:lnTo>
                    <a:pt x="275" y="3812"/>
                  </a:lnTo>
                  <a:lnTo>
                    <a:pt x="371" y="4070"/>
                  </a:lnTo>
                  <a:lnTo>
                    <a:pt x="484" y="4316"/>
                  </a:lnTo>
                  <a:lnTo>
                    <a:pt x="496" y="4316"/>
                  </a:lnTo>
                  <a:lnTo>
                    <a:pt x="383" y="4070"/>
                  </a:lnTo>
                  <a:lnTo>
                    <a:pt x="287" y="3812"/>
                  </a:lnTo>
                  <a:lnTo>
                    <a:pt x="203" y="3549"/>
                  </a:lnTo>
                  <a:lnTo>
                    <a:pt x="132" y="3273"/>
                  </a:lnTo>
                  <a:lnTo>
                    <a:pt x="78" y="2997"/>
                  </a:lnTo>
                  <a:lnTo>
                    <a:pt x="42" y="2715"/>
                  </a:lnTo>
                  <a:lnTo>
                    <a:pt x="18" y="2434"/>
                  </a:lnTo>
                  <a:lnTo>
                    <a:pt x="12" y="2146"/>
                  </a:lnTo>
                  <a:lnTo>
                    <a:pt x="12" y="214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" name="Freeform 18"/>
            <p:cNvSpPr>
              <a:spLocks/>
            </p:cNvSpPr>
            <p:nvPr userDrawn="1"/>
          </p:nvSpPr>
          <p:spPr bwMode="hidden">
            <a:xfrm>
              <a:off x="1188720" y="0"/>
              <a:ext cx="1005840" cy="7772400"/>
            </a:xfrm>
            <a:custGeom>
              <a:avLst/>
              <a:gdLst>
                <a:gd name="T0" fmla="*/ 12 w 735"/>
                <a:gd name="T1" fmla="*/ 2098 h 4316"/>
                <a:gd name="T2" fmla="*/ 29 w 735"/>
                <a:gd name="T3" fmla="*/ 1798 h 4316"/>
                <a:gd name="T4" fmla="*/ 71 w 735"/>
                <a:gd name="T5" fmla="*/ 1505 h 4316"/>
                <a:gd name="T6" fmla="*/ 131 w 735"/>
                <a:gd name="T7" fmla="*/ 1223 h 4316"/>
                <a:gd name="T8" fmla="*/ 215 w 735"/>
                <a:gd name="T9" fmla="*/ 941 h 4316"/>
                <a:gd name="T10" fmla="*/ 316 w 735"/>
                <a:gd name="T11" fmla="*/ 689 h 4316"/>
                <a:gd name="T12" fmla="*/ 442 w 735"/>
                <a:gd name="T13" fmla="*/ 444 h 4316"/>
                <a:gd name="T14" fmla="*/ 580 w 735"/>
                <a:gd name="T15" fmla="*/ 216 h 4316"/>
                <a:gd name="T16" fmla="*/ 735 w 735"/>
                <a:gd name="T17" fmla="*/ 0 h 4316"/>
                <a:gd name="T18" fmla="*/ 723 w 735"/>
                <a:gd name="T19" fmla="*/ 0 h 4316"/>
                <a:gd name="T20" fmla="*/ 568 w 735"/>
                <a:gd name="T21" fmla="*/ 210 h 4316"/>
                <a:gd name="T22" fmla="*/ 430 w 735"/>
                <a:gd name="T23" fmla="*/ 438 h 4316"/>
                <a:gd name="T24" fmla="*/ 311 w 735"/>
                <a:gd name="T25" fmla="*/ 683 h 4316"/>
                <a:gd name="T26" fmla="*/ 209 w 735"/>
                <a:gd name="T27" fmla="*/ 941 h 4316"/>
                <a:gd name="T28" fmla="*/ 125 w 735"/>
                <a:gd name="T29" fmla="*/ 1217 h 4316"/>
                <a:gd name="T30" fmla="*/ 59 w 735"/>
                <a:gd name="T31" fmla="*/ 1505 h 4316"/>
                <a:gd name="T32" fmla="*/ 18 w 735"/>
                <a:gd name="T33" fmla="*/ 1798 h 4316"/>
                <a:gd name="T34" fmla="*/ 0 w 735"/>
                <a:gd name="T35" fmla="*/ 2098 h 4316"/>
                <a:gd name="T36" fmla="*/ 6 w 735"/>
                <a:gd name="T37" fmla="*/ 2404 h 4316"/>
                <a:gd name="T38" fmla="*/ 29 w 735"/>
                <a:gd name="T39" fmla="*/ 2709 h 4316"/>
                <a:gd name="T40" fmla="*/ 77 w 735"/>
                <a:gd name="T41" fmla="*/ 3015 h 4316"/>
                <a:gd name="T42" fmla="*/ 149 w 735"/>
                <a:gd name="T43" fmla="*/ 3315 h 4316"/>
                <a:gd name="T44" fmla="*/ 227 w 735"/>
                <a:gd name="T45" fmla="*/ 3573 h 4316"/>
                <a:gd name="T46" fmla="*/ 316 w 735"/>
                <a:gd name="T47" fmla="*/ 3824 h 4316"/>
                <a:gd name="T48" fmla="*/ 424 w 735"/>
                <a:gd name="T49" fmla="*/ 4076 h 4316"/>
                <a:gd name="T50" fmla="*/ 544 w 735"/>
                <a:gd name="T51" fmla="*/ 4316 h 4316"/>
                <a:gd name="T52" fmla="*/ 556 w 735"/>
                <a:gd name="T53" fmla="*/ 4316 h 4316"/>
                <a:gd name="T54" fmla="*/ 436 w 735"/>
                <a:gd name="T55" fmla="*/ 4076 h 4316"/>
                <a:gd name="T56" fmla="*/ 328 w 735"/>
                <a:gd name="T57" fmla="*/ 3824 h 4316"/>
                <a:gd name="T58" fmla="*/ 239 w 735"/>
                <a:gd name="T59" fmla="*/ 3573 h 4316"/>
                <a:gd name="T60" fmla="*/ 161 w 735"/>
                <a:gd name="T61" fmla="*/ 3315 h 4316"/>
                <a:gd name="T62" fmla="*/ 89 w 735"/>
                <a:gd name="T63" fmla="*/ 3015 h 4316"/>
                <a:gd name="T64" fmla="*/ 41 w 735"/>
                <a:gd name="T65" fmla="*/ 2709 h 4316"/>
                <a:gd name="T66" fmla="*/ 18 w 735"/>
                <a:gd name="T67" fmla="*/ 2404 h 4316"/>
                <a:gd name="T68" fmla="*/ 12 w 735"/>
                <a:gd name="T69" fmla="*/ 2098 h 4316"/>
                <a:gd name="T70" fmla="*/ 12 w 735"/>
                <a:gd name="T71" fmla="*/ 209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5" h="4316">
                  <a:moveTo>
                    <a:pt x="12" y="2098"/>
                  </a:moveTo>
                  <a:lnTo>
                    <a:pt x="29" y="1798"/>
                  </a:lnTo>
                  <a:lnTo>
                    <a:pt x="71" y="1505"/>
                  </a:lnTo>
                  <a:lnTo>
                    <a:pt x="131" y="1223"/>
                  </a:lnTo>
                  <a:lnTo>
                    <a:pt x="215" y="941"/>
                  </a:lnTo>
                  <a:lnTo>
                    <a:pt x="316" y="689"/>
                  </a:lnTo>
                  <a:lnTo>
                    <a:pt x="442" y="444"/>
                  </a:lnTo>
                  <a:lnTo>
                    <a:pt x="580" y="216"/>
                  </a:lnTo>
                  <a:lnTo>
                    <a:pt x="735" y="0"/>
                  </a:lnTo>
                  <a:lnTo>
                    <a:pt x="723" y="0"/>
                  </a:lnTo>
                  <a:lnTo>
                    <a:pt x="568" y="210"/>
                  </a:lnTo>
                  <a:lnTo>
                    <a:pt x="430" y="438"/>
                  </a:lnTo>
                  <a:lnTo>
                    <a:pt x="311" y="683"/>
                  </a:lnTo>
                  <a:lnTo>
                    <a:pt x="209" y="941"/>
                  </a:lnTo>
                  <a:lnTo>
                    <a:pt x="125" y="1217"/>
                  </a:lnTo>
                  <a:lnTo>
                    <a:pt x="59" y="1505"/>
                  </a:lnTo>
                  <a:lnTo>
                    <a:pt x="18" y="1798"/>
                  </a:lnTo>
                  <a:lnTo>
                    <a:pt x="0" y="2098"/>
                  </a:lnTo>
                  <a:lnTo>
                    <a:pt x="6" y="2404"/>
                  </a:lnTo>
                  <a:lnTo>
                    <a:pt x="29" y="2709"/>
                  </a:lnTo>
                  <a:lnTo>
                    <a:pt x="77" y="3015"/>
                  </a:lnTo>
                  <a:lnTo>
                    <a:pt x="149" y="3315"/>
                  </a:lnTo>
                  <a:lnTo>
                    <a:pt x="227" y="3573"/>
                  </a:lnTo>
                  <a:lnTo>
                    <a:pt x="316" y="3824"/>
                  </a:lnTo>
                  <a:lnTo>
                    <a:pt x="424" y="4076"/>
                  </a:lnTo>
                  <a:lnTo>
                    <a:pt x="544" y="4316"/>
                  </a:lnTo>
                  <a:lnTo>
                    <a:pt x="556" y="4316"/>
                  </a:lnTo>
                  <a:lnTo>
                    <a:pt x="436" y="4076"/>
                  </a:lnTo>
                  <a:lnTo>
                    <a:pt x="328" y="3824"/>
                  </a:lnTo>
                  <a:lnTo>
                    <a:pt x="239" y="3573"/>
                  </a:lnTo>
                  <a:lnTo>
                    <a:pt x="161" y="3315"/>
                  </a:lnTo>
                  <a:lnTo>
                    <a:pt x="89" y="3015"/>
                  </a:lnTo>
                  <a:lnTo>
                    <a:pt x="41" y="2709"/>
                  </a:lnTo>
                  <a:lnTo>
                    <a:pt x="18" y="2404"/>
                  </a:lnTo>
                  <a:lnTo>
                    <a:pt x="12" y="2098"/>
                  </a:lnTo>
                  <a:lnTo>
                    <a:pt x="12" y="209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9" name="Freeform 19"/>
            <p:cNvSpPr>
              <a:spLocks/>
            </p:cNvSpPr>
            <p:nvPr userDrawn="1"/>
          </p:nvSpPr>
          <p:spPr bwMode="hidden">
            <a:xfrm>
              <a:off x="420624" y="0"/>
              <a:ext cx="1234440" cy="7772400"/>
            </a:xfrm>
            <a:custGeom>
              <a:avLst/>
              <a:gdLst>
                <a:gd name="T0" fmla="*/ 18 w 837"/>
                <a:gd name="T1" fmla="*/ 1948 h 4316"/>
                <a:gd name="T2" fmla="*/ 48 w 837"/>
                <a:gd name="T3" fmla="*/ 1708 h 4316"/>
                <a:gd name="T4" fmla="*/ 96 w 837"/>
                <a:gd name="T5" fmla="*/ 1475 h 4316"/>
                <a:gd name="T6" fmla="*/ 161 w 837"/>
                <a:gd name="T7" fmla="*/ 1235 h 4316"/>
                <a:gd name="T8" fmla="*/ 251 w 837"/>
                <a:gd name="T9" fmla="*/ 995 h 4316"/>
                <a:gd name="T10" fmla="*/ 365 w 837"/>
                <a:gd name="T11" fmla="*/ 755 h 4316"/>
                <a:gd name="T12" fmla="*/ 496 w 837"/>
                <a:gd name="T13" fmla="*/ 510 h 4316"/>
                <a:gd name="T14" fmla="*/ 658 w 837"/>
                <a:gd name="T15" fmla="*/ 258 h 4316"/>
                <a:gd name="T16" fmla="*/ 741 w 837"/>
                <a:gd name="T17" fmla="*/ 132 h 4316"/>
                <a:gd name="T18" fmla="*/ 837 w 837"/>
                <a:gd name="T19" fmla="*/ 0 h 4316"/>
                <a:gd name="T20" fmla="*/ 825 w 837"/>
                <a:gd name="T21" fmla="*/ 0 h 4316"/>
                <a:gd name="T22" fmla="*/ 729 w 837"/>
                <a:gd name="T23" fmla="*/ 132 h 4316"/>
                <a:gd name="T24" fmla="*/ 640 w 837"/>
                <a:gd name="T25" fmla="*/ 258 h 4316"/>
                <a:gd name="T26" fmla="*/ 562 w 837"/>
                <a:gd name="T27" fmla="*/ 384 h 4316"/>
                <a:gd name="T28" fmla="*/ 484 w 837"/>
                <a:gd name="T29" fmla="*/ 510 h 4316"/>
                <a:gd name="T30" fmla="*/ 353 w 837"/>
                <a:gd name="T31" fmla="*/ 755 h 4316"/>
                <a:gd name="T32" fmla="*/ 239 w 837"/>
                <a:gd name="T33" fmla="*/ 995 h 4316"/>
                <a:gd name="T34" fmla="*/ 150 w 837"/>
                <a:gd name="T35" fmla="*/ 1235 h 4316"/>
                <a:gd name="T36" fmla="*/ 84 w 837"/>
                <a:gd name="T37" fmla="*/ 1469 h 4316"/>
                <a:gd name="T38" fmla="*/ 36 w 837"/>
                <a:gd name="T39" fmla="*/ 1702 h 4316"/>
                <a:gd name="T40" fmla="*/ 6 w 837"/>
                <a:gd name="T41" fmla="*/ 1942 h 4316"/>
                <a:gd name="T42" fmla="*/ 0 w 837"/>
                <a:gd name="T43" fmla="*/ 2200 h 4316"/>
                <a:gd name="T44" fmla="*/ 12 w 837"/>
                <a:gd name="T45" fmla="*/ 2470 h 4316"/>
                <a:gd name="T46" fmla="*/ 48 w 837"/>
                <a:gd name="T47" fmla="*/ 2739 h 4316"/>
                <a:gd name="T48" fmla="*/ 114 w 837"/>
                <a:gd name="T49" fmla="*/ 3027 h 4316"/>
                <a:gd name="T50" fmla="*/ 150 w 837"/>
                <a:gd name="T51" fmla="*/ 3171 h 4316"/>
                <a:gd name="T52" fmla="*/ 197 w 837"/>
                <a:gd name="T53" fmla="*/ 3321 h 4316"/>
                <a:gd name="T54" fmla="*/ 245 w 837"/>
                <a:gd name="T55" fmla="*/ 3477 h 4316"/>
                <a:gd name="T56" fmla="*/ 305 w 837"/>
                <a:gd name="T57" fmla="*/ 3639 h 4316"/>
                <a:gd name="T58" fmla="*/ 365 w 837"/>
                <a:gd name="T59" fmla="*/ 3800 h 4316"/>
                <a:gd name="T60" fmla="*/ 437 w 837"/>
                <a:gd name="T61" fmla="*/ 3968 h 4316"/>
                <a:gd name="T62" fmla="*/ 508 w 837"/>
                <a:gd name="T63" fmla="*/ 4136 h 4316"/>
                <a:gd name="T64" fmla="*/ 592 w 837"/>
                <a:gd name="T65" fmla="*/ 4316 h 4316"/>
                <a:gd name="T66" fmla="*/ 604 w 837"/>
                <a:gd name="T67" fmla="*/ 4316 h 4316"/>
                <a:gd name="T68" fmla="*/ 520 w 837"/>
                <a:gd name="T69" fmla="*/ 4136 h 4316"/>
                <a:gd name="T70" fmla="*/ 448 w 837"/>
                <a:gd name="T71" fmla="*/ 3968 h 4316"/>
                <a:gd name="T72" fmla="*/ 377 w 837"/>
                <a:gd name="T73" fmla="*/ 3800 h 4316"/>
                <a:gd name="T74" fmla="*/ 317 w 837"/>
                <a:gd name="T75" fmla="*/ 3639 h 4316"/>
                <a:gd name="T76" fmla="*/ 257 w 837"/>
                <a:gd name="T77" fmla="*/ 3477 h 4316"/>
                <a:gd name="T78" fmla="*/ 209 w 837"/>
                <a:gd name="T79" fmla="*/ 3327 h 4316"/>
                <a:gd name="T80" fmla="*/ 161 w 837"/>
                <a:gd name="T81" fmla="*/ 3171 h 4316"/>
                <a:gd name="T82" fmla="*/ 126 w 837"/>
                <a:gd name="T83" fmla="*/ 3027 h 4316"/>
                <a:gd name="T84" fmla="*/ 60 w 837"/>
                <a:gd name="T85" fmla="*/ 2739 h 4316"/>
                <a:gd name="T86" fmla="*/ 24 w 837"/>
                <a:gd name="T87" fmla="*/ 2470 h 4316"/>
                <a:gd name="T88" fmla="*/ 12 w 837"/>
                <a:gd name="T89" fmla="*/ 2206 h 4316"/>
                <a:gd name="T90" fmla="*/ 18 w 837"/>
                <a:gd name="T91" fmla="*/ 1948 h 4316"/>
                <a:gd name="T92" fmla="*/ 18 w 837"/>
                <a:gd name="T93" fmla="*/ 194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7" h="4316">
                  <a:moveTo>
                    <a:pt x="18" y="1948"/>
                  </a:moveTo>
                  <a:lnTo>
                    <a:pt x="48" y="1708"/>
                  </a:lnTo>
                  <a:lnTo>
                    <a:pt x="96" y="1475"/>
                  </a:lnTo>
                  <a:lnTo>
                    <a:pt x="161" y="1235"/>
                  </a:lnTo>
                  <a:lnTo>
                    <a:pt x="251" y="995"/>
                  </a:lnTo>
                  <a:lnTo>
                    <a:pt x="365" y="755"/>
                  </a:lnTo>
                  <a:lnTo>
                    <a:pt x="496" y="510"/>
                  </a:lnTo>
                  <a:lnTo>
                    <a:pt x="658" y="258"/>
                  </a:lnTo>
                  <a:lnTo>
                    <a:pt x="741" y="132"/>
                  </a:lnTo>
                  <a:lnTo>
                    <a:pt x="837" y="0"/>
                  </a:lnTo>
                  <a:lnTo>
                    <a:pt x="825" y="0"/>
                  </a:lnTo>
                  <a:lnTo>
                    <a:pt x="729" y="132"/>
                  </a:lnTo>
                  <a:lnTo>
                    <a:pt x="640" y="258"/>
                  </a:lnTo>
                  <a:lnTo>
                    <a:pt x="562" y="384"/>
                  </a:lnTo>
                  <a:lnTo>
                    <a:pt x="484" y="510"/>
                  </a:lnTo>
                  <a:lnTo>
                    <a:pt x="353" y="755"/>
                  </a:lnTo>
                  <a:lnTo>
                    <a:pt x="239" y="995"/>
                  </a:lnTo>
                  <a:lnTo>
                    <a:pt x="150" y="1235"/>
                  </a:lnTo>
                  <a:lnTo>
                    <a:pt x="84" y="1469"/>
                  </a:lnTo>
                  <a:lnTo>
                    <a:pt x="36" y="1702"/>
                  </a:lnTo>
                  <a:lnTo>
                    <a:pt x="6" y="1942"/>
                  </a:lnTo>
                  <a:lnTo>
                    <a:pt x="0" y="2200"/>
                  </a:lnTo>
                  <a:lnTo>
                    <a:pt x="12" y="2470"/>
                  </a:lnTo>
                  <a:lnTo>
                    <a:pt x="48" y="2739"/>
                  </a:lnTo>
                  <a:lnTo>
                    <a:pt x="114" y="3027"/>
                  </a:lnTo>
                  <a:lnTo>
                    <a:pt x="150" y="3171"/>
                  </a:lnTo>
                  <a:lnTo>
                    <a:pt x="197" y="3321"/>
                  </a:lnTo>
                  <a:lnTo>
                    <a:pt x="245" y="3477"/>
                  </a:lnTo>
                  <a:lnTo>
                    <a:pt x="305" y="3639"/>
                  </a:lnTo>
                  <a:lnTo>
                    <a:pt x="365" y="3800"/>
                  </a:lnTo>
                  <a:lnTo>
                    <a:pt x="437" y="3968"/>
                  </a:lnTo>
                  <a:lnTo>
                    <a:pt x="508" y="4136"/>
                  </a:lnTo>
                  <a:lnTo>
                    <a:pt x="592" y="4316"/>
                  </a:lnTo>
                  <a:lnTo>
                    <a:pt x="604" y="4316"/>
                  </a:lnTo>
                  <a:lnTo>
                    <a:pt x="520" y="4136"/>
                  </a:lnTo>
                  <a:lnTo>
                    <a:pt x="448" y="3968"/>
                  </a:lnTo>
                  <a:lnTo>
                    <a:pt x="377" y="3800"/>
                  </a:lnTo>
                  <a:lnTo>
                    <a:pt x="317" y="3639"/>
                  </a:lnTo>
                  <a:lnTo>
                    <a:pt x="257" y="3477"/>
                  </a:lnTo>
                  <a:lnTo>
                    <a:pt x="209" y="3327"/>
                  </a:lnTo>
                  <a:lnTo>
                    <a:pt x="161" y="3171"/>
                  </a:lnTo>
                  <a:lnTo>
                    <a:pt x="126" y="3027"/>
                  </a:lnTo>
                  <a:lnTo>
                    <a:pt x="60" y="2739"/>
                  </a:lnTo>
                  <a:lnTo>
                    <a:pt x="24" y="2470"/>
                  </a:lnTo>
                  <a:lnTo>
                    <a:pt x="12" y="2206"/>
                  </a:lnTo>
                  <a:lnTo>
                    <a:pt x="18" y="1948"/>
                  </a:lnTo>
                  <a:lnTo>
                    <a:pt x="18" y="194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hidden">
            <a:xfrm>
              <a:off x="7938" y="5334000"/>
              <a:ext cx="731520" cy="2438400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hidden">
            <a:xfrm>
              <a:off x="0" y="495049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9"/>
            <p:cNvSpPr>
              <a:spLocks noChangeShapeType="1"/>
            </p:cNvSpPr>
            <p:nvPr/>
          </p:nvSpPr>
          <p:spPr bwMode="hidden">
            <a:xfrm>
              <a:off x="0" y="4242765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hidden">
            <a:xfrm>
              <a:off x="0" y="141185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hidden">
            <a:xfrm>
              <a:off x="0" y="353503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hidden">
            <a:xfrm>
              <a:off x="0" y="2827309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hidden">
            <a:xfrm>
              <a:off x="0" y="2119581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hidden">
            <a:xfrm>
              <a:off x="0" y="70592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3"/>
            <p:cNvSpPr>
              <a:spLocks noChangeShapeType="1"/>
            </p:cNvSpPr>
            <p:nvPr userDrawn="1"/>
          </p:nvSpPr>
          <p:spPr bwMode="hidden">
            <a:xfrm rot="16200000" flipV="1">
              <a:off x="1143000" y="3849163"/>
              <a:ext cx="7772400" cy="5207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1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95514" y="7516368"/>
            <a:ext cx="150948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1200" b="1" dirty="0" smtClean="0">
                <a:solidFill>
                  <a:srgbClr val="FFCC00"/>
                </a:solidFill>
                <a:latin typeface="Palatino Linotype" panose="02040502050505030304" pitchFamily="18" charset="0"/>
              </a:rPr>
              <a:t>The One-Time</a:t>
            </a:r>
            <a:r>
              <a:rPr lang="en-US" altLang="en-US" sz="1200" b="1" baseline="0" dirty="0" smtClean="0">
                <a:solidFill>
                  <a:srgbClr val="FFCC00"/>
                </a:solidFill>
                <a:latin typeface="Palatino Linotype" panose="02040502050505030304" pitchFamily="18" charset="0"/>
              </a:rPr>
              <a:t> Pad</a:t>
            </a:r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42"/>
          <p:cNvSpPr txBox="1">
            <a:spLocks noChangeArrowheads="1"/>
          </p:cNvSpPr>
          <p:nvPr userDrawn="1"/>
        </p:nvSpPr>
        <p:spPr>
          <a:xfrm>
            <a:off x="8915400" y="7516368"/>
            <a:ext cx="790408" cy="2286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charset="0"/>
              </a:defRPr>
            </a:lvl1pPr>
            <a:lvl2pPr marL="482600" indent="-25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65200" indent="-50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4493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931988" indent="-1031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309BE8-20BE-4AC7-9981-7B4AC262AF1D}" type="slidenum">
              <a:rPr lang="en-US" sz="1200" b="1" smtClean="0">
                <a:solidFill>
                  <a:srgbClr val="FFCC00"/>
                </a:solidFill>
                <a:latin typeface="Palatino Linotype" panose="02040502050505030304" pitchFamily="18" charset="0"/>
              </a:rPr>
              <a:pPr>
                <a:defRPr/>
              </a:pPr>
              <a:t>‹#›</a:t>
            </a:fld>
            <a:endParaRPr 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Line 44"/>
          <p:cNvSpPr>
            <a:spLocks noChangeShapeType="1"/>
          </p:cNvSpPr>
          <p:nvPr userDrawn="1"/>
        </p:nvSpPr>
        <p:spPr bwMode="auto">
          <a:xfrm>
            <a:off x="250825" y="990600"/>
            <a:ext cx="9472613" cy="0"/>
          </a:xfrm>
          <a:prstGeom prst="line">
            <a:avLst/>
          </a:prstGeom>
          <a:noFill/>
          <a:ln w="635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4" name="Line 45"/>
          <p:cNvSpPr>
            <a:spLocks noChangeShapeType="1"/>
          </p:cNvSpPr>
          <p:nvPr userDrawn="1"/>
        </p:nvSpPr>
        <p:spPr bwMode="auto">
          <a:xfrm flipV="1">
            <a:off x="503238" y="173038"/>
            <a:ext cx="0" cy="1468437"/>
          </a:xfrm>
          <a:prstGeom prst="line">
            <a:avLst/>
          </a:prstGeom>
          <a:noFill/>
          <a:ln w="635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2920" y="457201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4840" y="1447800"/>
            <a:ext cx="9052560" cy="5134822"/>
          </a:xfrm>
          <a:prstGeom prst="rect">
            <a:avLst/>
          </a:prstGeom>
        </p:spPr>
        <p:txBody>
          <a:bodyPr/>
          <a:lstStyle>
            <a:lvl1pPr marL="284163" indent="-284163">
              <a:lnSpc>
                <a:spcPct val="120000"/>
              </a:lnSpc>
              <a:spcBef>
                <a:spcPts val="800"/>
              </a:spcBef>
              <a:defRPr>
                <a:effectLst/>
              </a:defRPr>
            </a:lvl1pPr>
            <a:lvl2pPr marL="684213" indent="-282575">
              <a:lnSpc>
                <a:spcPct val="120000"/>
              </a:lnSpc>
              <a:spcBef>
                <a:spcPts val="800"/>
              </a:spcBef>
              <a:defRPr>
                <a:effectLst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3429000" y="7516368"/>
            <a:ext cx="3733800" cy="228600"/>
          </a:xfrm>
          <a:prstGeom prst="rect">
            <a:avLst/>
          </a:prstGeom>
        </p:spPr>
        <p:txBody>
          <a:bodyPr anchor="ctr" anchorCtr="0"/>
          <a:lstStyle>
            <a:lvl1pPr marL="382015" indent="-3820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27698" indent="-3183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73382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82734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92087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801440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310793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820145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329498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0" kern="0" dirty="0" smtClean="0">
                <a:effectLst/>
                <a:latin typeface="Palatino Linotype" panose="02040502050505030304" pitchFamily="18" charset="0"/>
              </a:rPr>
              <a:t>Copyright © 2022  ( </a:t>
            </a:r>
            <a:r>
              <a:rPr lang="en-US" altLang="en-US" sz="1200" b="0" kern="0" dirty="0" smtClean="0">
                <a:effectLst/>
                <a:latin typeface="Palatino Linotype" panose="02040502050505030304" pitchFamily="18" charset="0"/>
                <a:hlinkClick r:id="rId2"/>
              </a:rPr>
              <a:t>CC BY 4.0</a:t>
            </a:r>
            <a:r>
              <a:rPr lang="en-US" altLang="en-US" sz="1200" b="0" kern="0" dirty="0" smtClean="0">
                <a:effectLst/>
                <a:latin typeface="Palatino Linotype" panose="02040502050505030304" pitchFamily="18" charset="0"/>
              </a:rPr>
              <a:t> )  CipherHistory.com</a:t>
            </a:r>
            <a:endParaRPr lang="en-US" altLang="en-US" sz="1200" b="0" kern="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0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0" y="-11002"/>
            <a:ext cx="10049673" cy="7783402"/>
            <a:chOff x="0" y="-11002"/>
            <a:chExt cx="10049673" cy="7783402"/>
          </a:xfrm>
        </p:grpSpPr>
        <p:sp>
          <p:nvSpPr>
            <p:cNvPr id="43" name="Line 37"/>
            <p:cNvSpPr>
              <a:spLocks noChangeShapeType="1"/>
            </p:cNvSpPr>
            <p:nvPr/>
          </p:nvSpPr>
          <p:spPr bwMode="hidden">
            <a:xfrm>
              <a:off x="0" y="7073677"/>
              <a:ext cx="10049673" cy="0"/>
            </a:xfrm>
            <a:prstGeom prst="line">
              <a:avLst/>
            </a:prstGeom>
            <a:noFill/>
            <a:ln w="15875">
              <a:solidFill>
                <a:srgbClr val="003B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hidden">
            <a:xfrm>
              <a:off x="0" y="6365949"/>
              <a:ext cx="10049673" cy="0"/>
            </a:xfrm>
            <a:prstGeom prst="line">
              <a:avLst/>
            </a:prstGeom>
            <a:noFill/>
            <a:ln w="15875">
              <a:solidFill>
                <a:srgbClr val="0037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 userDrawn="1"/>
          </p:nvSpPr>
          <p:spPr bwMode="hidden">
            <a:xfrm>
              <a:off x="0" y="5629309"/>
              <a:ext cx="10049673" cy="0"/>
            </a:xfrm>
            <a:prstGeom prst="line">
              <a:avLst/>
            </a:prstGeom>
            <a:noFill/>
            <a:ln w="15875">
              <a:solidFill>
                <a:srgbClr val="005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"/>
            <p:cNvSpPr>
              <a:spLocks/>
            </p:cNvSpPr>
            <p:nvPr/>
          </p:nvSpPr>
          <p:spPr bwMode="hidden">
            <a:xfrm>
              <a:off x="9296400" y="5224463"/>
              <a:ext cx="731520" cy="2547937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" name="Freeform 8"/>
            <p:cNvSpPr>
              <a:spLocks/>
            </p:cNvSpPr>
            <p:nvPr userDrawn="1"/>
          </p:nvSpPr>
          <p:spPr bwMode="hidden">
            <a:xfrm>
              <a:off x="5562600" y="0"/>
              <a:ext cx="356616" cy="7772400"/>
            </a:xfrm>
            <a:custGeom>
              <a:avLst/>
              <a:gdLst>
                <a:gd name="T0" fmla="*/ 24 w 174"/>
                <a:gd name="T1" fmla="*/ 0 h 4316"/>
                <a:gd name="T2" fmla="*/ 12 w 174"/>
                <a:gd name="T3" fmla="*/ 0 h 4316"/>
                <a:gd name="T4" fmla="*/ 42 w 174"/>
                <a:gd name="T5" fmla="*/ 216 h 4316"/>
                <a:gd name="T6" fmla="*/ 72 w 174"/>
                <a:gd name="T7" fmla="*/ 444 h 4316"/>
                <a:gd name="T8" fmla="*/ 96 w 174"/>
                <a:gd name="T9" fmla="*/ 689 h 4316"/>
                <a:gd name="T10" fmla="*/ 120 w 174"/>
                <a:gd name="T11" fmla="*/ 947 h 4316"/>
                <a:gd name="T12" fmla="*/ 132 w 174"/>
                <a:gd name="T13" fmla="*/ 1211 h 4316"/>
                <a:gd name="T14" fmla="*/ 150 w 174"/>
                <a:gd name="T15" fmla="*/ 1487 h 4316"/>
                <a:gd name="T16" fmla="*/ 156 w 174"/>
                <a:gd name="T17" fmla="*/ 1768 h 4316"/>
                <a:gd name="T18" fmla="*/ 162 w 174"/>
                <a:gd name="T19" fmla="*/ 2062 h 4316"/>
                <a:gd name="T20" fmla="*/ 156 w 174"/>
                <a:gd name="T21" fmla="*/ 2644 h 4316"/>
                <a:gd name="T22" fmla="*/ 126 w 174"/>
                <a:gd name="T23" fmla="*/ 3225 h 4316"/>
                <a:gd name="T24" fmla="*/ 108 w 174"/>
                <a:gd name="T25" fmla="*/ 3507 h 4316"/>
                <a:gd name="T26" fmla="*/ 78 w 174"/>
                <a:gd name="T27" fmla="*/ 3788 h 4316"/>
                <a:gd name="T28" fmla="*/ 42 w 174"/>
                <a:gd name="T29" fmla="*/ 4058 h 4316"/>
                <a:gd name="T30" fmla="*/ 0 w 174"/>
                <a:gd name="T31" fmla="*/ 4316 h 4316"/>
                <a:gd name="T32" fmla="*/ 12 w 174"/>
                <a:gd name="T33" fmla="*/ 4316 h 4316"/>
                <a:gd name="T34" fmla="*/ 54 w 174"/>
                <a:gd name="T35" fmla="*/ 4058 h 4316"/>
                <a:gd name="T36" fmla="*/ 90 w 174"/>
                <a:gd name="T37" fmla="*/ 3782 h 4316"/>
                <a:gd name="T38" fmla="*/ 120 w 174"/>
                <a:gd name="T39" fmla="*/ 3507 h 4316"/>
                <a:gd name="T40" fmla="*/ 138 w 174"/>
                <a:gd name="T41" fmla="*/ 3219 h 4316"/>
                <a:gd name="T42" fmla="*/ 168 w 174"/>
                <a:gd name="T43" fmla="*/ 2638 h 4316"/>
                <a:gd name="T44" fmla="*/ 174 w 174"/>
                <a:gd name="T45" fmla="*/ 2056 h 4316"/>
                <a:gd name="T46" fmla="*/ 168 w 174"/>
                <a:gd name="T47" fmla="*/ 1768 h 4316"/>
                <a:gd name="T48" fmla="*/ 162 w 174"/>
                <a:gd name="T49" fmla="*/ 1487 h 4316"/>
                <a:gd name="T50" fmla="*/ 144 w 174"/>
                <a:gd name="T51" fmla="*/ 1211 h 4316"/>
                <a:gd name="T52" fmla="*/ 132 w 174"/>
                <a:gd name="T53" fmla="*/ 941 h 4316"/>
                <a:gd name="T54" fmla="*/ 108 w 174"/>
                <a:gd name="T55" fmla="*/ 689 h 4316"/>
                <a:gd name="T56" fmla="*/ 84 w 174"/>
                <a:gd name="T57" fmla="*/ 444 h 4316"/>
                <a:gd name="T58" fmla="*/ 54 w 174"/>
                <a:gd name="T59" fmla="*/ 216 h 4316"/>
                <a:gd name="T60" fmla="*/ 24 w 174"/>
                <a:gd name="T61" fmla="*/ 0 h 4316"/>
                <a:gd name="T62" fmla="*/ 24 w 174"/>
                <a:gd name="T63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4316">
                  <a:moveTo>
                    <a:pt x="24" y="0"/>
                  </a:moveTo>
                  <a:lnTo>
                    <a:pt x="12" y="0"/>
                  </a:lnTo>
                  <a:lnTo>
                    <a:pt x="42" y="216"/>
                  </a:lnTo>
                  <a:lnTo>
                    <a:pt x="72" y="444"/>
                  </a:lnTo>
                  <a:lnTo>
                    <a:pt x="96" y="689"/>
                  </a:lnTo>
                  <a:lnTo>
                    <a:pt x="120" y="947"/>
                  </a:lnTo>
                  <a:lnTo>
                    <a:pt x="132" y="1211"/>
                  </a:lnTo>
                  <a:lnTo>
                    <a:pt x="150" y="1487"/>
                  </a:lnTo>
                  <a:lnTo>
                    <a:pt x="156" y="1768"/>
                  </a:lnTo>
                  <a:lnTo>
                    <a:pt x="162" y="2062"/>
                  </a:lnTo>
                  <a:lnTo>
                    <a:pt x="156" y="2644"/>
                  </a:lnTo>
                  <a:lnTo>
                    <a:pt x="126" y="3225"/>
                  </a:lnTo>
                  <a:lnTo>
                    <a:pt x="108" y="3507"/>
                  </a:lnTo>
                  <a:lnTo>
                    <a:pt x="78" y="3788"/>
                  </a:lnTo>
                  <a:lnTo>
                    <a:pt x="42" y="4058"/>
                  </a:lnTo>
                  <a:lnTo>
                    <a:pt x="0" y="4316"/>
                  </a:lnTo>
                  <a:lnTo>
                    <a:pt x="12" y="4316"/>
                  </a:lnTo>
                  <a:lnTo>
                    <a:pt x="54" y="4058"/>
                  </a:lnTo>
                  <a:lnTo>
                    <a:pt x="90" y="3782"/>
                  </a:lnTo>
                  <a:lnTo>
                    <a:pt x="120" y="3507"/>
                  </a:lnTo>
                  <a:lnTo>
                    <a:pt x="138" y="3219"/>
                  </a:lnTo>
                  <a:lnTo>
                    <a:pt x="168" y="2638"/>
                  </a:lnTo>
                  <a:lnTo>
                    <a:pt x="174" y="2056"/>
                  </a:lnTo>
                  <a:lnTo>
                    <a:pt x="168" y="1768"/>
                  </a:lnTo>
                  <a:lnTo>
                    <a:pt x="162" y="1487"/>
                  </a:lnTo>
                  <a:lnTo>
                    <a:pt x="144" y="1211"/>
                  </a:lnTo>
                  <a:lnTo>
                    <a:pt x="132" y="941"/>
                  </a:lnTo>
                  <a:lnTo>
                    <a:pt x="108" y="689"/>
                  </a:lnTo>
                  <a:lnTo>
                    <a:pt x="84" y="444"/>
                  </a:lnTo>
                  <a:lnTo>
                    <a:pt x="54" y="2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" name="Freeform 9"/>
            <p:cNvSpPr>
              <a:spLocks/>
            </p:cNvSpPr>
            <p:nvPr userDrawn="1"/>
          </p:nvSpPr>
          <p:spPr bwMode="hidden">
            <a:xfrm>
              <a:off x="5930899" y="0"/>
              <a:ext cx="708025" cy="7772400"/>
            </a:xfrm>
            <a:custGeom>
              <a:avLst/>
              <a:gdLst>
                <a:gd name="T0" fmla="*/ 329 w 335"/>
                <a:gd name="T1" fmla="*/ 2014 h 4316"/>
                <a:gd name="T2" fmla="*/ 317 w 335"/>
                <a:gd name="T3" fmla="*/ 1726 h 4316"/>
                <a:gd name="T4" fmla="*/ 293 w 335"/>
                <a:gd name="T5" fmla="*/ 1445 h 4316"/>
                <a:gd name="T6" fmla="*/ 263 w 335"/>
                <a:gd name="T7" fmla="*/ 1175 h 4316"/>
                <a:gd name="T8" fmla="*/ 228 w 335"/>
                <a:gd name="T9" fmla="*/ 917 h 4316"/>
                <a:gd name="T10" fmla="*/ 186 w 335"/>
                <a:gd name="T11" fmla="*/ 665 h 4316"/>
                <a:gd name="T12" fmla="*/ 132 w 335"/>
                <a:gd name="T13" fmla="*/ 432 h 4316"/>
                <a:gd name="T14" fmla="*/ 78 w 335"/>
                <a:gd name="T15" fmla="*/ 204 h 4316"/>
                <a:gd name="T16" fmla="*/ 12 w 335"/>
                <a:gd name="T17" fmla="*/ 0 h 4316"/>
                <a:gd name="T18" fmla="*/ 0 w 335"/>
                <a:gd name="T19" fmla="*/ 0 h 4316"/>
                <a:gd name="T20" fmla="*/ 66 w 335"/>
                <a:gd name="T21" fmla="*/ 204 h 4316"/>
                <a:gd name="T22" fmla="*/ 120 w 335"/>
                <a:gd name="T23" fmla="*/ 432 h 4316"/>
                <a:gd name="T24" fmla="*/ 174 w 335"/>
                <a:gd name="T25" fmla="*/ 665 h 4316"/>
                <a:gd name="T26" fmla="*/ 216 w 335"/>
                <a:gd name="T27" fmla="*/ 917 h 4316"/>
                <a:gd name="T28" fmla="*/ 251 w 335"/>
                <a:gd name="T29" fmla="*/ 1175 h 4316"/>
                <a:gd name="T30" fmla="*/ 281 w 335"/>
                <a:gd name="T31" fmla="*/ 1445 h 4316"/>
                <a:gd name="T32" fmla="*/ 305 w 335"/>
                <a:gd name="T33" fmla="*/ 1726 h 4316"/>
                <a:gd name="T34" fmla="*/ 317 w 335"/>
                <a:gd name="T35" fmla="*/ 2014 h 4316"/>
                <a:gd name="T36" fmla="*/ 323 w 335"/>
                <a:gd name="T37" fmla="*/ 2314 h 4316"/>
                <a:gd name="T38" fmla="*/ 317 w 335"/>
                <a:gd name="T39" fmla="*/ 2608 h 4316"/>
                <a:gd name="T40" fmla="*/ 305 w 335"/>
                <a:gd name="T41" fmla="*/ 2907 h 4316"/>
                <a:gd name="T42" fmla="*/ 281 w 335"/>
                <a:gd name="T43" fmla="*/ 3201 h 4316"/>
                <a:gd name="T44" fmla="*/ 257 w 335"/>
                <a:gd name="T45" fmla="*/ 3489 h 4316"/>
                <a:gd name="T46" fmla="*/ 216 w 335"/>
                <a:gd name="T47" fmla="*/ 3777 h 4316"/>
                <a:gd name="T48" fmla="*/ 174 w 335"/>
                <a:gd name="T49" fmla="*/ 4052 h 4316"/>
                <a:gd name="T50" fmla="*/ 120 w 335"/>
                <a:gd name="T51" fmla="*/ 4316 h 4316"/>
                <a:gd name="T52" fmla="*/ 132 w 335"/>
                <a:gd name="T53" fmla="*/ 4316 h 4316"/>
                <a:gd name="T54" fmla="*/ 186 w 335"/>
                <a:gd name="T55" fmla="*/ 4052 h 4316"/>
                <a:gd name="T56" fmla="*/ 228 w 335"/>
                <a:gd name="T57" fmla="*/ 3777 h 4316"/>
                <a:gd name="T58" fmla="*/ 269 w 335"/>
                <a:gd name="T59" fmla="*/ 3489 h 4316"/>
                <a:gd name="T60" fmla="*/ 293 w 335"/>
                <a:gd name="T61" fmla="*/ 3201 h 4316"/>
                <a:gd name="T62" fmla="*/ 317 w 335"/>
                <a:gd name="T63" fmla="*/ 2907 h 4316"/>
                <a:gd name="T64" fmla="*/ 329 w 335"/>
                <a:gd name="T65" fmla="*/ 2608 h 4316"/>
                <a:gd name="T66" fmla="*/ 335 w 335"/>
                <a:gd name="T67" fmla="*/ 2314 h 4316"/>
                <a:gd name="T68" fmla="*/ 329 w 335"/>
                <a:gd name="T69" fmla="*/ 2014 h 4316"/>
                <a:gd name="T70" fmla="*/ 329 w 335"/>
                <a:gd name="T71" fmla="*/ 20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4316">
                  <a:moveTo>
                    <a:pt x="329" y="2014"/>
                  </a:moveTo>
                  <a:lnTo>
                    <a:pt x="317" y="1726"/>
                  </a:lnTo>
                  <a:lnTo>
                    <a:pt x="293" y="1445"/>
                  </a:lnTo>
                  <a:lnTo>
                    <a:pt x="263" y="1175"/>
                  </a:lnTo>
                  <a:lnTo>
                    <a:pt x="228" y="917"/>
                  </a:lnTo>
                  <a:lnTo>
                    <a:pt x="186" y="665"/>
                  </a:lnTo>
                  <a:lnTo>
                    <a:pt x="132" y="432"/>
                  </a:lnTo>
                  <a:lnTo>
                    <a:pt x="78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6" y="204"/>
                  </a:lnTo>
                  <a:lnTo>
                    <a:pt x="120" y="432"/>
                  </a:lnTo>
                  <a:lnTo>
                    <a:pt x="174" y="665"/>
                  </a:lnTo>
                  <a:lnTo>
                    <a:pt x="216" y="917"/>
                  </a:lnTo>
                  <a:lnTo>
                    <a:pt x="251" y="1175"/>
                  </a:lnTo>
                  <a:lnTo>
                    <a:pt x="281" y="1445"/>
                  </a:lnTo>
                  <a:lnTo>
                    <a:pt x="305" y="1726"/>
                  </a:lnTo>
                  <a:lnTo>
                    <a:pt x="317" y="2014"/>
                  </a:lnTo>
                  <a:lnTo>
                    <a:pt x="323" y="2314"/>
                  </a:lnTo>
                  <a:lnTo>
                    <a:pt x="317" y="2608"/>
                  </a:lnTo>
                  <a:lnTo>
                    <a:pt x="305" y="2907"/>
                  </a:lnTo>
                  <a:lnTo>
                    <a:pt x="281" y="3201"/>
                  </a:lnTo>
                  <a:lnTo>
                    <a:pt x="257" y="3489"/>
                  </a:lnTo>
                  <a:lnTo>
                    <a:pt x="216" y="3777"/>
                  </a:lnTo>
                  <a:lnTo>
                    <a:pt x="174" y="4052"/>
                  </a:lnTo>
                  <a:lnTo>
                    <a:pt x="120" y="4316"/>
                  </a:lnTo>
                  <a:lnTo>
                    <a:pt x="132" y="4316"/>
                  </a:lnTo>
                  <a:lnTo>
                    <a:pt x="186" y="4052"/>
                  </a:lnTo>
                  <a:lnTo>
                    <a:pt x="228" y="3777"/>
                  </a:lnTo>
                  <a:lnTo>
                    <a:pt x="269" y="3489"/>
                  </a:lnTo>
                  <a:lnTo>
                    <a:pt x="293" y="3201"/>
                  </a:lnTo>
                  <a:lnTo>
                    <a:pt x="317" y="2907"/>
                  </a:lnTo>
                  <a:lnTo>
                    <a:pt x="329" y="2608"/>
                  </a:lnTo>
                  <a:lnTo>
                    <a:pt x="335" y="2314"/>
                  </a:lnTo>
                  <a:lnTo>
                    <a:pt x="329" y="2014"/>
                  </a:lnTo>
                  <a:lnTo>
                    <a:pt x="329" y="201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9" name="Freeform 10"/>
            <p:cNvSpPr>
              <a:spLocks/>
            </p:cNvSpPr>
            <p:nvPr userDrawn="1"/>
          </p:nvSpPr>
          <p:spPr bwMode="hidden">
            <a:xfrm>
              <a:off x="6611112" y="0"/>
              <a:ext cx="746125" cy="7772400"/>
            </a:xfrm>
            <a:custGeom>
              <a:avLst/>
              <a:gdLst>
                <a:gd name="T0" fmla="*/ 413 w 425"/>
                <a:gd name="T1" fmla="*/ 1924 h 4316"/>
                <a:gd name="T2" fmla="*/ 395 w 425"/>
                <a:gd name="T3" fmla="*/ 1690 h 4316"/>
                <a:gd name="T4" fmla="*/ 365 w 425"/>
                <a:gd name="T5" fmla="*/ 1457 h 4316"/>
                <a:gd name="T6" fmla="*/ 329 w 425"/>
                <a:gd name="T7" fmla="*/ 1229 h 4316"/>
                <a:gd name="T8" fmla="*/ 281 w 425"/>
                <a:gd name="T9" fmla="*/ 1001 h 4316"/>
                <a:gd name="T10" fmla="*/ 227 w 425"/>
                <a:gd name="T11" fmla="*/ 761 h 4316"/>
                <a:gd name="T12" fmla="*/ 162 w 425"/>
                <a:gd name="T13" fmla="*/ 522 h 4316"/>
                <a:gd name="T14" fmla="*/ 90 w 425"/>
                <a:gd name="T15" fmla="*/ 270 h 4316"/>
                <a:gd name="T16" fmla="*/ 12 w 425"/>
                <a:gd name="T17" fmla="*/ 0 h 4316"/>
                <a:gd name="T18" fmla="*/ 0 w 425"/>
                <a:gd name="T19" fmla="*/ 0 h 4316"/>
                <a:gd name="T20" fmla="*/ 84 w 425"/>
                <a:gd name="T21" fmla="*/ 270 h 4316"/>
                <a:gd name="T22" fmla="*/ 156 w 425"/>
                <a:gd name="T23" fmla="*/ 522 h 4316"/>
                <a:gd name="T24" fmla="*/ 216 w 425"/>
                <a:gd name="T25" fmla="*/ 767 h 4316"/>
                <a:gd name="T26" fmla="*/ 275 w 425"/>
                <a:gd name="T27" fmla="*/ 1001 h 4316"/>
                <a:gd name="T28" fmla="*/ 317 w 425"/>
                <a:gd name="T29" fmla="*/ 1235 h 4316"/>
                <a:gd name="T30" fmla="*/ 353 w 425"/>
                <a:gd name="T31" fmla="*/ 1463 h 4316"/>
                <a:gd name="T32" fmla="*/ 383 w 425"/>
                <a:gd name="T33" fmla="*/ 1690 h 4316"/>
                <a:gd name="T34" fmla="*/ 401 w 425"/>
                <a:gd name="T35" fmla="*/ 1924 h 4316"/>
                <a:gd name="T36" fmla="*/ 413 w 425"/>
                <a:gd name="T37" fmla="*/ 2188 h 4316"/>
                <a:gd name="T38" fmla="*/ 407 w 425"/>
                <a:gd name="T39" fmla="*/ 2458 h 4316"/>
                <a:gd name="T40" fmla="*/ 395 w 425"/>
                <a:gd name="T41" fmla="*/ 2733 h 4316"/>
                <a:gd name="T42" fmla="*/ 365 w 425"/>
                <a:gd name="T43" fmla="*/ 3021 h 4316"/>
                <a:gd name="T44" fmla="*/ 329 w 425"/>
                <a:gd name="T45" fmla="*/ 3321 h 4316"/>
                <a:gd name="T46" fmla="*/ 275 w 425"/>
                <a:gd name="T47" fmla="*/ 3639 h 4316"/>
                <a:gd name="T48" fmla="*/ 204 w 425"/>
                <a:gd name="T49" fmla="*/ 3968 h 4316"/>
                <a:gd name="T50" fmla="*/ 126 w 425"/>
                <a:gd name="T51" fmla="*/ 4316 h 4316"/>
                <a:gd name="T52" fmla="*/ 138 w 425"/>
                <a:gd name="T53" fmla="*/ 4316 h 4316"/>
                <a:gd name="T54" fmla="*/ 216 w 425"/>
                <a:gd name="T55" fmla="*/ 3968 h 4316"/>
                <a:gd name="T56" fmla="*/ 287 w 425"/>
                <a:gd name="T57" fmla="*/ 3639 h 4316"/>
                <a:gd name="T58" fmla="*/ 341 w 425"/>
                <a:gd name="T59" fmla="*/ 3321 h 4316"/>
                <a:gd name="T60" fmla="*/ 377 w 425"/>
                <a:gd name="T61" fmla="*/ 3021 h 4316"/>
                <a:gd name="T62" fmla="*/ 407 w 425"/>
                <a:gd name="T63" fmla="*/ 2733 h 4316"/>
                <a:gd name="T64" fmla="*/ 419 w 425"/>
                <a:gd name="T65" fmla="*/ 2458 h 4316"/>
                <a:gd name="T66" fmla="*/ 425 w 425"/>
                <a:gd name="T67" fmla="*/ 2188 h 4316"/>
                <a:gd name="T68" fmla="*/ 413 w 425"/>
                <a:gd name="T69" fmla="*/ 1924 h 4316"/>
                <a:gd name="T70" fmla="*/ 413 w 425"/>
                <a:gd name="T71" fmla="*/ 192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5" h="4316">
                  <a:moveTo>
                    <a:pt x="413" y="1924"/>
                  </a:moveTo>
                  <a:lnTo>
                    <a:pt x="395" y="1690"/>
                  </a:lnTo>
                  <a:lnTo>
                    <a:pt x="365" y="1457"/>
                  </a:lnTo>
                  <a:lnTo>
                    <a:pt x="329" y="1229"/>
                  </a:lnTo>
                  <a:lnTo>
                    <a:pt x="281" y="1001"/>
                  </a:lnTo>
                  <a:lnTo>
                    <a:pt x="227" y="761"/>
                  </a:lnTo>
                  <a:lnTo>
                    <a:pt x="162" y="522"/>
                  </a:lnTo>
                  <a:lnTo>
                    <a:pt x="90" y="27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84" y="270"/>
                  </a:lnTo>
                  <a:lnTo>
                    <a:pt x="156" y="522"/>
                  </a:lnTo>
                  <a:lnTo>
                    <a:pt x="216" y="767"/>
                  </a:lnTo>
                  <a:lnTo>
                    <a:pt x="275" y="1001"/>
                  </a:lnTo>
                  <a:lnTo>
                    <a:pt x="317" y="1235"/>
                  </a:lnTo>
                  <a:lnTo>
                    <a:pt x="353" y="1463"/>
                  </a:lnTo>
                  <a:lnTo>
                    <a:pt x="383" y="1690"/>
                  </a:lnTo>
                  <a:lnTo>
                    <a:pt x="401" y="1924"/>
                  </a:lnTo>
                  <a:lnTo>
                    <a:pt x="413" y="2188"/>
                  </a:lnTo>
                  <a:lnTo>
                    <a:pt x="407" y="2458"/>
                  </a:lnTo>
                  <a:lnTo>
                    <a:pt x="395" y="2733"/>
                  </a:lnTo>
                  <a:lnTo>
                    <a:pt x="365" y="3021"/>
                  </a:lnTo>
                  <a:lnTo>
                    <a:pt x="329" y="3321"/>
                  </a:lnTo>
                  <a:lnTo>
                    <a:pt x="275" y="3639"/>
                  </a:lnTo>
                  <a:lnTo>
                    <a:pt x="204" y="3968"/>
                  </a:lnTo>
                  <a:lnTo>
                    <a:pt x="126" y="4316"/>
                  </a:lnTo>
                  <a:lnTo>
                    <a:pt x="138" y="4316"/>
                  </a:lnTo>
                  <a:lnTo>
                    <a:pt x="216" y="3968"/>
                  </a:lnTo>
                  <a:lnTo>
                    <a:pt x="287" y="3639"/>
                  </a:lnTo>
                  <a:lnTo>
                    <a:pt x="341" y="3321"/>
                  </a:lnTo>
                  <a:lnTo>
                    <a:pt x="377" y="3021"/>
                  </a:lnTo>
                  <a:lnTo>
                    <a:pt x="407" y="2733"/>
                  </a:lnTo>
                  <a:lnTo>
                    <a:pt x="419" y="2458"/>
                  </a:lnTo>
                  <a:lnTo>
                    <a:pt x="425" y="2188"/>
                  </a:lnTo>
                  <a:lnTo>
                    <a:pt x="413" y="1924"/>
                  </a:lnTo>
                  <a:lnTo>
                    <a:pt x="413" y="192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" name="Freeform 11"/>
            <p:cNvSpPr>
              <a:spLocks/>
            </p:cNvSpPr>
            <p:nvPr userDrawn="1"/>
          </p:nvSpPr>
          <p:spPr bwMode="hidden">
            <a:xfrm>
              <a:off x="7278624" y="0"/>
              <a:ext cx="777240" cy="7772400"/>
            </a:xfrm>
            <a:custGeom>
              <a:avLst/>
              <a:gdLst>
                <a:gd name="T0" fmla="*/ 556 w 556"/>
                <a:gd name="T1" fmla="*/ 2020 h 4316"/>
                <a:gd name="T2" fmla="*/ 538 w 556"/>
                <a:gd name="T3" fmla="*/ 1732 h 4316"/>
                <a:gd name="T4" fmla="*/ 503 w 556"/>
                <a:gd name="T5" fmla="*/ 1445 h 4316"/>
                <a:gd name="T6" fmla="*/ 455 w 556"/>
                <a:gd name="T7" fmla="*/ 1175 h 4316"/>
                <a:gd name="T8" fmla="*/ 395 w 556"/>
                <a:gd name="T9" fmla="*/ 911 h 4316"/>
                <a:gd name="T10" fmla="*/ 317 w 556"/>
                <a:gd name="T11" fmla="*/ 659 h 4316"/>
                <a:gd name="T12" fmla="*/ 228 w 556"/>
                <a:gd name="T13" fmla="*/ 426 h 4316"/>
                <a:gd name="T14" fmla="*/ 126 w 556"/>
                <a:gd name="T15" fmla="*/ 204 h 4316"/>
                <a:gd name="T16" fmla="*/ 12 w 556"/>
                <a:gd name="T17" fmla="*/ 0 h 4316"/>
                <a:gd name="T18" fmla="*/ 0 w 556"/>
                <a:gd name="T19" fmla="*/ 0 h 4316"/>
                <a:gd name="T20" fmla="*/ 114 w 556"/>
                <a:gd name="T21" fmla="*/ 204 h 4316"/>
                <a:gd name="T22" fmla="*/ 216 w 556"/>
                <a:gd name="T23" fmla="*/ 426 h 4316"/>
                <a:gd name="T24" fmla="*/ 305 w 556"/>
                <a:gd name="T25" fmla="*/ 659 h 4316"/>
                <a:gd name="T26" fmla="*/ 383 w 556"/>
                <a:gd name="T27" fmla="*/ 911 h 4316"/>
                <a:gd name="T28" fmla="*/ 443 w 556"/>
                <a:gd name="T29" fmla="*/ 1175 h 4316"/>
                <a:gd name="T30" fmla="*/ 491 w 556"/>
                <a:gd name="T31" fmla="*/ 1445 h 4316"/>
                <a:gd name="T32" fmla="*/ 526 w 556"/>
                <a:gd name="T33" fmla="*/ 1732 h 4316"/>
                <a:gd name="T34" fmla="*/ 544 w 556"/>
                <a:gd name="T35" fmla="*/ 2020 h 4316"/>
                <a:gd name="T36" fmla="*/ 544 w 556"/>
                <a:gd name="T37" fmla="*/ 2326 h 4316"/>
                <a:gd name="T38" fmla="*/ 532 w 556"/>
                <a:gd name="T39" fmla="*/ 2632 h 4316"/>
                <a:gd name="T40" fmla="*/ 503 w 556"/>
                <a:gd name="T41" fmla="*/ 2931 h 4316"/>
                <a:gd name="T42" fmla="*/ 455 w 556"/>
                <a:gd name="T43" fmla="*/ 3225 h 4316"/>
                <a:gd name="T44" fmla="*/ 389 w 556"/>
                <a:gd name="T45" fmla="*/ 3513 h 4316"/>
                <a:gd name="T46" fmla="*/ 311 w 556"/>
                <a:gd name="T47" fmla="*/ 3788 h 4316"/>
                <a:gd name="T48" fmla="*/ 216 w 556"/>
                <a:gd name="T49" fmla="*/ 4058 h 4316"/>
                <a:gd name="T50" fmla="*/ 102 w 556"/>
                <a:gd name="T51" fmla="*/ 4316 h 4316"/>
                <a:gd name="T52" fmla="*/ 114 w 556"/>
                <a:gd name="T53" fmla="*/ 4316 h 4316"/>
                <a:gd name="T54" fmla="*/ 228 w 556"/>
                <a:gd name="T55" fmla="*/ 4058 h 4316"/>
                <a:gd name="T56" fmla="*/ 323 w 556"/>
                <a:gd name="T57" fmla="*/ 3788 h 4316"/>
                <a:gd name="T58" fmla="*/ 401 w 556"/>
                <a:gd name="T59" fmla="*/ 3513 h 4316"/>
                <a:gd name="T60" fmla="*/ 467 w 556"/>
                <a:gd name="T61" fmla="*/ 3225 h 4316"/>
                <a:gd name="T62" fmla="*/ 515 w 556"/>
                <a:gd name="T63" fmla="*/ 2931 h 4316"/>
                <a:gd name="T64" fmla="*/ 544 w 556"/>
                <a:gd name="T65" fmla="*/ 2632 h 4316"/>
                <a:gd name="T66" fmla="*/ 556 w 556"/>
                <a:gd name="T67" fmla="*/ 2326 h 4316"/>
                <a:gd name="T68" fmla="*/ 556 w 556"/>
                <a:gd name="T69" fmla="*/ 2020 h 4316"/>
                <a:gd name="T70" fmla="*/ 556 w 556"/>
                <a:gd name="T71" fmla="*/ 202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6" h="4316">
                  <a:moveTo>
                    <a:pt x="556" y="2020"/>
                  </a:moveTo>
                  <a:lnTo>
                    <a:pt x="538" y="1732"/>
                  </a:lnTo>
                  <a:lnTo>
                    <a:pt x="503" y="1445"/>
                  </a:lnTo>
                  <a:lnTo>
                    <a:pt x="455" y="1175"/>
                  </a:lnTo>
                  <a:lnTo>
                    <a:pt x="395" y="911"/>
                  </a:lnTo>
                  <a:lnTo>
                    <a:pt x="317" y="659"/>
                  </a:lnTo>
                  <a:lnTo>
                    <a:pt x="228" y="426"/>
                  </a:lnTo>
                  <a:lnTo>
                    <a:pt x="126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14" y="204"/>
                  </a:lnTo>
                  <a:lnTo>
                    <a:pt x="216" y="426"/>
                  </a:lnTo>
                  <a:lnTo>
                    <a:pt x="305" y="659"/>
                  </a:lnTo>
                  <a:lnTo>
                    <a:pt x="383" y="911"/>
                  </a:lnTo>
                  <a:lnTo>
                    <a:pt x="443" y="1175"/>
                  </a:lnTo>
                  <a:lnTo>
                    <a:pt x="491" y="1445"/>
                  </a:lnTo>
                  <a:lnTo>
                    <a:pt x="526" y="1732"/>
                  </a:lnTo>
                  <a:lnTo>
                    <a:pt x="544" y="2020"/>
                  </a:lnTo>
                  <a:lnTo>
                    <a:pt x="544" y="2326"/>
                  </a:lnTo>
                  <a:lnTo>
                    <a:pt x="532" y="2632"/>
                  </a:lnTo>
                  <a:lnTo>
                    <a:pt x="503" y="2931"/>
                  </a:lnTo>
                  <a:lnTo>
                    <a:pt x="455" y="3225"/>
                  </a:lnTo>
                  <a:lnTo>
                    <a:pt x="389" y="3513"/>
                  </a:lnTo>
                  <a:lnTo>
                    <a:pt x="311" y="3788"/>
                  </a:lnTo>
                  <a:lnTo>
                    <a:pt x="216" y="4058"/>
                  </a:lnTo>
                  <a:lnTo>
                    <a:pt x="102" y="4316"/>
                  </a:lnTo>
                  <a:lnTo>
                    <a:pt x="114" y="4316"/>
                  </a:lnTo>
                  <a:lnTo>
                    <a:pt x="228" y="4058"/>
                  </a:lnTo>
                  <a:lnTo>
                    <a:pt x="323" y="3788"/>
                  </a:lnTo>
                  <a:lnTo>
                    <a:pt x="401" y="3513"/>
                  </a:lnTo>
                  <a:lnTo>
                    <a:pt x="467" y="3225"/>
                  </a:lnTo>
                  <a:lnTo>
                    <a:pt x="515" y="2931"/>
                  </a:lnTo>
                  <a:lnTo>
                    <a:pt x="544" y="2632"/>
                  </a:lnTo>
                  <a:lnTo>
                    <a:pt x="556" y="2326"/>
                  </a:lnTo>
                  <a:lnTo>
                    <a:pt x="556" y="2020"/>
                  </a:lnTo>
                  <a:lnTo>
                    <a:pt x="556" y="202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" name="Freeform 12"/>
            <p:cNvSpPr>
              <a:spLocks/>
            </p:cNvSpPr>
            <p:nvPr userDrawn="1"/>
          </p:nvSpPr>
          <p:spPr bwMode="hidden">
            <a:xfrm>
              <a:off x="7918704" y="0"/>
              <a:ext cx="822960" cy="7772400"/>
            </a:xfrm>
            <a:custGeom>
              <a:avLst/>
              <a:gdLst>
                <a:gd name="T0" fmla="*/ 688 w 688"/>
                <a:gd name="T1" fmla="*/ 2086 h 4316"/>
                <a:gd name="T2" fmla="*/ 670 w 688"/>
                <a:gd name="T3" fmla="*/ 1810 h 4316"/>
                <a:gd name="T4" fmla="*/ 634 w 688"/>
                <a:gd name="T5" fmla="*/ 1541 h 4316"/>
                <a:gd name="T6" fmla="*/ 574 w 688"/>
                <a:gd name="T7" fmla="*/ 1271 h 4316"/>
                <a:gd name="T8" fmla="*/ 497 w 688"/>
                <a:gd name="T9" fmla="*/ 1007 h 4316"/>
                <a:gd name="T10" fmla="*/ 401 w 688"/>
                <a:gd name="T11" fmla="*/ 749 h 4316"/>
                <a:gd name="T12" fmla="*/ 293 w 688"/>
                <a:gd name="T13" fmla="*/ 492 h 4316"/>
                <a:gd name="T14" fmla="*/ 162 w 688"/>
                <a:gd name="T15" fmla="*/ 240 h 4316"/>
                <a:gd name="T16" fmla="*/ 12 w 688"/>
                <a:gd name="T17" fmla="*/ 0 h 4316"/>
                <a:gd name="T18" fmla="*/ 0 w 688"/>
                <a:gd name="T19" fmla="*/ 0 h 4316"/>
                <a:gd name="T20" fmla="*/ 150 w 688"/>
                <a:gd name="T21" fmla="*/ 240 h 4316"/>
                <a:gd name="T22" fmla="*/ 281 w 688"/>
                <a:gd name="T23" fmla="*/ 492 h 4316"/>
                <a:gd name="T24" fmla="*/ 389 w 688"/>
                <a:gd name="T25" fmla="*/ 749 h 4316"/>
                <a:gd name="T26" fmla="*/ 485 w 688"/>
                <a:gd name="T27" fmla="*/ 1007 h 4316"/>
                <a:gd name="T28" fmla="*/ 562 w 688"/>
                <a:gd name="T29" fmla="*/ 1271 h 4316"/>
                <a:gd name="T30" fmla="*/ 622 w 688"/>
                <a:gd name="T31" fmla="*/ 1541 h 4316"/>
                <a:gd name="T32" fmla="*/ 658 w 688"/>
                <a:gd name="T33" fmla="*/ 1810 h 4316"/>
                <a:gd name="T34" fmla="*/ 676 w 688"/>
                <a:gd name="T35" fmla="*/ 2086 h 4316"/>
                <a:gd name="T36" fmla="*/ 676 w 688"/>
                <a:gd name="T37" fmla="*/ 2368 h 4316"/>
                <a:gd name="T38" fmla="*/ 658 w 688"/>
                <a:gd name="T39" fmla="*/ 2650 h 4316"/>
                <a:gd name="T40" fmla="*/ 616 w 688"/>
                <a:gd name="T41" fmla="*/ 2931 h 4316"/>
                <a:gd name="T42" fmla="*/ 556 w 688"/>
                <a:gd name="T43" fmla="*/ 3213 h 4316"/>
                <a:gd name="T44" fmla="*/ 473 w 688"/>
                <a:gd name="T45" fmla="*/ 3495 h 4316"/>
                <a:gd name="T46" fmla="*/ 371 w 688"/>
                <a:gd name="T47" fmla="*/ 3777 h 4316"/>
                <a:gd name="T48" fmla="*/ 251 w 688"/>
                <a:gd name="T49" fmla="*/ 4046 h 4316"/>
                <a:gd name="T50" fmla="*/ 114 w 688"/>
                <a:gd name="T51" fmla="*/ 4316 h 4316"/>
                <a:gd name="T52" fmla="*/ 126 w 688"/>
                <a:gd name="T53" fmla="*/ 4316 h 4316"/>
                <a:gd name="T54" fmla="*/ 263 w 688"/>
                <a:gd name="T55" fmla="*/ 4046 h 4316"/>
                <a:gd name="T56" fmla="*/ 383 w 688"/>
                <a:gd name="T57" fmla="*/ 3777 h 4316"/>
                <a:gd name="T58" fmla="*/ 485 w 688"/>
                <a:gd name="T59" fmla="*/ 3495 h 4316"/>
                <a:gd name="T60" fmla="*/ 568 w 688"/>
                <a:gd name="T61" fmla="*/ 3219 h 4316"/>
                <a:gd name="T62" fmla="*/ 628 w 688"/>
                <a:gd name="T63" fmla="*/ 2937 h 4316"/>
                <a:gd name="T64" fmla="*/ 670 w 688"/>
                <a:gd name="T65" fmla="*/ 2656 h 4316"/>
                <a:gd name="T66" fmla="*/ 688 w 688"/>
                <a:gd name="T67" fmla="*/ 2368 h 4316"/>
                <a:gd name="T68" fmla="*/ 688 w 688"/>
                <a:gd name="T69" fmla="*/ 2086 h 4316"/>
                <a:gd name="T70" fmla="*/ 688 w 688"/>
                <a:gd name="T71" fmla="*/ 208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4316">
                  <a:moveTo>
                    <a:pt x="688" y="2086"/>
                  </a:moveTo>
                  <a:lnTo>
                    <a:pt x="670" y="1810"/>
                  </a:lnTo>
                  <a:lnTo>
                    <a:pt x="634" y="1541"/>
                  </a:lnTo>
                  <a:lnTo>
                    <a:pt x="574" y="1271"/>
                  </a:lnTo>
                  <a:lnTo>
                    <a:pt x="497" y="1007"/>
                  </a:lnTo>
                  <a:lnTo>
                    <a:pt x="401" y="749"/>
                  </a:lnTo>
                  <a:lnTo>
                    <a:pt x="293" y="492"/>
                  </a:lnTo>
                  <a:lnTo>
                    <a:pt x="162" y="24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50" y="240"/>
                  </a:lnTo>
                  <a:lnTo>
                    <a:pt x="281" y="492"/>
                  </a:lnTo>
                  <a:lnTo>
                    <a:pt x="389" y="749"/>
                  </a:lnTo>
                  <a:lnTo>
                    <a:pt x="485" y="1007"/>
                  </a:lnTo>
                  <a:lnTo>
                    <a:pt x="562" y="1271"/>
                  </a:lnTo>
                  <a:lnTo>
                    <a:pt x="622" y="1541"/>
                  </a:lnTo>
                  <a:lnTo>
                    <a:pt x="658" y="1810"/>
                  </a:lnTo>
                  <a:lnTo>
                    <a:pt x="676" y="2086"/>
                  </a:lnTo>
                  <a:lnTo>
                    <a:pt x="676" y="2368"/>
                  </a:lnTo>
                  <a:lnTo>
                    <a:pt x="658" y="2650"/>
                  </a:lnTo>
                  <a:lnTo>
                    <a:pt x="616" y="2931"/>
                  </a:lnTo>
                  <a:lnTo>
                    <a:pt x="556" y="3213"/>
                  </a:lnTo>
                  <a:lnTo>
                    <a:pt x="473" y="3495"/>
                  </a:lnTo>
                  <a:lnTo>
                    <a:pt x="371" y="3777"/>
                  </a:lnTo>
                  <a:lnTo>
                    <a:pt x="251" y="4046"/>
                  </a:lnTo>
                  <a:lnTo>
                    <a:pt x="114" y="4316"/>
                  </a:lnTo>
                  <a:lnTo>
                    <a:pt x="126" y="4316"/>
                  </a:lnTo>
                  <a:lnTo>
                    <a:pt x="263" y="4046"/>
                  </a:lnTo>
                  <a:lnTo>
                    <a:pt x="383" y="3777"/>
                  </a:lnTo>
                  <a:lnTo>
                    <a:pt x="485" y="3495"/>
                  </a:lnTo>
                  <a:lnTo>
                    <a:pt x="568" y="3219"/>
                  </a:lnTo>
                  <a:lnTo>
                    <a:pt x="628" y="2937"/>
                  </a:lnTo>
                  <a:lnTo>
                    <a:pt x="670" y="2656"/>
                  </a:lnTo>
                  <a:lnTo>
                    <a:pt x="688" y="2368"/>
                  </a:lnTo>
                  <a:lnTo>
                    <a:pt x="688" y="2086"/>
                  </a:lnTo>
                  <a:lnTo>
                    <a:pt x="688" y="20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" name="Freeform 13"/>
            <p:cNvSpPr>
              <a:spLocks/>
            </p:cNvSpPr>
            <p:nvPr userDrawn="1"/>
          </p:nvSpPr>
          <p:spPr bwMode="hidden">
            <a:xfrm>
              <a:off x="8513064" y="0"/>
              <a:ext cx="938784" cy="7772400"/>
            </a:xfrm>
            <a:custGeom>
              <a:avLst/>
              <a:gdLst>
                <a:gd name="T0" fmla="*/ 855 w 861"/>
                <a:gd name="T1" fmla="*/ 2128 h 4316"/>
                <a:gd name="T2" fmla="*/ 831 w 861"/>
                <a:gd name="T3" fmla="*/ 1834 h 4316"/>
                <a:gd name="T4" fmla="*/ 808 w 861"/>
                <a:gd name="T5" fmla="*/ 1684 h 4316"/>
                <a:gd name="T6" fmla="*/ 784 w 861"/>
                <a:gd name="T7" fmla="*/ 1541 h 4316"/>
                <a:gd name="T8" fmla="*/ 748 w 861"/>
                <a:gd name="T9" fmla="*/ 1397 h 4316"/>
                <a:gd name="T10" fmla="*/ 712 w 861"/>
                <a:gd name="T11" fmla="*/ 1253 h 4316"/>
                <a:gd name="T12" fmla="*/ 664 w 861"/>
                <a:gd name="T13" fmla="*/ 1115 h 4316"/>
                <a:gd name="T14" fmla="*/ 610 w 861"/>
                <a:gd name="T15" fmla="*/ 977 h 4316"/>
                <a:gd name="T16" fmla="*/ 491 w 861"/>
                <a:gd name="T17" fmla="*/ 719 h 4316"/>
                <a:gd name="T18" fmla="*/ 353 w 861"/>
                <a:gd name="T19" fmla="*/ 468 h 4316"/>
                <a:gd name="T20" fmla="*/ 192 w 861"/>
                <a:gd name="T21" fmla="*/ 228 h 4316"/>
                <a:gd name="T22" fmla="*/ 12 w 861"/>
                <a:gd name="T23" fmla="*/ 0 h 4316"/>
                <a:gd name="T24" fmla="*/ 0 w 861"/>
                <a:gd name="T25" fmla="*/ 0 h 4316"/>
                <a:gd name="T26" fmla="*/ 180 w 861"/>
                <a:gd name="T27" fmla="*/ 228 h 4316"/>
                <a:gd name="T28" fmla="*/ 341 w 861"/>
                <a:gd name="T29" fmla="*/ 468 h 4316"/>
                <a:gd name="T30" fmla="*/ 479 w 861"/>
                <a:gd name="T31" fmla="*/ 719 h 4316"/>
                <a:gd name="T32" fmla="*/ 598 w 861"/>
                <a:gd name="T33" fmla="*/ 983 h 4316"/>
                <a:gd name="T34" fmla="*/ 652 w 861"/>
                <a:gd name="T35" fmla="*/ 1121 h 4316"/>
                <a:gd name="T36" fmla="*/ 700 w 861"/>
                <a:gd name="T37" fmla="*/ 1259 h 4316"/>
                <a:gd name="T38" fmla="*/ 736 w 861"/>
                <a:gd name="T39" fmla="*/ 1403 h 4316"/>
                <a:gd name="T40" fmla="*/ 772 w 861"/>
                <a:gd name="T41" fmla="*/ 1547 h 4316"/>
                <a:gd name="T42" fmla="*/ 802 w 861"/>
                <a:gd name="T43" fmla="*/ 1690 h 4316"/>
                <a:gd name="T44" fmla="*/ 819 w 861"/>
                <a:gd name="T45" fmla="*/ 1834 h 4316"/>
                <a:gd name="T46" fmla="*/ 837 w 861"/>
                <a:gd name="T47" fmla="*/ 1984 h 4316"/>
                <a:gd name="T48" fmla="*/ 843 w 861"/>
                <a:gd name="T49" fmla="*/ 2128 h 4316"/>
                <a:gd name="T50" fmla="*/ 849 w 861"/>
                <a:gd name="T51" fmla="*/ 2278 h 4316"/>
                <a:gd name="T52" fmla="*/ 843 w 861"/>
                <a:gd name="T53" fmla="*/ 2428 h 4316"/>
                <a:gd name="T54" fmla="*/ 831 w 861"/>
                <a:gd name="T55" fmla="*/ 2572 h 4316"/>
                <a:gd name="T56" fmla="*/ 819 w 861"/>
                <a:gd name="T57" fmla="*/ 2721 h 4316"/>
                <a:gd name="T58" fmla="*/ 796 w 861"/>
                <a:gd name="T59" fmla="*/ 2865 h 4316"/>
                <a:gd name="T60" fmla="*/ 766 w 861"/>
                <a:gd name="T61" fmla="*/ 3015 h 4316"/>
                <a:gd name="T62" fmla="*/ 724 w 861"/>
                <a:gd name="T63" fmla="*/ 3159 h 4316"/>
                <a:gd name="T64" fmla="*/ 682 w 861"/>
                <a:gd name="T65" fmla="*/ 3303 h 4316"/>
                <a:gd name="T66" fmla="*/ 586 w 861"/>
                <a:gd name="T67" fmla="*/ 3567 h 4316"/>
                <a:gd name="T68" fmla="*/ 473 w 861"/>
                <a:gd name="T69" fmla="*/ 3824 h 4316"/>
                <a:gd name="T70" fmla="*/ 335 w 861"/>
                <a:gd name="T71" fmla="*/ 4076 h 4316"/>
                <a:gd name="T72" fmla="*/ 180 w 861"/>
                <a:gd name="T73" fmla="*/ 4316 h 4316"/>
                <a:gd name="T74" fmla="*/ 192 w 861"/>
                <a:gd name="T75" fmla="*/ 4316 h 4316"/>
                <a:gd name="T76" fmla="*/ 347 w 861"/>
                <a:gd name="T77" fmla="*/ 4076 h 4316"/>
                <a:gd name="T78" fmla="*/ 485 w 861"/>
                <a:gd name="T79" fmla="*/ 3824 h 4316"/>
                <a:gd name="T80" fmla="*/ 598 w 861"/>
                <a:gd name="T81" fmla="*/ 3573 h 4316"/>
                <a:gd name="T82" fmla="*/ 694 w 861"/>
                <a:gd name="T83" fmla="*/ 3309 h 4316"/>
                <a:gd name="T84" fmla="*/ 736 w 861"/>
                <a:gd name="T85" fmla="*/ 3165 h 4316"/>
                <a:gd name="T86" fmla="*/ 778 w 861"/>
                <a:gd name="T87" fmla="*/ 3021 h 4316"/>
                <a:gd name="T88" fmla="*/ 808 w 861"/>
                <a:gd name="T89" fmla="*/ 2871 h 4316"/>
                <a:gd name="T90" fmla="*/ 831 w 861"/>
                <a:gd name="T91" fmla="*/ 2727 h 4316"/>
                <a:gd name="T92" fmla="*/ 843 w 861"/>
                <a:gd name="T93" fmla="*/ 2578 h 4316"/>
                <a:gd name="T94" fmla="*/ 855 w 861"/>
                <a:gd name="T95" fmla="*/ 2428 h 4316"/>
                <a:gd name="T96" fmla="*/ 861 w 861"/>
                <a:gd name="T97" fmla="*/ 2278 h 4316"/>
                <a:gd name="T98" fmla="*/ 855 w 861"/>
                <a:gd name="T99" fmla="*/ 2128 h 4316"/>
                <a:gd name="T100" fmla="*/ 855 w 861"/>
                <a:gd name="T101" fmla="*/ 212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1" h="4316">
                  <a:moveTo>
                    <a:pt x="855" y="2128"/>
                  </a:moveTo>
                  <a:lnTo>
                    <a:pt x="831" y="1834"/>
                  </a:lnTo>
                  <a:lnTo>
                    <a:pt x="808" y="1684"/>
                  </a:lnTo>
                  <a:lnTo>
                    <a:pt x="784" y="1541"/>
                  </a:lnTo>
                  <a:lnTo>
                    <a:pt x="748" y="1397"/>
                  </a:lnTo>
                  <a:lnTo>
                    <a:pt x="712" y="1253"/>
                  </a:lnTo>
                  <a:lnTo>
                    <a:pt x="664" y="1115"/>
                  </a:lnTo>
                  <a:lnTo>
                    <a:pt x="610" y="977"/>
                  </a:lnTo>
                  <a:lnTo>
                    <a:pt x="491" y="719"/>
                  </a:lnTo>
                  <a:lnTo>
                    <a:pt x="353" y="468"/>
                  </a:lnTo>
                  <a:lnTo>
                    <a:pt x="192" y="2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0" y="228"/>
                  </a:lnTo>
                  <a:lnTo>
                    <a:pt x="341" y="468"/>
                  </a:lnTo>
                  <a:lnTo>
                    <a:pt x="479" y="719"/>
                  </a:lnTo>
                  <a:lnTo>
                    <a:pt x="598" y="983"/>
                  </a:lnTo>
                  <a:lnTo>
                    <a:pt x="652" y="1121"/>
                  </a:lnTo>
                  <a:lnTo>
                    <a:pt x="700" y="1259"/>
                  </a:lnTo>
                  <a:lnTo>
                    <a:pt x="736" y="1403"/>
                  </a:lnTo>
                  <a:lnTo>
                    <a:pt x="772" y="1547"/>
                  </a:lnTo>
                  <a:lnTo>
                    <a:pt x="802" y="1690"/>
                  </a:lnTo>
                  <a:lnTo>
                    <a:pt x="819" y="1834"/>
                  </a:lnTo>
                  <a:lnTo>
                    <a:pt x="837" y="1984"/>
                  </a:lnTo>
                  <a:lnTo>
                    <a:pt x="843" y="2128"/>
                  </a:lnTo>
                  <a:lnTo>
                    <a:pt x="849" y="2278"/>
                  </a:lnTo>
                  <a:lnTo>
                    <a:pt x="843" y="2428"/>
                  </a:lnTo>
                  <a:lnTo>
                    <a:pt x="831" y="2572"/>
                  </a:lnTo>
                  <a:lnTo>
                    <a:pt x="819" y="2721"/>
                  </a:lnTo>
                  <a:lnTo>
                    <a:pt x="796" y="2865"/>
                  </a:lnTo>
                  <a:lnTo>
                    <a:pt x="766" y="3015"/>
                  </a:lnTo>
                  <a:lnTo>
                    <a:pt x="724" y="3159"/>
                  </a:lnTo>
                  <a:lnTo>
                    <a:pt x="682" y="3303"/>
                  </a:lnTo>
                  <a:lnTo>
                    <a:pt x="586" y="3567"/>
                  </a:lnTo>
                  <a:lnTo>
                    <a:pt x="473" y="3824"/>
                  </a:lnTo>
                  <a:lnTo>
                    <a:pt x="335" y="4076"/>
                  </a:lnTo>
                  <a:lnTo>
                    <a:pt x="180" y="4316"/>
                  </a:lnTo>
                  <a:lnTo>
                    <a:pt x="192" y="4316"/>
                  </a:lnTo>
                  <a:lnTo>
                    <a:pt x="347" y="4076"/>
                  </a:lnTo>
                  <a:lnTo>
                    <a:pt x="485" y="3824"/>
                  </a:lnTo>
                  <a:lnTo>
                    <a:pt x="598" y="3573"/>
                  </a:lnTo>
                  <a:lnTo>
                    <a:pt x="694" y="3309"/>
                  </a:lnTo>
                  <a:lnTo>
                    <a:pt x="736" y="3165"/>
                  </a:lnTo>
                  <a:lnTo>
                    <a:pt x="778" y="3021"/>
                  </a:lnTo>
                  <a:lnTo>
                    <a:pt x="808" y="2871"/>
                  </a:lnTo>
                  <a:lnTo>
                    <a:pt x="831" y="2727"/>
                  </a:lnTo>
                  <a:lnTo>
                    <a:pt x="843" y="2578"/>
                  </a:lnTo>
                  <a:lnTo>
                    <a:pt x="855" y="2428"/>
                  </a:lnTo>
                  <a:lnTo>
                    <a:pt x="861" y="2278"/>
                  </a:lnTo>
                  <a:lnTo>
                    <a:pt x="855" y="2128"/>
                  </a:lnTo>
                  <a:lnTo>
                    <a:pt x="855" y="212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" name="Freeform 14"/>
            <p:cNvSpPr>
              <a:spLocks/>
            </p:cNvSpPr>
            <p:nvPr userDrawn="1"/>
          </p:nvSpPr>
          <p:spPr bwMode="hidden">
            <a:xfrm>
              <a:off x="4187952" y="0"/>
              <a:ext cx="354013" cy="7772400"/>
            </a:xfrm>
            <a:custGeom>
              <a:avLst/>
              <a:gdLst>
                <a:gd name="T0" fmla="*/ 18 w 149"/>
                <a:gd name="T1" fmla="*/ 1942 h 4316"/>
                <a:gd name="T2" fmla="*/ 30 w 149"/>
                <a:gd name="T3" fmla="*/ 1630 h 4316"/>
                <a:gd name="T4" fmla="*/ 42 w 149"/>
                <a:gd name="T5" fmla="*/ 1331 h 4316"/>
                <a:gd name="T6" fmla="*/ 59 w 149"/>
                <a:gd name="T7" fmla="*/ 1055 h 4316"/>
                <a:gd name="T8" fmla="*/ 77 w 149"/>
                <a:gd name="T9" fmla="*/ 791 h 4316"/>
                <a:gd name="T10" fmla="*/ 83 w 149"/>
                <a:gd name="T11" fmla="*/ 671 h 4316"/>
                <a:gd name="T12" fmla="*/ 95 w 149"/>
                <a:gd name="T13" fmla="*/ 557 h 4316"/>
                <a:gd name="T14" fmla="*/ 107 w 149"/>
                <a:gd name="T15" fmla="*/ 444 h 4316"/>
                <a:gd name="T16" fmla="*/ 113 w 149"/>
                <a:gd name="T17" fmla="*/ 342 h 4316"/>
                <a:gd name="T18" fmla="*/ 125 w 149"/>
                <a:gd name="T19" fmla="*/ 246 h 4316"/>
                <a:gd name="T20" fmla="*/ 131 w 149"/>
                <a:gd name="T21" fmla="*/ 156 h 4316"/>
                <a:gd name="T22" fmla="*/ 143 w 149"/>
                <a:gd name="T23" fmla="*/ 72 h 4316"/>
                <a:gd name="T24" fmla="*/ 149 w 149"/>
                <a:gd name="T25" fmla="*/ 0 h 4316"/>
                <a:gd name="T26" fmla="*/ 137 w 149"/>
                <a:gd name="T27" fmla="*/ 0 h 4316"/>
                <a:gd name="T28" fmla="*/ 131 w 149"/>
                <a:gd name="T29" fmla="*/ 72 h 4316"/>
                <a:gd name="T30" fmla="*/ 119 w 149"/>
                <a:gd name="T31" fmla="*/ 156 h 4316"/>
                <a:gd name="T32" fmla="*/ 113 w 149"/>
                <a:gd name="T33" fmla="*/ 246 h 4316"/>
                <a:gd name="T34" fmla="*/ 101 w 149"/>
                <a:gd name="T35" fmla="*/ 342 h 4316"/>
                <a:gd name="T36" fmla="*/ 95 w 149"/>
                <a:gd name="T37" fmla="*/ 444 h 4316"/>
                <a:gd name="T38" fmla="*/ 83 w 149"/>
                <a:gd name="T39" fmla="*/ 557 h 4316"/>
                <a:gd name="T40" fmla="*/ 71 w 149"/>
                <a:gd name="T41" fmla="*/ 671 h 4316"/>
                <a:gd name="T42" fmla="*/ 65 w 149"/>
                <a:gd name="T43" fmla="*/ 791 h 4316"/>
                <a:gd name="T44" fmla="*/ 48 w 149"/>
                <a:gd name="T45" fmla="*/ 1055 h 4316"/>
                <a:gd name="T46" fmla="*/ 30 w 149"/>
                <a:gd name="T47" fmla="*/ 1331 h 4316"/>
                <a:gd name="T48" fmla="*/ 18 w 149"/>
                <a:gd name="T49" fmla="*/ 1630 h 4316"/>
                <a:gd name="T50" fmla="*/ 6 w 149"/>
                <a:gd name="T51" fmla="*/ 1942 h 4316"/>
                <a:gd name="T52" fmla="*/ 0 w 149"/>
                <a:gd name="T53" fmla="*/ 2278 h 4316"/>
                <a:gd name="T54" fmla="*/ 6 w 149"/>
                <a:gd name="T55" fmla="*/ 2602 h 4316"/>
                <a:gd name="T56" fmla="*/ 12 w 149"/>
                <a:gd name="T57" fmla="*/ 2919 h 4316"/>
                <a:gd name="T58" fmla="*/ 24 w 149"/>
                <a:gd name="T59" fmla="*/ 3219 h 4316"/>
                <a:gd name="T60" fmla="*/ 36 w 149"/>
                <a:gd name="T61" fmla="*/ 3513 h 4316"/>
                <a:gd name="T62" fmla="*/ 59 w 149"/>
                <a:gd name="T63" fmla="*/ 3794 h 4316"/>
                <a:gd name="T64" fmla="*/ 89 w 149"/>
                <a:gd name="T65" fmla="*/ 4058 h 4316"/>
                <a:gd name="T66" fmla="*/ 125 w 149"/>
                <a:gd name="T67" fmla="*/ 4316 h 4316"/>
                <a:gd name="T68" fmla="*/ 137 w 149"/>
                <a:gd name="T69" fmla="*/ 4316 h 4316"/>
                <a:gd name="T70" fmla="*/ 101 w 149"/>
                <a:gd name="T71" fmla="*/ 4058 h 4316"/>
                <a:gd name="T72" fmla="*/ 71 w 149"/>
                <a:gd name="T73" fmla="*/ 3794 h 4316"/>
                <a:gd name="T74" fmla="*/ 48 w 149"/>
                <a:gd name="T75" fmla="*/ 3513 h 4316"/>
                <a:gd name="T76" fmla="*/ 36 w 149"/>
                <a:gd name="T77" fmla="*/ 3225 h 4316"/>
                <a:gd name="T78" fmla="*/ 24 w 149"/>
                <a:gd name="T79" fmla="*/ 2919 h 4316"/>
                <a:gd name="T80" fmla="*/ 18 w 149"/>
                <a:gd name="T81" fmla="*/ 2608 h 4316"/>
                <a:gd name="T82" fmla="*/ 12 w 149"/>
                <a:gd name="T83" fmla="*/ 2278 h 4316"/>
                <a:gd name="T84" fmla="*/ 18 w 149"/>
                <a:gd name="T85" fmla="*/ 1942 h 4316"/>
                <a:gd name="T86" fmla="*/ 18 w 149"/>
                <a:gd name="T87" fmla="*/ 194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4316">
                  <a:moveTo>
                    <a:pt x="18" y="1942"/>
                  </a:moveTo>
                  <a:lnTo>
                    <a:pt x="30" y="1630"/>
                  </a:lnTo>
                  <a:lnTo>
                    <a:pt x="42" y="1331"/>
                  </a:lnTo>
                  <a:lnTo>
                    <a:pt x="59" y="1055"/>
                  </a:lnTo>
                  <a:lnTo>
                    <a:pt x="77" y="791"/>
                  </a:lnTo>
                  <a:lnTo>
                    <a:pt x="83" y="671"/>
                  </a:lnTo>
                  <a:lnTo>
                    <a:pt x="95" y="557"/>
                  </a:lnTo>
                  <a:lnTo>
                    <a:pt x="107" y="444"/>
                  </a:lnTo>
                  <a:lnTo>
                    <a:pt x="113" y="342"/>
                  </a:lnTo>
                  <a:lnTo>
                    <a:pt x="125" y="246"/>
                  </a:lnTo>
                  <a:lnTo>
                    <a:pt x="131" y="156"/>
                  </a:lnTo>
                  <a:lnTo>
                    <a:pt x="143" y="72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31" y="72"/>
                  </a:lnTo>
                  <a:lnTo>
                    <a:pt x="119" y="156"/>
                  </a:lnTo>
                  <a:lnTo>
                    <a:pt x="113" y="246"/>
                  </a:lnTo>
                  <a:lnTo>
                    <a:pt x="101" y="342"/>
                  </a:lnTo>
                  <a:lnTo>
                    <a:pt x="95" y="444"/>
                  </a:lnTo>
                  <a:lnTo>
                    <a:pt x="83" y="557"/>
                  </a:lnTo>
                  <a:lnTo>
                    <a:pt x="71" y="671"/>
                  </a:lnTo>
                  <a:lnTo>
                    <a:pt x="65" y="791"/>
                  </a:lnTo>
                  <a:lnTo>
                    <a:pt x="48" y="1055"/>
                  </a:lnTo>
                  <a:lnTo>
                    <a:pt x="30" y="1331"/>
                  </a:lnTo>
                  <a:lnTo>
                    <a:pt x="18" y="1630"/>
                  </a:lnTo>
                  <a:lnTo>
                    <a:pt x="6" y="1942"/>
                  </a:lnTo>
                  <a:lnTo>
                    <a:pt x="0" y="2278"/>
                  </a:lnTo>
                  <a:lnTo>
                    <a:pt x="6" y="2602"/>
                  </a:lnTo>
                  <a:lnTo>
                    <a:pt x="12" y="2919"/>
                  </a:lnTo>
                  <a:lnTo>
                    <a:pt x="24" y="3219"/>
                  </a:lnTo>
                  <a:lnTo>
                    <a:pt x="36" y="3513"/>
                  </a:lnTo>
                  <a:lnTo>
                    <a:pt x="59" y="3794"/>
                  </a:lnTo>
                  <a:lnTo>
                    <a:pt x="89" y="4058"/>
                  </a:lnTo>
                  <a:lnTo>
                    <a:pt x="125" y="4316"/>
                  </a:lnTo>
                  <a:lnTo>
                    <a:pt x="137" y="4316"/>
                  </a:lnTo>
                  <a:lnTo>
                    <a:pt x="101" y="4058"/>
                  </a:lnTo>
                  <a:lnTo>
                    <a:pt x="71" y="3794"/>
                  </a:lnTo>
                  <a:lnTo>
                    <a:pt x="48" y="3513"/>
                  </a:lnTo>
                  <a:lnTo>
                    <a:pt x="36" y="3225"/>
                  </a:lnTo>
                  <a:lnTo>
                    <a:pt x="24" y="2919"/>
                  </a:lnTo>
                  <a:lnTo>
                    <a:pt x="18" y="2608"/>
                  </a:lnTo>
                  <a:lnTo>
                    <a:pt x="12" y="2278"/>
                  </a:lnTo>
                  <a:lnTo>
                    <a:pt x="18" y="1942"/>
                  </a:lnTo>
                  <a:lnTo>
                    <a:pt x="18" y="194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4" name="Freeform 15"/>
            <p:cNvSpPr>
              <a:spLocks/>
            </p:cNvSpPr>
            <p:nvPr userDrawn="1"/>
          </p:nvSpPr>
          <p:spPr bwMode="hidden">
            <a:xfrm>
              <a:off x="3419856" y="0"/>
              <a:ext cx="475488" cy="7772400"/>
            </a:xfrm>
            <a:custGeom>
              <a:avLst/>
              <a:gdLst>
                <a:gd name="T0" fmla="*/ 18 w 299"/>
                <a:gd name="T1" fmla="*/ 2062 h 4316"/>
                <a:gd name="T2" fmla="*/ 30 w 299"/>
                <a:gd name="T3" fmla="*/ 1750 h 4316"/>
                <a:gd name="T4" fmla="*/ 54 w 299"/>
                <a:gd name="T5" fmla="*/ 1451 h 4316"/>
                <a:gd name="T6" fmla="*/ 84 w 299"/>
                <a:gd name="T7" fmla="*/ 1169 h 4316"/>
                <a:gd name="T8" fmla="*/ 126 w 299"/>
                <a:gd name="T9" fmla="*/ 899 h 4316"/>
                <a:gd name="T10" fmla="*/ 162 w 299"/>
                <a:gd name="T11" fmla="*/ 641 h 4316"/>
                <a:gd name="T12" fmla="*/ 209 w 299"/>
                <a:gd name="T13" fmla="*/ 408 h 4316"/>
                <a:gd name="T14" fmla="*/ 251 w 299"/>
                <a:gd name="T15" fmla="*/ 192 h 4316"/>
                <a:gd name="T16" fmla="*/ 299 w 299"/>
                <a:gd name="T17" fmla="*/ 0 h 4316"/>
                <a:gd name="T18" fmla="*/ 287 w 299"/>
                <a:gd name="T19" fmla="*/ 0 h 4316"/>
                <a:gd name="T20" fmla="*/ 239 w 299"/>
                <a:gd name="T21" fmla="*/ 192 h 4316"/>
                <a:gd name="T22" fmla="*/ 198 w 299"/>
                <a:gd name="T23" fmla="*/ 408 h 4316"/>
                <a:gd name="T24" fmla="*/ 156 w 299"/>
                <a:gd name="T25" fmla="*/ 641 h 4316"/>
                <a:gd name="T26" fmla="*/ 114 w 299"/>
                <a:gd name="T27" fmla="*/ 899 h 4316"/>
                <a:gd name="T28" fmla="*/ 78 w 299"/>
                <a:gd name="T29" fmla="*/ 1169 h 4316"/>
                <a:gd name="T30" fmla="*/ 48 w 299"/>
                <a:gd name="T31" fmla="*/ 1451 h 4316"/>
                <a:gd name="T32" fmla="*/ 24 w 299"/>
                <a:gd name="T33" fmla="*/ 1750 h 4316"/>
                <a:gd name="T34" fmla="*/ 6 w 299"/>
                <a:gd name="T35" fmla="*/ 2062 h 4316"/>
                <a:gd name="T36" fmla="*/ 0 w 299"/>
                <a:gd name="T37" fmla="*/ 2374 h 4316"/>
                <a:gd name="T38" fmla="*/ 12 w 299"/>
                <a:gd name="T39" fmla="*/ 2674 h 4316"/>
                <a:gd name="T40" fmla="*/ 30 w 299"/>
                <a:gd name="T41" fmla="*/ 2973 h 4316"/>
                <a:gd name="T42" fmla="*/ 54 w 299"/>
                <a:gd name="T43" fmla="*/ 3255 h 4316"/>
                <a:gd name="T44" fmla="*/ 96 w 299"/>
                <a:gd name="T45" fmla="*/ 3537 h 4316"/>
                <a:gd name="T46" fmla="*/ 144 w 299"/>
                <a:gd name="T47" fmla="*/ 3806 h 4316"/>
                <a:gd name="T48" fmla="*/ 203 w 299"/>
                <a:gd name="T49" fmla="*/ 4064 h 4316"/>
                <a:gd name="T50" fmla="*/ 275 w 299"/>
                <a:gd name="T51" fmla="*/ 4316 h 4316"/>
                <a:gd name="T52" fmla="*/ 287 w 299"/>
                <a:gd name="T53" fmla="*/ 4316 h 4316"/>
                <a:gd name="T54" fmla="*/ 215 w 299"/>
                <a:gd name="T55" fmla="*/ 4064 h 4316"/>
                <a:gd name="T56" fmla="*/ 156 w 299"/>
                <a:gd name="T57" fmla="*/ 3806 h 4316"/>
                <a:gd name="T58" fmla="*/ 108 w 299"/>
                <a:gd name="T59" fmla="*/ 3537 h 4316"/>
                <a:gd name="T60" fmla="*/ 66 w 299"/>
                <a:gd name="T61" fmla="*/ 3261 h 4316"/>
                <a:gd name="T62" fmla="*/ 42 w 299"/>
                <a:gd name="T63" fmla="*/ 2973 h 4316"/>
                <a:gd name="T64" fmla="*/ 24 w 299"/>
                <a:gd name="T65" fmla="*/ 2680 h 4316"/>
                <a:gd name="T66" fmla="*/ 12 w 299"/>
                <a:gd name="T67" fmla="*/ 2374 h 4316"/>
                <a:gd name="T68" fmla="*/ 18 w 299"/>
                <a:gd name="T69" fmla="*/ 2062 h 4316"/>
                <a:gd name="T70" fmla="*/ 18 w 299"/>
                <a:gd name="T71" fmla="*/ 206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9" h="4316">
                  <a:moveTo>
                    <a:pt x="18" y="2062"/>
                  </a:moveTo>
                  <a:lnTo>
                    <a:pt x="30" y="1750"/>
                  </a:lnTo>
                  <a:lnTo>
                    <a:pt x="54" y="1451"/>
                  </a:lnTo>
                  <a:lnTo>
                    <a:pt x="84" y="1169"/>
                  </a:lnTo>
                  <a:lnTo>
                    <a:pt x="126" y="899"/>
                  </a:lnTo>
                  <a:lnTo>
                    <a:pt x="162" y="641"/>
                  </a:lnTo>
                  <a:lnTo>
                    <a:pt x="209" y="408"/>
                  </a:lnTo>
                  <a:lnTo>
                    <a:pt x="251" y="192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39" y="192"/>
                  </a:lnTo>
                  <a:lnTo>
                    <a:pt x="198" y="408"/>
                  </a:lnTo>
                  <a:lnTo>
                    <a:pt x="156" y="641"/>
                  </a:lnTo>
                  <a:lnTo>
                    <a:pt x="114" y="899"/>
                  </a:lnTo>
                  <a:lnTo>
                    <a:pt x="78" y="1169"/>
                  </a:lnTo>
                  <a:lnTo>
                    <a:pt x="48" y="1451"/>
                  </a:lnTo>
                  <a:lnTo>
                    <a:pt x="24" y="1750"/>
                  </a:lnTo>
                  <a:lnTo>
                    <a:pt x="6" y="2062"/>
                  </a:lnTo>
                  <a:lnTo>
                    <a:pt x="0" y="2374"/>
                  </a:lnTo>
                  <a:lnTo>
                    <a:pt x="12" y="2674"/>
                  </a:lnTo>
                  <a:lnTo>
                    <a:pt x="30" y="2973"/>
                  </a:lnTo>
                  <a:lnTo>
                    <a:pt x="54" y="3255"/>
                  </a:lnTo>
                  <a:lnTo>
                    <a:pt x="96" y="3537"/>
                  </a:lnTo>
                  <a:lnTo>
                    <a:pt x="144" y="3806"/>
                  </a:lnTo>
                  <a:lnTo>
                    <a:pt x="203" y="4064"/>
                  </a:lnTo>
                  <a:lnTo>
                    <a:pt x="275" y="4316"/>
                  </a:lnTo>
                  <a:lnTo>
                    <a:pt x="287" y="4316"/>
                  </a:lnTo>
                  <a:lnTo>
                    <a:pt x="215" y="4064"/>
                  </a:lnTo>
                  <a:lnTo>
                    <a:pt x="156" y="3806"/>
                  </a:lnTo>
                  <a:lnTo>
                    <a:pt x="108" y="3537"/>
                  </a:lnTo>
                  <a:lnTo>
                    <a:pt x="66" y="3261"/>
                  </a:lnTo>
                  <a:lnTo>
                    <a:pt x="42" y="2973"/>
                  </a:lnTo>
                  <a:lnTo>
                    <a:pt x="24" y="2680"/>
                  </a:lnTo>
                  <a:lnTo>
                    <a:pt x="12" y="2374"/>
                  </a:lnTo>
                  <a:lnTo>
                    <a:pt x="18" y="2062"/>
                  </a:lnTo>
                  <a:lnTo>
                    <a:pt x="18" y="206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5" name="Freeform 16"/>
            <p:cNvSpPr>
              <a:spLocks/>
            </p:cNvSpPr>
            <p:nvPr userDrawn="1"/>
          </p:nvSpPr>
          <p:spPr bwMode="hidden">
            <a:xfrm>
              <a:off x="2651760" y="0"/>
              <a:ext cx="694944" cy="7772400"/>
            </a:xfrm>
            <a:custGeom>
              <a:avLst/>
              <a:gdLst>
                <a:gd name="T0" fmla="*/ 424 w 424"/>
                <a:gd name="T1" fmla="*/ 0 h 4316"/>
                <a:gd name="T2" fmla="*/ 412 w 424"/>
                <a:gd name="T3" fmla="*/ 0 h 4316"/>
                <a:gd name="T4" fmla="*/ 316 w 424"/>
                <a:gd name="T5" fmla="*/ 222 h 4316"/>
                <a:gd name="T6" fmla="*/ 239 w 424"/>
                <a:gd name="T7" fmla="*/ 462 h 4316"/>
                <a:gd name="T8" fmla="*/ 167 w 424"/>
                <a:gd name="T9" fmla="*/ 707 h 4316"/>
                <a:gd name="T10" fmla="*/ 107 w 424"/>
                <a:gd name="T11" fmla="*/ 971 h 4316"/>
                <a:gd name="T12" fmla="*/ 65 w 424"/>
                <a:gd name="T13" fmla="*/ 1247 h 4316"/>
                <a:gd name="T14" fmla="*/ 29 w 424"/>
                <a:gd name="T15" fmla="*/ 1529 h 4316"/>
                <a:gd name="T16" fmla="*/ 6 w 424"/>
                <a:gd name="T17" fmla="*/ 1822 h 4316"/>
                <a:gd name="T18" fmla="*/ 0 w 424"/>
                <a:gd name="T19" fmla="*/ 2122 h 4316"/>
                <a:gd name="T20" fmla="*/ 6 w 424"/>
                <a:gd name="T21" fmla="*/ 2404 h 4316"/>
                <a:gd name="T22" fmla="*/ 24 w 424"/>
                <a:gd name="T23" fmla="*/ 2686 h 4316"/>
                <a:gd name="T24" fmla="*/ 47 w 424"/>
                <a:gd name="T25" fmla="*/ 2961 h 4316"/>
                <a:gd name="T26" fmla="*/ 89 w 424"/>
                <a:gd name="T27" fmla="*/ 3243 h 4316"/>
                <a:gd name="T28" fmla="*/ 137 w 424"/>
                <a:gd name="T29" fmla="*/ 3519 h 4316"/>
                <a:gd name="T30" fmla="*/ 197 w 424"/>
                <a:gd name="T31" fmla="*/ 3788 h 4316"/>
                <a:gd name="T32" fmla="*/ 269 w 424"/>
                <a:gd name="T33" fmla="*/ 4058 h 4316"/>
                <a:gd name="T34" fmla="*/ 346 w 424"/>
                <a:gd name="T35" fmla="*/ 4316 h 4316"/>
                <a:gd name="T36" fmla="*/ 358 w 424"/>
                <a:gd name="T37" fmla="*/ 4316 h 4316"/>
                <a:gd name="T38" fmla="*/ 281 w 424"/>
                <a:gd name="T39" fmla="*/ 4058 h 4316"/>
                <a:gd name="T40" fmla="*/ 209 w 424"/>
                <a:gd name="T41" fmla="*/ 3788 h 4316"/>
                <a:gd name="T42" fmla="*/ 149 w 424"/>
                <a:gd name="T43" fmla="*/ 3519 h 4316"/>
                <a:gd name="T44" fmla="*/ 101 w 424"/>
                <a:gd name="T45" fmla="*/ 3243 h 4316"/>
                <a:gd name="T46" fmla="*/ 59 w 424"/>
                <a:gd name="T47" fmla="*/ 2961 h 4316"/>
                <a:gd name="T48" fmla="*/ 35 w 424"/>
                <a:gd name="T49" fmla="*/ 2686 h 4316"/>
                <a:gd name="T50" fmla="*/ 18 w 424"/>
                <a:gd name="T51" fmla="*/ 2404 h 4316"/>
                <a:gd name="T52" fmla="*/ 12 w 424"/>
                <a:gd name="T53" fmla="*/ 2122 h 4316"/>
                <a:gd name="T54" fmla="*/ 18 w 424"/>
                <a:gd name="T55" fmla="*/ 1822 h 4316"/>
                <a:gd name="T56" fmla="*/ 41 w 424"/>
                <a:gd name="T57" fmla="*/ 1529 h 4316"/>
                <a:gd name="T58" fmla="*/ 71 w 424"/>
                <a:gd name="T59" fmla="*/ 1247 h 4316"/>
                <a:gd name="T60" fmla="*/ 119 w 424"/>
                <a:gd name="T61" fmla="*/ 971 h 4316"/>
                <a:gd name="T62" fmla="*/ 179 w 424"/>
                <a:gd name="T63" fmla="*/ 707 h 4316"/>
                <a:gd name="T64" fmla="*/ 245 w 424"/>
                <a:gd name="T65" fmla="*/ 462 h 4316"/>
                <a:gd name="T66" fmla="*/ 328 w 424"/>
                <a:gd name="T67" fmla="*/ 222 h 4316"/>
                <a:gd name="T68" fmla="*/ 424 w 424"/>
                <a:gd name="T69" fmla="*/ 0 h 4316"/>
                <a:gd name="T70" fmla="*/ 424 w 424"/>
                <a:gd name="T71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316">
                  <a:moveTo>
                    <a:pt x="424" y="0"/>
                  </a:moveTo>
                  <a:lnTo>
                    <a:pt x="412" y="0"/>
                  </a:lnTo>
                  <a:lnTo>
                    <a:pt x="316" y="222"/>
                  </a:lnTo>
                  <a:lnTo>
                    <a:pt x="239" y="462"/>
                  </a:lnTo>
                  <a:lnTo>
                    <a:pt x="167" y="707"/>
                  </a:lnTo>
                  <a:lnTo>
                    <a:pt x="107" y="971"/>
                  </a:lnTo>
                  <a:lnTo>
                    <a:pt x="65" y="1247"/>
                  </a:lnTo>
                  <a:lnTo>
                    <a:pt x="29" y="1529"/>
                  </a:lnTo>
                  <a:lnTo>
                    <a:pt x="6" y="1822"/>
                  </a:lnTo>
                  <a:lnTo>
                    <a:pt x="0" y="2122"/>
                  </a:lnTo>
                  <a:lnTo>
                    <a:pt x="6" y="2404"/>
                  </a:lnTo>
                  <a:lnTo>
                    <a:pt x="24" y="2686"/>
                  </a:lnTo>
                  <a:lnTo>
                    <a:pt x="47" y="2961"/>
                  </a:lnTo>
                  <a:lnTo>
                    <a:pt x="89" y="3243"/>
                  </a:lnTo>
                  <a:lnTo>
                    <a:pt x="137" y="3519"/>
                  </a:lnTo>
                  <a:lnTo>
                    <a:pt x="197" y="3788"/>
                  </a:lnTo>
                  <a:lnTo>
                    <a:pt x="269" y="4058"/>
                  </a:lnTo>
                  <a:lnTo>
                    <a:pt x="346" y="4316"/>
                  </a:lnTo>
                  <a:lnTo>
                    <a:pt x="358" y="4316"/>
                  </a:lnTo>
                  <a:lnTo>
                    <a:pt x="281" y="4058"/>
                  </a:lnTo>
                  <a:lnTo>
                    <a:pt x="209" y="3788"/>
                  </a:lnTo>
                  <a:lnTo>
                    <a:pt x="149" y="3519"/>
                  </a:lnTo>
                  <a:lnTo>
                    <a:pt x="101" y="3243"/>
                  </a:lnTo>
                  <a:lnTo>
                    <a:pt x="59" y="2961"/>
                  </a:lnTo>
                  <a:lnTo>
                    <a:pt x="35" y="2686"/>
                  </a:lnTo>
                  <a:lnTo>
                    <a:pt x="18" y="2404"/>
                  </a:lnTo>
                  <a:lnTo>
                    <a:pt x="12" y="2122"/>
                  </a:lnTo>
                  <a:lnTo>
                    <a:pt x="18" y="1822"/>
                  </a:lnTo>
                  <a:lnTo>
                    <a:pt x="41" y="1529"/>
                  </a:lnTo>
                  <a:lnTo>
                    <a:pt x="71" y="1247"/>
                  </a:lnTo>
                  <a:lnTo>
                    <a:pt x="119" y="971"/>
                  </a:lnTo>
                  <a:lnTo>
                    <a:pt x="179" y="707"/>
                  </a:lnTo>
                  <a:lnTo>
                    <a:pt x="245" y="462"/>
                  </a:lnTo>
                  <a:lnTo>
                    <a:pt x="328" y="222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" name="Freeform 17"/>
            <p:cNvSpPr>
              <a:spLocks/>
            </p:cNvSpPr>
            <p:nvPr userDrawn="1"/>
          </p:nvSpPr>
          <p:spPr bwMode="hidden">
            <a:xfrm>
              <a:off x="1920240" y="0"/>
              <a:ext cx="786384" cy="7772400"/>
            </a:xfrm>
            <a:custGeom>
              <a:avLst/>
              <a:gdLst>
                <a:gd name="T0" fmla="*/ 12 w 574"/>
                <a:gd name="T1" fmla="*/ 2146 h 4316"/>
                <a:gd name="T2" fmla="*/ 24 w 574"/>
                <a:gd name="T3" fmla="*/ 1846 h 4316"/>
                <a:gd name="T4" fmla="*/ 54 w 574"/>
                <a:gd name="T5" fmla="*/ 1559 h 4316"/>
                <a:gd name="T6" fmla="*/ 96 w 574"/>
                <a:gd name="T7" fmla="*/ 1277 h 4316"/>
                <a:gd name="T8" fmla="*/ 162 w 574"/>
                <a:gd name="T9" fmla="*/ 1001 h 4316"/>
                <a:gd name="T10" fmla="*/ 239 w 574"/>
                <a:gd name="T11" fmla="*/ 731 h 4316"/>
                <a:gd name="T12" fmla="*/ 335 w 574"/>
                <a:gd name="T13" fmla="*/ 480 h 4316"/>
                <a:gd name="T14" fmla="*/ 449 w 574"/>
                <a:gd name="T15" fmla="*/ 234 h 4316"/>
                <a:gd name="T16" fmla="*/ 574 w 574"/>
                <a:gd name="T17" fmla="*/ 0 h 4316"/>
                <a:gd name="T18" fmla="*/ 562 w 574"/>
                <a:gd name="T19" fmla="*/ 0 h 4316"/>
                <a:gd name="T20" fmla="*/ 437 w 574"/>
                <a:gd name="T21" fmla="*/ 234 h 4316"/>
                <a:gd name="T22" fmla="*/ 323 w 574"/>
                <a:gd name="T23" fmla="*/ 480 h 4316"/>
                <a:gd name="T24" fmla="*/ 227 w 574"/>
                <a:gd name="T25" fmla="*/ 737 h 4316"/>
                <a:gd name="T26" fmla="*/ 150 w 574"/>
                <a:gd name="T27" fmla="*/ 1001 h 4316"/>
                <a:gd name="T28" fmla="*/ 84 w 574"/>
                <a:gd name="T29" fmla="*/ 1277 h 4316"/>
                <a:gd name="T30" fmla="*/ 42 w 574"/>
                <a:gd name="T31" fmla="*/ 1559 h 4316"/>
                <a:gd name="T32" fmla="*/ 12 w 574"/>
                <a:gd name="T33" fmla="*/ 1852 h 4316"/>
                <a:gd name="T34" fmla="*/ 0 w 574"/>
                <a:gd name="T35" fmla="*/ 2146 h 4316"/>
                <a:gd name="T36" fmla="*/ 6 w 574"/>
                <a:gd name="T37" fmla="*/ 2434 h 4316"/>
                <a:gd name="T38" fmla="*/ 30 w 574"/>
                <a:gd name="T39" fmla="*/ 2715 h 4316"/>
                <a:gd name="T40" fmla="*/ 66 w 574"/>
                <a:gd name="T41" fmla="*/ 2997 h 4316"/>
                <a:gd name="T42" fmla="*/ 120 w 574"/>
                <a:gd name="T43" fmla="*/ 3273 h 4316"/>
                <a:gd name="T44" fmla="*/ 191 w 574"/>
                <a:gd name="T45" fmla="*/ 3549 h 4316"/>
                <a:gd name="T46" fmla="*/ 275 w 574"/>
                <a:gd name="T47" fmla="*/ 3812 h 4316"/>
                <a:gd name="T48" fmla="*/ 371 w 574"/>
                <a:gd name="T49" fmla="*/ 4070 h 4316"/>
                <a:gd name="T50" fmla="*/ 484 w 574"/>
                <a:gd name="T51" fmla="*/ 4316 h 4316"/>
                <a:gd name="T52" fmla="*/ 496 w 574"/>
                <a:gd name="T53" fmla="*/ 4316 h 4316"/>
                <a:gd name="T54" fmla="*/ 383 w 574"/>
                <a:gd name="T55" fmla="*/ 4070 h 4316"/>
                <a:gd name="T56" fmla="*/ 287 w 574"/>
                <a:gd name="T57" fmla="*/ 3812 h 4316"/>
                <a:gd name="T58" fmla="*/ 203 w 574"/>
                <a:gd name="T59" fmla="*/ 3549 h 4316"/>
                <a:gd name="T60" fmla="*/ 132 w 574"/>
                <a:gd name="T61" fmla="*/ 3273 h 4316"/>
                <a:gd name="T62" fmla="*/ 78 w 574"/>
                <a:gd name="T63" fmla="*/ 2997 h 4316"/>
                <a:gd name="T64" fmla="*/ 42 w 574"/>
                <a:gd name="T65" fmla="*/ 2715 h 4316"/>
                <a:gd name="T66" fmla="*/ 18 w 574"/>
                <a:gd name="T67" fmla="*/ 2434 h 4316"/>
                <a:gd name="T68" fmla="*/ 12 w 574"/>
                <a:gd name="T69" fmla="*/ 2146 h 4316"/>
                <a:gd name="T70" fmla="*/ 12 w 574"/>
                <a:gd name="T71" fmla="*/ 214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4" h="4316">
                  <a:moveTo>
                    <a:pt x="12" y="2146"/>
                  </a:moveTo>
                  <a:lnTo>
                    <a:pt x="24" y="1846"/>
                  </a:lnTo>
                  <a:lnTo>
                    <a:pt x="54" y="1559"/>
                  </a:lnTo>
                  <a:lnTo>
                    <a:pt x="96" y="1277"/>
                  </a:lnTo>
                  <a:lnTo>
                    <a:pt x="162" y="1001"/>
                  </a:lnTo>
                  <a:lnTo>
                    <a:pt x="239" y="731"/>
                  </a:lnTo>
                  <a:lnTo>
                    <a:pt x="335" y="480"/>
                  </a:lnTo>
                  <a:lnTo>
                    <a:pt x="449" y="234"/>
                  </a:lnTo>
                  <a:lnTo>
                    <a:pt x="574" y="0"/>
                  </a:lnTo>
                  <a:lnTo>
                    <a:pt x="562" y="0"/>
                  </a:lnTo>
                  <a:lnTo>
                    <a:pt x="437" y="234"/>
                  </a:lnTo>
                  <a:lnTo>
                    <a:pt x="323" y="480"/>
                  </a:lnTo>
                  <a:lnTo>
                    <a:pt x="227" y="737"/>
                  </a:lnTo>
                  <a:lnTo>
                    <a:pt x="150" y="1001"/>
                  </a:lnTo>
                  <a:lnTo>
                    <a:pt x="84" y="1277"/>
                  </a:lnTo>
                  <a:lnTo>
                    <a:pt x="42" y="1559"/>
                  </a:lnTo>
                  <a:lnTo>
                    <a:pt x="12" y="1852"/>
                  </a:lnTo>
                  <a:lnTo>
                    <a:pt x="0" y="2146"/>
                  </a:lnTo>
                  <a:lnTo>
                    <a:pt x="6" y="2434"/>
                  </a:lnTo>
                  <a:lnTo>
                    <a:pt x="30" y="2715"/>
                  </a:lnTo>
                  <a:lnTo>
                    <a:pt x="66" y="2997"/>
                  </a:lnTo>
                  <a:lnTo>
                    <a:pt x="120" y="3273"/>
                  </a:lnTo>
                  <a:lnTo>
                    <a:pt x="191" y="3549"/>
                  </a:lnTo>
                  <a:lnTo>
                    <a:pt x="275" y="3812"/>
                  </a:lnTo>
                  <a:lnTo>
                    <a:pt x="371" y="4070"/>
                  </a:lnTo>
                  <a:lnTo>
                    <a:pt x="484" y="4316"/>
                  </a:lnTo>
                  <a:lnTo>
                    <a:pt x="496" y="4316"/>
                  </a:lnTo>
                  <a:lnTo>
                    <a:pt x="383" y="4070"/>
                  </a:lnTo>
                  <a:lnTo>
                    <a:pt x="287" y="3812"/>
                  </a:lnTo>
                  <a:lnTo>
                    <a:pt x="203" y="3549"/>
                  </a:lnTo>
                  <a:lnTo>
                    <a:pt x="132" y="3273"/>
                  </a:lnTo>
                  <a:lnTo>
                    <a:pt x="78" y="2997"/>
                  </a:lnTo>
                  <a:lnTo>
                    <a:pt x="42" y="2715"/>
                  </a:lnTo>
                  <a:lnTo>
                    <a:pt x="18" y="2434"/>
                  </a:lnTo>
                  <a:lnTo>
                    <a:pt x="12" y="2146"/>
                  </a:lnTo>
                  <a:lnTo>
                    <a:pt x="12" y="214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7" name="Freeform 18"/>
            <p:cNvSpPr>
              <a:spLocks/>
            </p:cNvSpPr>
            <p:nvPr userDrawn="1"/>
          </p:nvSpPr>
          <p:spPr bwMode="hidden">
            <a:xfrm>
              <a:off x="1188720" y="0"/>
              <a:ext cx="1005840" cy="7772400"/>
            </a:xfrm>
            <a:custGeom>
              <a:avLst/>
              <a:gdLst>
                <a:gd name="T0" fmla="*/ 12 w 735"/>
                <a:gd name="T1" fmla="*/ 2098 h 4316"/>
                <a:gd name="T2" fmla="*/ 29 w 735"/>
                <a:gd name="T3" fmla="*/ 1798 h 4316"/>
                <a:gd name="T4" fmla="*/ 71 w 735"/>
                <a:gd name="T5" fmla="*/ 1505 h 4316"/>
                <a:gd name="T6" fmla="*/ 131 w 735"/>
                <a:gd name="T7" fmla="*/ 1223 h 4316"/>
                <a:gd name="T8" fmla="*/ 215 w 735"/>
                <a:gd name="T9" fmla="*/ 941 h 4316"/>
                <a:gd name="T10" fmla="*/ 316 w 735"/>
                <a:gd name="T11" fmla="*/ 689 h 4316"/>
                <a:gd name="T12" fmla="*/ 442 w 735"/>
                <a:gd name="T13" fmla="*/ 444 h 4316"/>
                <a:gd name="T14" fmla="*/ 580 w 735"/>
                <a:gd name="T15" fmla="*/ 216 h 4316"/>
                <a:gd name="T16" fmla="*/ 735 w 735"/>
                <a:gd name="T17" fmla="*/ 0 h 4316"/>
                <a:gd name="T18" fmla="*/ 723 w 735"/>
                <a:gd name="T19" fmla="*/ 0 h 4316"/>
                <a:gd name="T20" fmla="*/ 568 w 735"/>
                <a:gd name="T21" fmla="*/ 210 h 4316"/>
                <a:gd name="T22" fmla="*/ 430 w 735"/>
                <a:gd name="T23" fmla="*/ 438 h 4316"/>
                <a:gd name="T24" fmla="*/ 311 w 735"/>
                <a:gd name="T25" fmla="*/ 683 h 4316"/>
                <a:gd name="T26" fmla="*/ 209 w 735"/>
                <a:gd name="T27" fmla="*/ 941 h 4316"/>
                <a:gd name="T28" fmla="*/ 125 w 735"/>
                <a:gd name="T29" fmla="*/ 1217 h 4316"/>
                <a:gd name="T30" fmla="*/ 59 w 735"/>
                <a:gd name="T31" fmla="*/ 1505 h 4316"/>
                <a:gd name="T32" fmla="*/ 18 w 735"/>
                <a:gd name="T33" fmla="*/ 1798 h 4316"/>
                <a:gd name="T34" fmla="*/ 0 w 735"/>
                <a:gd name="T35" fmla="*/ 2098 h 4316"/>
                <a:gd name="T36" fmla="*/ 6 w 735"/>
                <a:gd name="T37" fmla="*/ 2404 h 4316"/>
                <a:gd name="T38" fmla="*/ 29 w 735"/>
                <a:gd name="T39" fmla="*/ 2709 h 4316"/>
                <a:gd name="T40" fmla="*/ 77 w 735"/>
                <a:gd name="T41" fmla="*/ 3015 h 4316"/>
                <a:gd name="T42" fmla="*/ 149 w 735"/>
                <a:gd name="T43" fmla="*/ 3315 h 4316"/>
                <a:gd name="T44" fmla="*/ 227 w 735"/>
                <a:gd name="T45" fmla="*/ 3573 h 4316"/>
                <a:gd name="T46" fmla="*/ 316 w 735"/>
                <a:gd name="T47" fmla="*/ 3824 h 4316"/>
                <a:gd name="T48" fmla="*/ 424 w 735"/>
                <a:gd name="T49" fmla="*/ 4076 h 4316"/>
                <a:gd name="T50" fmla="*/ 544 w 735"/>
                <a:gd name="T51" fmla="*/ 4316 h 4316"/>
                <a:gd name="T52" fmla="*/ 556 w 735"/>
                <a:gd name="T53" fmla="*/ 4316 h 4316"/>
                <a:gd name="T54" fmla="*/ 436 w 735"/>
                <a:gd name="T55" fmla="*/ 4076 h 4316"/>
                <a:gd name="T56" fmla="*/ 328 w 735"/>
                <a:gd name="T57" fmla="*/ 3824 h 4316"/>
                <a:gd name="T58" fmla="*/ 239 w 735"/>
                <a:gd name="T59" fmla="*/ 3573 h 4316"/>
                <a:gd name="T60" fmla="*/ 161 w 735"/>
                <a:gd name="T61" fmla="*/ 3315 h 4316"/>
                <a:gd name="T62" fmla="*/ 89 w 735"/>
                <a:gd name="T63" fmla="*/ 3015 h 4316"/>
                <a:gd name="T64" fmla="*/ 41 w 735"/>
                <a:gd name="T65" fmla="*/ 2709 h 4316"/>
                <a:gd name="T66" fmla="*/ 18 w 735"/>
                <a:gd name="T67" fmla="*/ 2404 h 4316"/>
                <a:gd name="T68" fmla="*/ 12 w 735"/>
                <a:gd name="T69" fmla="*/ 2098 h 4316"/>
                <a:gd name="T70" fmla="*/ 12 w 735"/>
                <a:gd name="T71" fmla="*/ 209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5" h="4316">
                  <a:moveTo>
                    <a:pt x="12" y="2098"/>
                  </a:moveTo>
                  <a:lnTo>
                    <a:pt x="29" y="1798"/>
                  </a:lnTo>
                  <a:lnTo>
                    <a:pt x="71" y="1505"/>
                  </a:lnTo>
                  <a:lnTo>
                    <a:pt x="131" y="1223"/>
                  </a:lnTo>
                  <a:lnTo>
                    <a:pt x="215" y="941"/>
                  </a:lnTo>
                  <a:lnTo>
                    <a:pt x="316" y="689"/>
                  </a:lnTo>
                  <a:lnTo>
                    <a:pt x="442" y="444"/>
                  </a:lnTo>
                  <a:lnTo>
                    <a:pt x="580" y="216"/>
                  </a:lnTo>
                  <a:lnTo>
                    <a:pt x="735" y="0"/>
                  </a:lnTo>
                  <a:lnTo>
                    <a:pt x="723" y="0"/>
                  </a:lnTo>
                  <a:lnTo>
                    <a:pt x="568" y="210"/>
                  </a:lnTo>
                  <a:lnTo>
                    <a:pt x="430" y="438"/>
                  </a:lnTo>
                  <a:lnTo>
                    <a:pt x="311" y="683"/>
                  </a:lnTo>
                  <a:lnTo>
                    <a:pt x="209" y="941"/>
                  </a:lnTo>
                  <a:lnTo>
                    <a:pt x="125" y="1217"/>
                  </a:lnTo>
                  <a:lnTo>
                    <a:pt x="59" y="1505"/>
                  </a:lnTo>
                  <a:lnTo>
                    <a:pt x="18" y="1798"/>
                  </a:lnTo>
                  <a:lnTo>
                    <a:pt x="0" y="2098"/>
                  </a:lnTo>
                  <a:lnTo>
                    <a:pt x="6" y="2404"/>
                  </a:lnTo>
                  <a:lnTo>
                    <a:pt x="29" y="2709"/>
                  </a:lnTo>
                  <a:lnTo>
                    <a:pt x="77" y="3015"/>
                  </a:lnTo>
                  <a:lnTo>
                    <a:pt x="149" y="3315"/>
                  </a:lnTo>
                  <a:lnTo>
                    <a:pt x="227" y="3573"/>
                  </a:lnTo>
                  <a:lnTo>
                    <a:pt x="316" y="3824"/>
                  </a:lnTo>
                  <a:lnTo>
                    <a:pt x="424" y="4076"/>
                  </a:lnTo>
                  <a:lnTo>
                    <a:pt x="544" y="4316"/>
                  </a:lnTo>
                  <a:lnTo>
                    <a:pt x="556" y="4316"/>
                  </a:lnTo>
                  <a:lnTo>
                    <a:pt x="436" y="4076"/>
                  </a:lnTo>
                  <a:lnTo>
                    <a:pt x="328" y="3824"/>
                  </a:lnTo>
                  <a:lnTo>
                    <a:pt x="239" y="3573"/>
                  </a:lnTo>
                  <a:lnTo>
                    <a:pt x="161" y="3315"/>
                  </a:lnTo>
                  <a:lnTo>
                    <a:pt x="89" y="3015"/>
                  </a:lnTo>
                  <a:lnTo>
                    <a:pt x="41" y="2709"/>
                  </a:lnTo>
                  <a:lnTo>
                    <a:pt x="18" y="2404"/>
                  </a:lnTo>
                  <a:lnTo>
                    <a:pt x="12" y="2098"/>
                  </a:lnTo>
                  <a:lnTo>
                    <a:pt x="12" y="209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8" name="Freeform 19"/>
            <p:cNvSpPr>
              <a:spLocks/>
            </p:cNvSpPr>
            <p:nvPr userDrawn="1"/>
          </p:nvSpPr>
          <p:spPr bwMode="hidden">
            <a:xfrm>
              <a:off x="420624" y="0"/>
              <a:ext cx="1234440" cy="7772400"/>
            </a:xfrm>
            <a:custGeom>
              <a:avLst/>
              <a:gdLst>
                <a:gd name="T0" fmla="*/ 18 w 837"/>
                <a:gd name="T1" fmla="*/ 1948 h 4316"/>
                <a:gd name="T2" fmla="*/ 48 w 837"/>
                <a:gd name="T3" fmla="*/ 1708 h 4316"/>
                <a:gd name="T4" fmla="*/ 96 w 837"/>
                <a:gd name="T5" fmla="*/ 1475 h 4316"/>
                <a:gd name="T6" fmla="*/ 161 w 837"/>
                <a:gd name="T7" fmla="*/ 1235 h 4316"/>
                <a:gd name="T8" fmla="*/ 251 w 837"/>
                <a:gd name="T9" fmla="*/ 995 h 4316"/>
                <a:gd name="T10" fmla="*/ 365 w 837"/>
                <a:gd name="T11" fmla="*/ 755 h 4316"/>
                <a:gd name="T12" fmla="*/ 496 w 837"/>
                <a:gd name="T13" fmla="*/ 510 h 4316"/>
                <a:gd name="T14" fmla="*/ 658 w 837"/>
                <a:gd name="T15" fmla="*/ 258 h 4316"/>
                <a:gd name="T16" fmla="*/ 741 w 837"/>
                <a:gd name="T17" fmla="*/ 132 h 4316"/>
                <a:gd name="T18" fmla="*/ 837 w 837"/>
                <a:gd name="T19" fmla="*/ 0 h 4316"/>
                <a:gd name="T20" fmla="*/ 825 w 837"/>
                <a:gd name="T21" fmla="*/ 0 h 4316"/>
                <a:gd name="T22" fmla="*/ 729 w 837"/>
                <a:gd name="T23" fmla="*/ 132 h 4316"/>
                <a:gd name="T24" fmla="*/ 640 w 837"/>
                <a:gd name="T25" fmla="*/ 258 h 4316"/>
                <a:gd name="T26" fmla="*/ 562 w 837"/>
                <a:gd name="T27" fmla="*/ 384 h 4316"/>
                <a:gd name="T28" fmla="*/ 484 w 837"/>
                <a:gd name="T29" fmla="*/ 510 h 4316"/>
                <a:gd name="T30" fmla="*/ 353 w 837"/>
                <a:gd name="T31" fmla="*/ 755 h 4316"/>
                <a:gd name="T32" fmla="*/ 239 w 837"/>
                <a:gd name="T33" fmla="*/ 995 h 4316"/>
                <a:gd name="T34" fmla="*/ 150 w 837"/>
                <a:gd name="T35" fmla="*/ 1235 h 4316"/>
                <a:gd name="T36" fmla="*/ 84 w 837"/>
                <a:gd name="T37" fmla="*/ 1469 h 4316"/>
                <a:gd name="T38" fmla="*/ 36 w 837"/>
                <a:gd name="T39" fmla="*/ 1702 h 4316"/>
                <a:gd name="T40" fmla="*/ 6 w 837"/>
                <a:gd name="T41" fmla="*/ 1942 h 4316"/>
                <a:gd name="T42" fmla="*/ 0 w 837"/>
                <a:gd name="T43" fmla="*/ 2200 h 4316"/>
                <a:gd name="T44" fmla="*/ 12 w 837"/>
                <a:gd name="T45" fmla="*/ 2470 h 4316"/>
                <a:gd name="T46" fmla="*/ 48 w 837"/>
                <a:gd name="T47" fmla="*/ 2739 h 4316"/>
                <a:gd name="T48" fmla="*/ 114 w 837"/>
                <a:gd name="T49" fmla="*/ 3027 h 4316"/>
                <a:gd name="T50" fmla="*/ 150 w 837"/>
                <a:gd name="T51" fmla="*/ 3171 h 4316"/>
                <a:gd name="T52" fmla="*/ 197 w 837"/>
                <a:gd name="T53" fmla="*/ 3321 h 4316"/>
                <a:gd name="T54" fmla="*/ 245 w 837"/>
                <a:gd name="T55" fmla="*/ 3477 h 4316"/>
                <a:gd name="T56" fmla="*/ 305 w 837"/>
                <a:gd name="T57" fmla="*/ 3639 h 4316"/>
                <a:gd name="T58" fmla="*/ 365 w 837"/>
                <a:gd name="T59" fmla="*/ 3800 h 4316"/>
                <a:gd name="T60" fmla="*/ 437 w 837"/>
                <a:gd name="T61" fmla="*/ 3968 h 4316"/>
                <a:gd name="T62" fmla="*/ 508 w 837"/>
                <a:gd name="T63" fmla="*/ 4136 h 4316"/>
                <a:gd name="T64" fmla="*/ 592 w 837"/>
                <a:gd name="T65" fmla="*/ 4316 h 4316"/>
                <a:gd name="T66" fmla="*/ 604 w 837"/>
                <a:gd name="T67" fmla="*/ 4316 h 4316"/>
                <a:gd name="T68" fmla="*/ 520 w 837"/>
                <a:gd name="T69" fmla="*/ 4136 h 4316"/>
                <a:gd name="T70" fmla="*/ 448 w 837"/>
                <a:gd name="T71" fmla="*/ 3968 h 4316"/>
                <a:gd name="T72" fmla="*/ 377 w 837"/>
                <a:gd name="T73" fmla="*/ 3800 h 4316"/>
                <a:gd name="T74" fmla="*/ 317 w 837"/>
                <a:gd name="T75" fmla="*/ 3639 h 4316"/>
                <a:gd name="T76" fmla="*/ 257 w 837"/>
                <a:gd name="T77" fmla="*/ 3477 h 4316"/>
                <a:gd name="T78" fmla="*/ 209 w 837"/>
                <a:gd name="T79" fmla="*/ 3327 h 4316"/>
                <a:gd name="T80" fmla="*/ 161 w 837"/>
                <a:gd name="T81" fmla="*/ 3171 h 4316"/>
                <a:gd name="T82" fmla="*/ 126 w 837"/>
                <a:gd name="T83" fmla="*/ 3027 h 4316"/>
                <a:gd name="T84" fmla="*/ 60 w 837"/>
                <a:gd name="T85" fmla="*/ 2739 h 4316"/>
                <a:gd name="T86" fmla="*/ 24 w 837"/>
                <a:gd name="T87" fmla="*/ 2470 h 4316"/>
                <a:gd name="T88" fmla="*/ 12 w 837"/>
                <a:gd name="T89" fmla="*/ 2206 h 4316"/>
                <a:gd name="T90" fmla="*/ 18 w 837"/>
                <a:gd name="T91" fmla="*/ 1948 h 4316"/>
                <a:gd name="T92" fmla="*/ 18 w 837"/>
                <a:gd name="T93" fmla="*/ 194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7" h="4316">
                  <a:moveTo>
                    <a:pt x="18" y="1948"/>
                  </a:moveTo>
                  <a:lnTo>
                    <a:pt x="48" y="1708"/>
                  </a:lnTo>
                  <a:lnTo>
                    <a:pt x="96" y="1475"/>
                  </a:lnTo>
                  <a:lnTo>
                    <a:pt x="161" y="1235"/>
                  </a:lnTo>
                  <a:lnTo>
                    <a:pt x="251" y="995"/>
                  </a:lnTo>
                  <a:lnTo>
                    <a:pt x="365" y="755"/>
                  </a:lnTo>
                  <a:lnTo>
                    <a:pt x="496" y="510"/>
                  </a:lnTo>
                  <a:lnTo>
                    <a:pt x="658" y="258"/>
                  </a:lnTo>
                  <a:lnTo>
                    <a:pt x="741" y="132"/>
                  </a:lnTo>
                  <a:lnTo>
                    <a:pt x="837" y="0"/>
                  </a:lnTo>
                  <a:lnTo>
                    <a:pt x="825" y="0"/>
                  </a:lnTo>
                  <a:lnTo>
                    <a:pt x="729" y="132"/>
                  </a:lnTo>
                  <a:lnTo>
                    <a:pt x="640" y="258"/>
                  </a:lnTo>
                  <a:lnTo>
                    <a:pt x="562" y="384"/>
                  </a:lnTo>
                  <a:lnTo>
                    <a:pt x="484" y="510"/>
                  </a:lnTo>
                  <a:lnTo>
                    <a:pt x="353" y="755"/>
                  </a:lnTo>
                  <a:lnTo>
                    <a:pt x="239" y="995"/>
                  </a:lnTo>
                  <a:lnTo>
                    <a:pt x="150" y="1235"/>
                  </a:lnTo>
                  <a:lnTo>
                    <a:pt x="84" y="1469"/>
                  </a:lnTo>
                  <a:lnTo>
                    <a:pt x="36" y="1702"/>
                  </a:lnTo>
                  <a:lnTo>
                    <a:pt x="6" y="1942"/>
                  </a:lnTo>
                  <a:lnTo>
                    <a:pt x="0" y="2200"/>
                  </a:lnTo>
                  <a:lnTo>
                    <a:pt x="12" y="2470"/>
                  </a:lnTo>
                  <a:lnTo>
                    <a:pt x="48" y="2739"/>
                  </a:lnTo>
                  <a:lnTo>
                    <a:pt x="114" y="3027"/>
                  </a:lnTo>
                  <a:lnTo>
                    <a:pt x="150" y="3171"/>
                  </a:lnTo>
                  <a:lnTo>
                    <a:pt x="197" y="3321"/>
                  </a:lnTo>
                  <a:lnTo>
                    <a:pt x="245" y="3477"/>
                  </a:lnTo>
                  <a:lnTo>
                    <a:pt x="305" y="3639"/>
                  </a:lnTo>
                  <a:lnTo>
                    <a:pt x="365" y="3800"/>
                  </a:lnTo>
                  <a:lnTo>
                    <a:pt x="437" y="3968"/>
                  </a:lnTo>
                  <a:lnTo>
                    <a:pt x="508" y="4136"/>
                  </a:lnTo>
                  <a:lnTo>
                    <a:pt x="592" y="4316"/>
                  </a:lnTo>
                  <a:lnTo>
                    <a:pt x="604" y="4316"/>
                  </a:lnTo>
                  <a:lnTo>
                    <a:pt x="520" y="4136"/>
                  </a:lnTo>
                  <a:lnTo>
                    <a:pt x="448" y="3968"/>
                  </a:lnTo>
                  <a:lnTo>
                    <a:pt x="377" y="3800"/>
                  </a:lnTo>
                  <a:lnTo>
                    <a:pt x="317" y="3639"/>
                  </a:lnTo>
                  <a:lnTo>
                    <a:pt x="257" y="3477"/>
                  </a:lnTo>
                  <a:lnTo>
                    <a:pt x="209" y="3327"/>
                  </a:lnTo>
                  <a:lnTo>
                    <a:pt x="161" y="3171"/>
                  </a:lnTo>
                  <a:lnTo>
                    <a:pt x="126" y="3027"/>
                  </a:lnTo>
                  <a:lnTo>
                    <a:pt x="60" y="2739"/>
                  </a:lnTo>
                  <a:lnTo>
                    <a:pt x="24" y="2470"/>
                  </a:lnTo>
                  <a:lnTo>
                    <a:pt x="12" y="2206"/>
                  </a:lnTo>
                  <a:lnTo>
                    <a:pt x="18" y="1948"/>
                  </a:lnTo>
                  <a:lnTo>
                    <a:pt x="18" y="194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hidden">
            <a:xfrm>
              <a:off x="7938" y="5334000"/>
              <a:ext cx="731520" cy="2438400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hidden">
            <a:xfrm>
              <a:off x="0" y="495049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hidden">
            <a:xfrm>
              <a:off x="0" y="4242765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hidden">
            <a:xfrm>
              <a:off x="0" y="141185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hidden">
            <a:xfrm>
              <a:off x="0" y="353503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hidden">
            <a:xfrm>
              <a:off x="0" y="2827309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hidden">
            <a:xfrm>
              <a:off x="0" y="2119581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hidden">
            <a:xfrm>
              <a:off x="0" y="70592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3"/>
            <p:cNvSpPr>
              <a:spLocks noChangeShapeType="1"/>
            </p:cNvSpPr>
            <p:nvPr userDrawn="1"/>
          </p:nvSpPr>
          <p:spPr bwMode="hidden">
            <a:xfrm rot="16200000" flipV="1">
              <a:off x="1143000" y="3849163"/>
              <a:ext cx="7772400" cy="5207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3" r:id="rId1"/>
    <p:sldLayoutId id="214748434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509359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018718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528077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037437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81495" indent="-381495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6573" indent="-317913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110000"/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73325" indent="-2543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1985" indent="-25433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90646" indent="-25433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801476" indent="-2546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310835" indent="-2546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820195" indent="-2546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329554" indent="-2546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9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18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77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37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97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56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515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74" algn="l" defTabSz="10187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838200"/>
            <a:ext cx="6324600" cy="1752600"/>
          </a:xfrm>
          <a:prstGeom prst="rect">
            <a:avLst/>
          </a:prstGeom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lIns="96378" tIns="48189" rIns="96378" bIns="48189"/>
          <a:lstStyle/>
          <a:p>
            <a:pPr eaLnBrk="1" hangingPunct="1">
              <a:lnSpc>
                <a:spcPct val="115000"/>
              </a:lnSpc>
              <a:spcBef>
                <a:spcPts val="400"/>
              </a:spcBef>
              <a:defRPr/>
            </a:pPr>
            <a:r>
              <a:rPr lang="en-US" sz="1200" dirty="0">
                <a:latin typeface="Georgia" panose="02040502050405020303" pitchFamily="18" charset="0"/>
              </a:rPr>
              <a:t> 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4600" dirty="0">
                <a:latin typeface="Garamond" pitchFamily="18" charset="0"/>
              </a:rPr>
              <a:t/>
            </a:r>
            <a:br>
              <a:rPr lang="en-US" sz="4600" dirty="0">
                <a:latin typeface="Garamond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The One-Time Pad</a:t>
            </a:r>
            <a:r>
              <a:rPr lang="en-US" sz="4200" dirty="0">
                <a:latin typeface="Georgia" panose="02040502050405020303" pitchFamily="18" charset="0"/>
              </a:rPr>
              <a:t/>
            </a:r>
            <a:br>
              <a:rPr lang="en-US" sz="4200" dirty="0">
                <a:latin typeface="Georgia" panose="02040502050405020303" pitchFamily="18" charset="0"/>
              </a:rPr>
            </a:br>
            <a:r>
              <a:rPr lang="en-US" sz="800" dirty="0">
                <a:latin typeface="Georgia" panose="02040502050405020303" pitchFamily="18" charset="0"/>
              </a:rPr>
              <a:t>  </a:t>
            </a:r>
            <a:r>
              <a:rPr lang="en-US" sz="4600" dirty="0">
                <a:latin typeface="Georgia" panose="02040502050405020303" pitchFamily="18" charset="0"/>
              </a:rPr>
              <a:t/>
            </a:r>
            <a:br>
              <a:rPr lang="en-US" sz="4600" dirty="0">
                <a:latin typeface="Georgia" panose="02040502050405020303" pitchFamily="18" charset="0"/>
              </a:rPr>
            </a:br>
            <a:r>
              <a:rPr lang="en-US" sz="2600" dirty="0" smtClean="0">
                <a:latin typeface="Georgia" panose="02040502050405020303" pitchFamily="18" charset="0"/>
              </a:rPr>
              <a:t>Breaking the Unbreakable Cipher</a:t>
            </a:r>
            <a:r>
              <a:rPr lang="en-US" sz="2600" dirty="0">
                <a:latin typeface="Georgia" panose="02040502050405020303" pitchFamily="18" charset="0"/>
              </a:rPr>
              <a:t/>
            </a:r>
            <a:br>
              <a:rPr lang="en-US" sz="2600" dirty="0">
                <a:latin typeface="Georgia" panose="02040502050405020303" pitchFamily="18" charset="0"/>
              </a:rPr>
            </a:br>
            <a:r>
              <a:rPr lang="en-US" sz="3000" dirty="0">
                <a:latin typeface="Georgia" panose="02040502050405020303" pitchFamily="18" charset="0"/>
              </a:rPr>
              <a:t/>
            </a:r>
            <a:br>
              <a:rPr lang="en-US" sz="3000" dirty="0">
                <a:latin typeface="Georgia" panose="02040502050405020303" pitchFamily="18" charset="0"/>
              </a:rPr>
            </a:br>
            <a:r>
              <a:rPr lang="en-US" sz="1600" dirty="0">
                <a:latin typeface="Garamond" pitchFamily="18" charset="0"/>
              </a:rPr>
              <a:t> </a:t>
            </a:r>
            <a:r>
              <a:rPr lang="en-US" b="0" dirty="0">
                <a:latin typeface="Garamond" pitchFamily="18" charset="0"/>
              </a:rPr>
              <a:t/>
            </a:r>
            <a:br>
              <a:rPr lang="en-US" b="0" dirty="0">
                <a:latin typeface="Garamond" pitchFamily="18" charset="0"/>
              </a:rPr>
            </a:br>
            <a:r>
              <a:rPr lang="en-US" sz="800" b="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562601"/>
            <a:ext cx="100584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tabLst>
                <a:tab pos="3657600" algn="l"/>
              </a:tabLst>
              <a:defRPr/>
            </a:pPr>
            <a:endParaRPr lang="en-US" sz="2200" kern="0" dirty="0">
              <a:effectLst/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sz="2000" kern="0" dirty="0">
                <a:effectLst/>
                <a:latin typeface="Georgia" panose="02040502050405020303" pitchFamily="18" charset="0"/>
              </a:rPr>
              <a:t>January </a:t>
            </a:r>
            <a:r>
              <a:rPr lang="en-US" sz="2000" kern="0" dirty="0">
                <a:effectLst/>
                <a:latin typeface="Palatino Linotype" panose="02040502050505030304" pitchFamily="18" charset="0"/>
              </a:rPr>
              <a:t>9, 2021</a:t>
            </a:r>
          </a:p>
          <a:p>
            <a:pPr eaLnBrk="1" hangingPunct="1">
              <a:defRPr/>
            </a:pPr>
            <a:endParaRPr lang="en-US" sz="1800" kern="0" dirty="0">
              <a:effectLst/>
              <a:latin typeface="Garamon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048125"/>
            <a:ext cx="10058400" cy="863600"/>
          </a:xfrm>
          <a:prstGeom prst="rect">
            <a:avLst/>
          </a:prstGeom>
        </p:spPr>
        <p:txBody>
          <a:bodyPr lIns="96378" tIns="48189" rIns="96378" bIns="48189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kern="0" dirty="0">
                <a:effectLst/>
                <a:latin typeface="+mj-lt"/>
              </a:rPr>
              <a:t>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772400" y="6537325"/>
            <a:ext cx="2076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altLang="en-US" sz="1000" dirty="0">
                <a:latin typeface="Palatino Linotype" pitchFamily="18" charset="0"/>
              </a:rPr>
              <a:t>Copyright © 2022  </a:t>
            </a:r>
          </a:p>
          <a:p>
            <a:pPr algn="ctr" eaLnBrk="1" hangingPunct="1">
              <a:spcAft>
                <a:spcPts val="200"/>
              </a:spcAft>
            </a:pPr>
            <a:r>
              <a:rPr lang="en-US" altLang="en-US" sz="1000" dirty="0">
                <a:solidFill>
                  <a:srgbClr val="FFCC00"/>
                </a:solidFill>
                <a:latin typeface="Palatino Linotype" pitchFamily="18" charset="0"/>
                <a:hlinkClick r:id="rId3"/>
              </a:rPr>
              <a:t>CC Attribution 4.0 International</a:t>
            </a:r>
            <a:endParaRPr lang="en-US" altLang="en-US" sz="1000" dirty="0">
              <a:solidFill>
                <a:srgbClr val="FFCC00"/>
              </a:solidFill>
              <a:latin typeface="Palatino Linotype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55675" y="6842125"/>
            <a:ext cx="2397125" cy="727075"/>
          </a:xfrm>
          <a:prstGeom prst="rect">
            <a:avLst/>
          </a:prstGeom>
        </p:spPr>
        <p:txBody>
          <a:bodyPr/>
          <a:lstStyle>
            <a:lvl1pPr marL="382015" indent="-3820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27698" indent="-3183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73382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82734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92087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801440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310793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820145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329498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kern="0" dirty="0" smtClean="0">
                <a:effectLst/>
                <a:latin typeface="Georgia" panose="02040502050405020303" pitchFamily="18" charset="0"/>
              </a:rPr>
              <a:t>Ralph Simpson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" kern="0" dirty="0" smtClean="0">
                <a:latin typeface="Georgia" panose="02040502050405020303" pitchFamily="18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400" kern="0" dirty="0" smtClean="0">
                <a:effectLst/>
                <a:latin typeface="Georgia" panose="02040502050405020303" pitchFamily="18" charset="0"/>
              </a:rPr>
              <a:t>Cipher History Museum</a:t>
            </a:r>
          </a:p>
          <a:p>
            <a:pPr eaLnBrk="1" hangingPunct="1">
              <a:defRPr/>
            </a:pPr>
            <a:endParaRPr lang="en-US" sz="2000" kern="0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en-US" sz="2000" kern="0" dirty="0">
              <a:latin typeface="Garamond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31013"/>
            <a:ext cx="739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7772400" y="7026003"/>
            <a:ext cx="2076450" cy="5355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7432" tIns="27432" rIns="27432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altLang="en-US" sz="1000" dirty="0">
                <a:latin typeface="Palatino Linotype" pitchFamily="18" charset="0"/>
              </a:rPr>
              <a:t>All images </a:t>
            </a:r>
            <a:r>
              <a:rPr lang="en-US" altLang="en-US" sz="1000" dirty="0" smtClean="0">
                <a:latin typeface="Palatino Linotype" pitchFamily="18" charset="0"/>
              </a:rPr>
              <a:t>in </a:t>
            </a:r>
            <a:r>
              <a:rPr lang="en-US" altLang="en-US" sz="1000" dirty="0">
                <a:latin typeface="Palatino Linotype" pitchFamily="18" charset="0"/>
              </a:rPr>
              <a:t>this presentation are </a:t>
            </a:r>
            <a:r>
              <a:rPr lang="en-US" altLang="en-US" sz="1000" dirty="0" smtClean="0">
                <a:latin typeface="Palatino Linotype" pitchFamily="18" charset="0"/>
              </a:rPr>
              <a:t>from </a:t>
            </a:r>
            <a:r>
              <a:rPr lang="en-US" altLang="en-US" sz="1000" dirty="0">
                <a:latin typeface="Palatino Linotype" pitchFamily="18" charset="0"/>
              </a:rPr>
              <a:t>the </a:t>
            </a:r>
            <a:r>
              <a:rPr lang="en-US" altLang="en-US" sz="1000" dirty="0" smtClean="0">
                <a:latin typeface="Palatino Linotype" pitchFamily="18" charset="0"/>
              </a:rPr>
              <a:t>Cipher History Museum, </a:t>
            </a:r>
            <a:r>
              <a:rPr lang="en-US" altLang="en-US" sz="1000" dirty="0">
                <a:latin typeface="Palatino Linotype" pitchFamily="18" charset="0"/>
              </a:rPr>
              <a:t>unless otherwise noted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02" y="3124200"/>
            <a:ext cx="46459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History Rewritten </a:t>
            </a:r>
            <a:r>
              <a:rPr lang="en-US" dirty="0" smtClean="0"/>
              <a:t>a Second Time?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7390" y="1143000"/>
            <a:ext cx="9328610" cy="29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55880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4291" indent="-244291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In 2013, </a:t>
            </a:r>
            <a:r>
              <a:rPr lang="en-US" altLang="en-US" sz="2200" dirty="0" smtClean="0"/>
              <a:t>Dr. Bellovin argues the </a:t>
            </a:r>
            <a:r>
              <a:rPr lang="en-US" altLang="en-US" sz="2200" dirty="0"/>
              <a:t>one-time tape teletype was invented solely by </a:t>
            </a:r>
            <a:r>
              <a:rPr lang="en-US" altLang="en-US" sz="2200" dirty="0" err="1" smtClean="0"/>
              <a:t>Vernam</a:t>
            </a:r>
            <a:r>
              <a:rPr lang="en-US" sz="1200" baseline="30000" dirty="0">
                <a:solidFill>
                  <a:srgbClr val="FF0000"/>
                </a:solidFill>
              </a:rPr>
              <a:t> </a:t>
            </a:r>
            <a:r>
              <a:rPr lang="en-US" sz="2200" b="0" baseline="30000" dirty="0" smtClean="0">
                <a:solidFill>
                  <a:srgbClr val="FF0000"/>
                </a:solidFill>
              </a:rPr>
              <a:t>*10a</a:t>
            </a:r>
            <a:endParaRPr lang="en-US" altLang="en-US" sz="2200" b="0" baseline="30000" dirty="0" smtClean="0"/>
          </a:p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Mauborgne </a:t>
            </a:r>
            <a:r>
              <a:rPr lang="en-US" altLang="en-US" sz="2200" dirty="0"/>
              <a:t>later codified the requirements for non-repetition, with collaboration from Parker </a:t>
            </a:r>
            <a:r>
              <a:rPr lang="en-US" altLang="en-US" sz="2200" dirty="0" err="1"/>
              <a:t>Hitt</a:t>
            </a:r>
            <a:r>
              <a:rPr lang="en-US" altLang="en-US" sz="2200" dirty="0"/>
              <a:t> and </a:t>
            </a:r>
            <a:r>
              <a:rPr lang="en-US" altLang="en-US" sz="2200" dirty="0" smtClean="0"/>
              <a:t>William Friedman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William </a:t>
            </a:r>
            <a:r>
              <a:rPr lang="en-US" altLang="en-US" sz="2200" dirty="0" smtClean="0"/>
              <a:t>Friedman’s break of </a:t>
            </a:r>
            <a:r>
              <a:rPr lang="en-US" altLang="en-US" sz="2200" dirty="0"/>
              <a:t>the two-tape </a:t>
            </a:r>
            <a:r>
              <a:rPr lang="en-US" altLang="en-US" sz="2200" dirty="0" smtClean="0"/>
              <a:t>system in 1920 likely led </a:t>
            </a:r>
            <a:r>
              <a:rPr lang="en-US" altLang="en-US" sz="2200" dirty="0"/>
              <a:t>to his groundbreaking </a:t>
            </a:r>
            <a:r>
              <a:rPr lang="en-US" altLang="en-US" sz="2200" dirty="0" smtClean="0"/>
              <a:t>invention, “Index </a:t>
            </a:r>
            <a:r>
              <a:rPr lang="en-US" altLang="en-US" sz="2200" dirty="0"/>
              <a:t>of </a:t>
            </a:r>
            <a:r>
              <a:rPr lang="en-US" altLang="en-US" sz="2200" dirty="0" smtClean="0"/>
              <a:t>Coincidence</a:t>
            </a:r>
            <a:r>
              <a:rPr lang="en-US" altLang="en-US" sz="2200" dirty="0"/>
              <a:t>” 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endParaRPr lang="en-US" altLang="en-US" sz="2200" dirty="0"/>
          </a:p>
          <a:p>
            <a:pPr marL="0" indent="0" eaLnBrk="1" hangingPunct="1">
              <a:lnSpc>
                <a:spcPct val="120000"/>
              </a:lnSpc>
              <a:spcBef>
                <a:spcPts val="843"/>
              </a:spcBef>
              <a:buNone/>
            </a:pPr>
            <a:endParaRPr lang="en-US" alt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2494"/>
            <a:ext cx="2542903" cy="3337560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90" y="3982494"/>
            <a:ext cx="2739110" cy="3337560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315900" y="4227766"/>
            <a:ext cx="2133600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William Friedman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648200" y="5280278"/>
            <a:ext cx="2325300" cy="18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David Kahn: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 “the most important single publication in cryptology. It took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 the science into a new world.”</a:t>
            </a:r>
            <a:r>
              <a:rPr lang="en-US" sz="1000" baseline="30000" dirty="0" smtClean="0">
                <a:solidFill>
                  <a:srgbClr val="FF0000"/>
                </a:solidFill>
              </a:rPr>
              <a:t> </a:t>
            </a:r>
            <a:r>
              <a:rPr lang="en-US" sz="2000" b="0" baseline="30000" dirty="0" smtClean="0">
                <a:solidFill>
                  <a:srgbClr val="FF0000"/>
                </a:solidFill>
              </a:rPr>
              <a:t>*10b</a:t>
            </a:r>
            <a:endParaRPr lang="en-US" altLang="en-US" sz="2000" b="0" baseline="300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Did </a:t>
            </a:r>
            <a:r>
              <a:rPr lang="en-US" dirty="0" err="1" smtClean="0"/>
              <a:t>Vernam</a:t>
            </a:r>
            <a:r>
              <a:rPr lang="en-US" dirty="0" smtClean="0"/>
              <a:t> Understand OTP is Unbreakable?</a:t>
            </a:r>
            <a:r>
              <a:rPr lang="en-US" sz="1600" dirty="0"/>
              <a:t> </a:t>
            </a:r>
            <a:r>
              <a:rPr lang="en-US" sz="2200" b="0" baseline="30000" dirty="0">
                <a:solidFill>
                  <a:srgbClr val="FF0000"/>
                </a:solidFill>
                <a:effectLst/>
              </a:rPr>
              <a:t>*11</a:t>
            </a:r>
            <a:r>
              <a:rPr lang="en-US" sz="3200" b="0" dirty="0"/>
              <a:t/>
            </a:r>
            <a:br>
              <a:rPr lang="en-US" sz="3200" b="0" dirty="0"/>
            </a:br>
            <a:endParaRPr lang="en-US" sz="3000" dirty="0"/>
          </a:p>
        </p:txBody>
      </p:sp>
      <p:sp>
        <p:nvSpPr>
          <p:cNvPr id="30725" name="Rectangle 3"/>
          <p:cNvSpPr txBox="1">
            <a:spLocks noChangeArrowheads="1"/>
          </p:cNvSpPr>
          <p:nvPr/>
        </p:nvSpPr>
        <p:spPr bwMode="auto">
          <a:xfrm>
            <a:off x="577390" y="1214437"/>
            <a:ext cx="9180286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55880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553"/>
              </a:spcBef>
              <a:buNone/>
            </a:pPr>
            <a:endParaRPr lang="en-US" altLang="en-US" sz="19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275306"/>
            <a:ext cx="9220200" cy="588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55880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4291" indent="-244291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sz="2200" dirty="0" smtClean="0"/>
              <a:t>Vernam’s</a:t>
            </a:r>
            <a:r>
              <a:rPr lang="en-US" sz="2200" dirty="0"/>
              <a:t> original </a:t>
            </a:r>
            <a:r>
              <a:rPr lang="en-US" sz="2200" dirty="0" smtClean="0"/>
              <a:t>invention in 1917 specified a random key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sz="2200" dirty="0" smtClean="0"/>
              <a:t>Challenge messages sent to Friedman and Yardley included a “truly random” message, some with reuse of key, and some with the Morehouse loops - the reused key messages were expected to be broken</a:t>
            </a:r>
            <a:endParaRPr lang="en-US" sz="2200" b="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Lyman Morehouse, AT&amp;T engineer, patented system using 2 tapes vs random tape, pat. filed Dec. 4, 1918 (#1,356,546)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2 tape system may have originated from Mauborgne</a:t>
            </a:r>
            <a:r>
              <a:rPr lang="en-US" altLang="en-US" sz="1200" kern="0" dirty="0" smtClean="0"/>
              <a:t> </a:t>
            </a:r>
            <a:endParaRPr lang="en-US" altLang="en-US" sz="2200" b="0" dirty="0" smtClean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This 2 tape system was an accommodation to avoid the need for management of random tapes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Vernam’s manager and a colleague claim </a:t>
            </a:r>
            <a:r>
              <a:rPr lang="en-US" altLang="en-US" sz="2200" dirty="0" err="1" smtClean="0"/>
              <a:t>Vernam</a:t>
            </a:r>
            <a:r>
              <a:rPr lang="en-US" altLang="en-US" sz="2200" dirty="0" smtClean="0"/>
              <a:t> understood need for random AND non-repetition of key</a:t>
            </a:r>
          </a:p>
        </p:txBody>
      </p:sp>
    </p:spTree>
    <p:extLst>
      <p:ext uri="{BB962C8B-B14F-4D97-AF65-F5344CB8AC3E}">
        <p14:creationId xmlns:p14="http://schemas.microsoft.com/office/powerpoint/2010/main" val="3240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Bellovin Timeline of OTP Invention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*12</a:t>
            </a:r>
            <a:r>
              <a:rPr lang="en-US" sz="3200" b="0" dirty="0">
                <a:effectLst/>
              </a:rPr>
              <a:t/>
            </a:r>
            <a:br>
              <a:rPr lang="en-US" sz="3200" b="0" dirty="0">
                <a:effectLst/>
              </a:rPr>
            </a:br>
            <a:endParaRPr lang="en-US" sz="3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9448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dirty="0" smtClean="0">
                <a:effectLst/>
              </a:rPr>
              <a:t>“</a:t>
            </a:r>
            <a:r>
              <a:rPr lang="en-US" sz="2200" dirty="0">
                <a:effectLst/>
              </a:rPr>
              <a:t>The problem of who invented the unbreakable cipher. . . was the most difficult I faced in my research.” -</a:t>
            </a:r>
            <a:r>
              <a:rPr lang="en-US" sz="2200" dirty="0" smtClean="0">
                <a:effectLst/>
              </a:rPr>
              <a:t> David Kahn 1963</a:t>
            </a:r>
            <a:endParaRPr lang="en-US" sz="2200" kern="0" dirty="0" smtClean="0">
              <a:effectLst/>
            </a:endParaRP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Dec. 1917, </a:t>
            </a:r>
            <a:r>
              <a:rPr lang="en-US" sz="2200" kern="0" dirty="0" err="1" smtClean="0">
                <a:effectLst/>
              </a:rPr>
              <a:t>Vernam</a:t>
            </a:r>
            <a:r>
              <a:rPr lang="en-US" sz="2200" kern="0" dirty="0" smtClean="0">
                <a:effectLst/>
              </a:rPr>
              <a:t> invented one-time, random tape system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>
                <a:effectLst/>
              </a:rPr>
              <a:t>Vernam’s </a:t>
            </a:r>
            <a:r>
              <a:rPr lang="en-US" sz="2200" kern="0" dirty="0" smtClean="0">
                <a:effectLst/>
              </a:rPr>
              <a:t>writings and his AT&amp;T manager, </a:t>
            </a:r>
            <a:r>
              <a:rPr lang="en-US" sz="2200" kern="0" dirty="0" err="1" smtClean="0">
                <a:effectLst/>
              </a:rPr>
              <a:t>Ralzeman</a:t>
            </a:r>
            <a:r>
              <a:rPr lang="en-US" sz="2200" kern="0" dirty="0" smtClean="0">
                <a:effectLst/>
              </a:rPr>
              <a:t> Parker, </a:t>
            </a:r>
            <a:r>
              <a:rPr lang="en-US" sz="2200" kern="0" dirty="0">
                <a:effectLst/>
              </a:rPr>
              <a:t>show he knew the importance of </a:t>
            </a:r>
            <a:r>
              <a:rPr lang="en-US" sz="2200" kern="0" dirty="0" smtClean="0">
                <a:effectLst/>
              </a:rPr>
              <a:t>a random, one-time, non-repeating key</a:t>
            </a:r>
            <a:r>
              <a:rPr lang="en-US" sz="1200" kern="0" dirty="0" smtClean="0">
                <a:effectLst/>
              </a:rPr>
              <a:t> </a:t>
            </a:r>
            <a:endParaRPr lang="en-US" sz="2200" b="0" kern="0" dirty="0" smtClean="0">
              <a:effectLst/>
            </a:endParaRP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1918, Mauborgne </a:t>
            </a:r>
            <a:r>
              <a:rPr lang="en-US" sz="2200" kern="0" dirty="0">
                <a:effectLst/>
              </a:rPr>
              <a:t>collaborated with </a:t>
            </a:r>
            <a:r>
              <a:rPr lang="en-US" sz="2200" kern="0" dirty="0" smtClean="0">
                <a:effectLst/>
              </a:rPr>
              <a:t>Lyman Morehouse to develop 2 tape system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US Signal Corp started using 2 tape system in 1918 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Mauborgne then collaborated </a:t>
            </a:r>
            <a:r>
              <a:rPr lang="en-US" sz="2200" kern="0" dirty="0">
                <a:effectLst/>
              </a:rPr>
              <a:t>with William Friedman, Parker </a:t>
            </a:r>
            <a:r>
              <a:rPr lang="en-US" sz="2200" kern="0" dirty="0" err="1">
                <a:effectLst/>
              </a:rPr>
              <a:t>Hitt</a:t>
            </a:r>
            <a:r>
              <a:rPr lang="en-US" sz="2200" kern="0" dirty="0">
                <a:effectLst/>
              </a:rPr>
              <a:t>, and </a:t>
            </a:r>
            <a:r>
              <a:rPr lang="en-US" sz="2200" kern="0" dirty="0" smtClean="0">
                <a:effectLst/>
              </a:rPr>
              <a:t>Herbert Yardley on strength of 2 tape system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Yardley signed off on strength of 2 tape system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William Friedman broke 2 tape system, sent letter to Mauborgne on Dec. 9, 1919</a:t>
            </a:r>
            <a:endParaRPr lang="en-US" sz="2200" kern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Bellovin Timeline of OTP Invention (continued)</a:t>
            </a:r>
            <a:r>
              <a:rPr lang="en-US" b="0" baseline="30000" dirty="0" smtClean="0">
                <a:solidFill>
                  <a:srgbClr val="FF0000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9448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1920, William Friedman and Parker </a:t>
            </a:r>
            <a:r>
              <a:rPr lang="en-US" sz="2200" kern="0" dirty="0" err="1" smtClean="0">
                <a:effectLst/>
              </a:rPr>
              <a:t>Hitt</a:t>
            </a:r>
            <a:r>
              <a:rPr lang="en-US" sz="2200" kern="0" dirty="0" smtClean="0">
                <a:effectLst/>
              </a:rPr>
              <a:t> helped Mauborgne codify need for random, non-repeating key 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Summer of 1920, Friedman wrote “Index of Coincidence”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dirty="0" smtClean="0">
                <a:effectLst/>
              </a:rPr>
              <a:t>1963, Mauborgne wrote to David Kahn claiming he invented non-repeating key requirement</a:t>
            </a:r>
            <a:r>
              <a:rPr lang="en-US" sz="1200" dirty="0" smtClean="0">
                <a:effectLst/>
              </a:rPr>
              <a:t> 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*13</a:t>
            </a:r>
            <a:endParaRPr lang="en-US" sz="2200" dirty="0" smtClean="0">
              <a:effectLst/>
            </a:endParaRP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dirty="0" smtClean="0">
                <a:effectLst/>
              </a:rPr>
              <a:t>1966</a:t>
            </a:r>
            <a:r>
              <a:rPr lang="en-US" sz="2200" dirty="0">
                <a:effectLst/>
              </a:rPr>
              <a:t>, </a:t>
            </a:r>
            <a:r>
              <a:rPr lang="en-US" sz="2200" dirty="0" smtClean="0">
                <a:effectLst/>
              </a:rPr>
              <a:t>Friedman </a:t>
            </a:r>
            <a:r>
              <a:rPr lang="en-US" sz="2200" dirty="0">
                <a:effectLst/>
              </a:rPr>
              <a:t>wrote “not true” </a:t>
            </a:r>
            <a:r>
              <a:rPr lang="en-US" sz="2200" dirty="0" smtClean="0">
                <a:effectLst/>
              </a:rPr>
              <a:t>on paragraph in his copy of </a:t>
            </a:r>
            <a:r>
              <a:rPr lang="en-US" sz="2200" i="1" dirty="0">
                <a:effectLst/>
              </a:rPr>
              <a:t>Scientific American </a:t>
            </a:r>
            <a:r>
              <a:rPr lang="en-US" sz="2200" dirty="0">
                <a:effectLst/>
              </a:rPr>
              <a:t>article that gave part-credit to </a:t>
            </a:r>
            <a:r>
              <a:rPr lang="en-US" sz="2200" dirty="0" smtClean="0">
                <a:effectLst/>
              </a:rPr>
              <a:t>Mauborgne</a:t>
            </a:r>
          </a:p>
          <a:p>
            <a:pPr marL="359744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dirty="0" smtClean="0">
                <a:effectLst/>
              </a:rPr>
              <a:t>Friedman left letter verifying </a:t>
            </a:r>
            <a:r>
              <a:rPr lang="en-US" sz="2200" dirty="0" err="1" smtClean="0">
                <a:effectLst/>
              </a:rPr>
              <a:t>Vernam</a:t>
            </a:r>
            <a:r>
              <a:rPr lang="en-US" sz="2200" dirty="0" smtClean="0">
                <a:effectLst/>
              </a:rPr>
              <a:t> claim unsigned, “because NSA wanted to stay out of the controversy”</a:t>
            </a: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90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OTP Popular with Spies</a:t>
            </a:r>
            <a:endParaRPr lang="en-US" dirty="0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643619" y="1219200"/>
            <a:ext cx="9095467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First known use </a:t>
            </a:r>
            <a:r>
              <a:rPr lang="en-US" altLang="en-US" sz="2200" dirty="0" smtClean="0"/>
              <a:t>of paper pads - </a:t>
            </a:r>
            <a:r>
              <a:rPr lang="en-US" altLang="en-US" sz="2200" dirty="0"/>
              <a:t>German Foreign Office in 1923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Favored by </a:t>
            </a:r>
            <a:r>
              <a:rPr lang="en-US" altLang="en-US" sz="2200" dirty="0"/>
              <a:t>spies because the pads were easily concealed, the cipher was unbreakable, and no other device is needed</a:t>
            </a:r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84" y="3348039"/>
            <a:ext cx="4830716" cy="3886200"/>
          </a:xfrm>
          <a:prstGeom prst="rect">
            <a:avLst/>
          </a:prstGeom>
          <a:ln w="12700">
            <a:solidFill>
              <a:srgbClr val="FFCC00"/>
            </a:solidFill>
            <a:miter lim="800000"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46684" y="2738438"/>
            <a:ext cx="4830716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One-time pad, microdot reader concealed in toy, found on spy entering Canada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8631" y="2662238"/>
            <a:ext cx="408577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Pads were often shrunk to a very small size and made of flammable or water soluble material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In WW2 the SOE used silk scarves, lines of </a:t>
            </a:r>
            <a:r>
              <a:rPr lang="en-US" altLang="en-US" sz="2200" dirty="0" smtClean="0"/>
              <a:t>letters unraveled </a:t>
            </a:r>
            <a:r>
              <a:rPr lang="en-US" altLang="en-US" sz="2200" dirty="0"/>
              <a:t>after </a:t>
            </a:r>
            <a:r>
              <a:rPr lang="en-US" altLang="en-US" sz="2200" dirty="0" smtClean="0"/>
              <a:t>use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Spies still use OTP today</a:t>
            </a: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NSA Calypso OTP</a:t>
            </a:r>
            <a:endParaRPr lang="en-US" dirty="0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635000" y="3733800"/>
            <a:ext cx="927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Calypso used a key of numbers only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Each </a:t>
            </a:r>
            <a:r>
              <a:rPr lang="en-US" altLang="en-US" sz="2200" dirty="0" smtClean="0"/>
              <a:t>pad has 625 numbers, yielding </a:t>
            </a:r>
            <a:r>
              <a:rPr lang="en-US" altLang="en-US" sz="2200" dirty="0"/>
              <a:t>312 cipher </a:t>
            </a:r>
            <a:r>
              <a:rPr lang="en-US" altLang="en-US" sz="2200" dirty="0" smtClean="0"/>
              <a:t>characters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Because of the small size, called “Mickey Mouse” pads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Small pads, but slow and error-prone to use</a:t>
            </a:r>
          </a:p>
          <a:p>
            <a:pPr marL="798513" lvl="1" indent="-341313" eaLnBrk="1" hangingPunct="1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altLang="en-US" sz="2200" dirty="0" smtClean="0"/>
              <a:t>Plaintext converted to numbers (ex. A-Z converted to 0-25)</a:t>
            </a:r>
          </a:p>
          <a:p>
            <a:pPr marL="798513" lvl="1" indent="-341313" eaLnBrk="1" hangingPunct="1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altLang="en-US" sz="2200" dirty="0" smtClean="0"/>
              <a:t>Key is added without carrying</a:t>
            </a:r>
          </a:p>
          <a:p>
            <a:pPr marL="798513" lvl="1" indent="-341313" eaLnBrk="1" hangingPunct="1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200" dirty="0" smtClean="0"/>
              <a:t>Result is the </a:t>
            </a:r>
            <a:r>
              <a:rPr lang="en-US" sz="2200" dirty="0" err="1" smtClean="0"/>
              <a:t>ciphertext</a:t>
            </a:r>
            <a:endParaRPr lang="en-US" sz="2200" dirty="0"/>
          </a:p>
          <a:p>
            <a:pPr marL="0" indent="0" eaLnBrk="1" hangingPunct="1">
              <a:lnSpc>
                <a:spcPct val="120000"/>
              </a:lnSpc>
              <a:spcBef>
                <a:spcPts val="800"/>
              </a:spcBef>
              <a:buNone/>
            </a:pPr>
            <a:endParaRPr lang="en-US" altLang="en-US" sz="22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728"/>
            <a:ext cx="194703" cy="37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8" tIns="48189" rIns="96378" bIns="4818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298191" y="1309691"/>
            <a:ext cx="2578609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NSA Calypso OTP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(shown to scale)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39" y="1904999"/>
            <a:ext cx="3046953" cy="1676401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1" y="1295400"/>
            <a:ext cx="1219201" cy="1828801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84391" y="1905000"/>
            <a:ext cx="2448848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Small pads called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“Mickey Mouse” pads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4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OTP used by SOE</a:t>
            </a:r>
            <a:endParaRPr lang="en-US" dirty="0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5029200" y="1143000"/>
            <a:ext cx="4876800" cy="39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At the beginning of WW2, SOE used poems, songs, and books  for double transposition ciphers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Leo Marks, only cryptologist in SOE, independently invented “letter OTP”</a:t>
            </a:r>
            <a:endParaRPr lang="en-US" altLang="en-US" sz="220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Letter OTP uses algorithms instead of changing letters to numbers, then adding a key</a:t>
            </a: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4680112"/>
            <a:ext cx="4408349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Leo Marks with letter OTP algorithm on silk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2670" y="5051344"/>
            <a:ext cx="9296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800"/>
              </a:spcBef>
              <a:tabLst>
                <a:tab pos="228600" algn="l"/>
              </a:tabLst>
            </a:pPr>
            <a:r>
              <a:rPr lang="en-US" altLang="en-US" sz="2200" dirty="0" smtClean="0"/>
              <a:t>Algorithms </a:t>
            </a:r>
            <a:r>
              <a:rPr lang="en-US" altLang="en-US" sz="2200" dirty="0"/>
              <a:t>and random letters </a:t>
            </a:r>
            <a:r>
              <a:rPr lang="en-US" altLang="en-US" sz="2200" dirty="0" smtClean="0"/>
              <a:t>were written on silk scarves, random letters </a:t>
            </a:r>
            <a:r>
              <a:rPr lang="en-US" altLang="en-US" sz="2200" dirty="0"/>
              <a:t>unraveled after use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Marks </a:t>
            </a:r>
            <a:r>
              <a:rPr lang="en-US" altLang="en-US" sz="2200" dirty="0"/>
              <a:t>later learned </a:t>
            </a:r>
            <a:r>
              <a:rPr lang="en-US" altLang="en-US" sz="2200" dirty="0" smtClean="0"/>
              <a:t>BP already knew about letter OTP</a:t>
            </a:r>
            <a:endParaRPr lang="en-US" sz="2200" b="0" baseline="30000" dirty="0" smtClean="0">
              <a:solidFill>
                <a:srgbClr val="FF0000"/>
              </a:solidFill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sz="2200" dirty="0" smtClean="0"/>
              <a:t>Dudley Smith of BP explained that Mark’s plans to have different algorithms for each agent was not necessary</a:t>
            </a:r>
            <a:r>
              <a:rPr lang="en-US" sz="1200" dirty="0" smtClean="0"/>
              <a:t> </a:t>
            </a:r>
            <a:r>
              <a:rPr lang="en-US" sz="2200" b="0" baseline="30000" dirty="0">
                <a:solidFill>
                  <a:srgbClr val="FF0000"/>
                </a:solidFill>
              </a:rPr>
              <a:t>*</a:t>
            </a:r>
            <a:r>
              <a:rPr lang="en-US" sz="2200" b="0" baseline="30000" dirty="0" smtClean="0">
                <a:solidFill>
                  <a:srgbClr val="FF0000"/>
                </a:solidFill>
              </a:rPr>
              <a:t>16</a:t>
            </a:r>
            <a:endParaRPr lang="en-US" sz="2200" b="0" baseline="30000" dirty="0">
              <a:solidFill>
                <a:srgbClr val="FF0000"/>
              </a:solidFill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sz="2200" b="0" baseline="30000" dirty="0" smtClean="0">
              <a:solidFill>
                <a:srgbClr val="FF0000"/>
              </a:solidFill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b="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5" y="1251112"/>
            <a:ext cx="4038598" cy="3438578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NSA Diana Algorithm </a:t>
            </a:r>
            <a:endParaRPr lang="en-US" dirty="0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536161" y="4600779"/>
            <a:ext cx="927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NSA </a:t>
            </a:r>
            <a:r>
              <a:rPr lang="en-US" altLang="en-US" sz="2200" dirty="0" smtClean="0"/>
              <a:t>replaced Calypso with </a:t>
            </a:r>
            <a:r>
              <a:rPr lang="en-US" altLang="en-US" sz="2200" dirty="0"/>
              <a:t>a </a:t>
            </a:r>
            <a:r>
              <a:rPr lang="en-US" altLang="en-US" sz="2200" dirty="0" smtClean="0"/>
              <a:t>user-friendly</a:t>
            </a:r>
            <a:r>
              <a:rPr lang="en-US" altLang="en-US" sz="2200" dirty="0"/>
              <a:t>, reciprocal </a:t>
            </a:r>
            <a:r>
              <a:rPr lang="en-US" altLang="en-US" sz="2200" dirty="0" smtClean="0"/>
              <a:t>letter OTP, </a:t>
            </a:r>
            <a:r>
              <a:rPr lang="en-US" altLang="en-US" sz="2200" dirty="0"/>
              <a:t>code-named Diana</a:t>
            </a:r>
            <a:r>
              <a:rPr lang="en-US" altLang="en-US" sz="1200" dirty="0"/>
              <a:t> </a:t>
            </a:r>
            <a:r>
              <a:rPr lang="en-US" sz="2200" b="0" baseline="30000" dirty="0">
                <a:solidFill>
                  <a:srgbClr val="FF0000"/>
                </a:solidFill>
              </a:rPr>
              <a:t>*</a:t>
            </a:r>
            <a:r>
              <a:rPr lang="en-US" sz="2200" b="0" baseline="30000" dirty="0" smtClean="0">
                <a:solidFill>
                  <a:srgbClr val="FF0000"/>
                </a:solidFill>
              </a:rPr>
              <a:t>17</a:t>
            </a:r>
            <a:endParaRPr lang="en-US" sz="2200" b="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Letter OTP much easier than converting letters to numbers and adding or subtracting modulo 26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Each small “Mickey Mouse” pad yields 625 cipher characters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Diana </a:t>
            </a:r>
            <a:r>
              <a:rPr lang="en-US" altLang="en-US" sz="2200" dirty="0"/>
              <a:t>still used by spies today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dirty="0" smtClean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75842" y="1357309"/>
            <a:ext cx="2749269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NSA Diana algorithm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38309"/>
            <a:ext cx="2869804" cy="2834640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728"/>
            <a:ext cx="194703" cy="37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8" tIns="48189" rIns="96378" bIns="4818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0" y="1738309"/>
            <a:ext cx="2749270" cy="2834640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943600" y="1143000"/>
            <a:ext cx="2895600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One-time pad calculator 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with </a:t>
            </a: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NSA Diana algorithm</a:t>
            </a:r>
          </a:p>
        </p:txBody>
      </p:sp>
    </p:spTree>
    <p:extLst>
      <p:ext uri="{BB962C8B-B14F-4D97-AF65-F5344CB8AC3E}">
        <p14:creationId xmlns:p14="http://schemas.microsoft.com/office/powerpoint/2010/main" val="25321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NSA Orion OTP</a:t>
            </a:r>
            <a:endParaRPr lang="en-US" dirty="0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609674" y="1295400"/>
            <a:ext cx="434332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Orion was developed to provide faster, simpler OTP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Orion 3X faster than Diana</a:t>
            </a:r>
            <a:r>
              <a:rPr lang="en-US" altLang="en-US" sz="1200" dirty="0" smtClean="0"/>
              <a:t> </a:t>
            </a:r>
            <a:r>
              <a:rPr lang="en-US" altLang="en-US" sz="2200" b="0" dirty="0" smtClean="0">
                <a:solidFill>
                  <a:srgbClr val="FF0000"/>
                </a:solidFill>
              </a:rPr>
              <a:t>*</a:t>
            </a:r>
            <a:r>
              <a:rPr lang="en-US" altLang="en-US" sz="2200" b="0" baseline="30000" dirty="0" smtClean="0">
                <a:solidFill>
                  <a:srgbClr val="FF0000"/>
                </a:solidFill>
              </a:rPr>
              <a:t>18</a:t>
            </a:r>
            <a:endParaRPr lang="en-US" altLang="en-US" sz="2200" b="0" dirty="0" smtClean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50 lines of A-Z on one side  of pad, random key on back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By circling plaintext, with carbon </a:t>
            </a:r>
            <a:r>
              <a:rPr lang="en-US" altLang="en-US" sz="2200" dirty="0"/>
              <a:t>paper </a:t>
            </a:r>
            <a:r>
              <a:rPr lang="en-US" altLang="en-US" sz="2200" dirty="0" smtClean="0"/>
              <a:t>underneath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ciphertext</a:t>
            </a:r>
            <a:r>
              <a:rPr lang="en-US" altLang="en-US" sz="2200" dirty="0"/>
              <a:t> is circled </a:t>
            </a:r>
            <a:r>
              <a:rPr lang="en-US" altLang="en-US" sz="2200" dirty="0" smtClean="0"/>
              <a:t>on back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Requires precise alignment of printing</a:t>
            </a: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10912" y="5486400"/>
            <a:ext cx="4732271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NSA 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Orion pad – front and back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728"/>
            <a:ext cx="194703" cy="37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8" tIns="48189" rIns="96378" bIns="4818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74" y="5867400"/>
            <a:ext cx="913350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Also, Orion pads could not be reduced to “Mickey Mouse” size </a:t>
            </a:r>
            <a:endParaRPr lang="en-US" altLang="en-US" sz="2200" dirty="0"/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L</a:t>
            </a:r>
            <a:r>
              <a:rPr lang="en-US" altLang="en-US" sz="2200" dirty="0" smtClean="0"/>
              <a:t>arger Orion sheet only yields 50 characters vs 625 for Diana</a:t>
            </a:r>
            <a:endParaRPr lang="en-US" altLang="en-US" sz="2200" dirty="0"/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72" y="1375583"/>
            <a:ext cx="2285925" cy="4096686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2" y="1371600"/>
            <a:ext cx="2292885" cy="4099012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</p:spTree>
    <p:extLst>
      <p:ext uri="{BB962C8B-B14F-4D97-AF65-F5344CB8AC3E}">
        <p14:creationId xmlns:p14="http://schemas.microsoft.com/office/powerpoint/2010/main" val="3938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NSA Medea OTP</a:t>
            </a:r>
            <a:endParaRPr lang="en-US" dirty="0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4038600" cy="53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Medea replaced Orion to avoid carbon paper and precise alignment of printing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Medea is as fast as Orion 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Pad has normal alphabet plus 10 digits over random alphabet / digits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72 (2 X 36) characters on 2 lines = one plaintext letter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50 characters per page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In 1972, NSA printed 86,000 Medea pads</a:t>
            </a:r>
            <a:r>
              <a:rPr lang="en-US" altLang="en-US" sz="1200" dirty="0" smtClean="0"/>
              <a:t> </a:t>
            </a:r>
            <a:r>
              <a:rPr lang="en-US" altLang="en-US" sz="2200" b="0" dirty="0" smtClean="0">
                <a:solidFill>
                  <a:srgbClr val="FF0000"/>
                </a:solidFill>
              </a:rPr>
              <a:t>*</a:t>
            </a:r>
            <a:r>
              <a:rPr lang="en-US" altLang="en-US" sz="2200" b="0" baseline="30000" dirty="0" smtClean="0">
                <a:solidFill>
                  <a:srgbClr val="FF0000"/>
                </a:solidFill>
              </a:rPr>
              <a:t>19</a:t>
            </a:r>
            <a:endParaRPr lang="en-US" altLang="en-US" sz="2200" b="0" dirty="0" smtClean="0"/>
          </a:p>
          <a:p>
            <a:pPr marL="0" indent="0" eaLnBrk="1" hangingPunct="1">
              <a:lnSpc>
                <a:spcPct val="120000"/>
              </a:lnSpc>
              <a:spcBef>
                <a:spcPts val="843"/>
              </a:spcBef>
              <a:buNone/>
            </a:pPr>
            <a:endParaRPr lang="en-US" altLang="en-US" sz="2200" baseline="30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ts val="843"/>
              </a:spcBef>
              <a:buNone/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572001" y="6858000"/>
            <a:ext cx="5154168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NSA 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Medea pad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5154168" cy="5548659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 eaLnBrk="1" hangingPunct="1">
              <a:defRPr/>
            </a:pPr>
            <a:r>
              <a:rPr lang="en-US" dirty="0"/>
              <a:t>What is the One-Time </a:t>
            </a:r>
            <a:r>
              <a:rPr lang="en-US" dirty="0" smtClean="0"/>
              <a:t>Pad?</a:t>
            </a:r>
            <a:endParaRPr lang="en-US" dirty="0"/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547359" y="4715233"/>
            <a:ext cx="4172611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One-Time Pad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4981576"/>
            <a:ext cx="918028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43"/>
              </a:spcBef>
              <a:defRPr/>
            </a:pPr>
            <a:r>
              <a:rPr lang="en-US" altLang="en-US" sz="2200" kern="0" dirty="0" smtClean="0">
                <a:effectLst/>
              </a:rPr>
              <a:t>OTP has only </a:t>
            </a:r>
            <a:r>
              <a:rPr lang="en-US" altLang="en-US" sz="2200" kern="0" dirty="0">
                <a:effectLst/>
              </a:rPr>
              <a:t>3</a:t>
            </a:r>
            <a:r>
              <a:rPr lang="en-US" altLang="en-US" sz="2200" kern="0" dirty="0" smtClean="0">
                <a:effectLst/>
              </a:rPr>
              <a:t> deceptively simple requirements:</a:t>
            </a:r>
          </a:p>
          <a:p>
            <a:pPr marL="571500" indent="-571500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altLang="en-US" sz="2200" kern="0" dirty="0">
                <a:solidFill>
                  <a:srgbClr val="FFCC00"/>
                </a:solidFill>
                <a:effectLst/>
              </a:rPr>
              <a:t>	</a:t>
            </a:r>
            <a:r>
              <a:rPr lang="en-US" altLang="en-US" sz="2200" kern="0" dirty="0" smtClean="0">
                <a:solidFill>
                  <a:srgbClr val="FFCC00"/>
                </a:solidFill>
                <a:effectLst/>
              </a:rPr>
              <a:t>The key must be…</a:t>
            </a:r>
            <a:endParaRPr lang="en-US" altLang="en-US" sz="2200" kern="0" dirty="0">
              <a:solidFill>
                <a:srgbClr val="FFCC00"/>
              </a:solidFill>
              <a:effectLst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4876800" cy="36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kern="0" dirty="0" smtClean="0">
                <a:effectLst/>
              </a:rPr>
              <a:t>Cipher made by combining a random </a:t>
            </a:r>
            <a:r>
              <a:rPr lang="en-US" altLang="en-US" sz="2200" kern="0" dirty="0">
                <a:effectLst/>
              </a:rPr>
              <a:t>key to plaintext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kern="0" dirty="0" smtClean="0">
                <a:effectLst/>
              </a:rPr>
              <a:t>Named for </a:t>
            </a:r>
            <a:r>
              <a:rPr lang="en-US" altLang="en-US" sz="2200" kern="0" dirty="0">
                <a:effectLst/>
              </a:rPr>
              <a:t>small </a:t>
            </a:r>
            <a:r>
              <a:rPr lang="en-US" altLang="en-US" sz="2200" kern="0" dirty="0">
                <a:solidFill>
                  <a:srgbClr val="FFCC00"/>
                </a:solidFill>
                <a:effectLst/>
              </a:rPr>
              <a:t>pads</a:t>
            </a:r>
            <a:r>
              <a:rPr lang="en-US" altLang="en-US" sz="2200" kern="0" dirty="0">
                <a:effectLst/>
              </a:rPr>
              <a:t> of random </a:t>
            </a:r>
            <a:r>
              <a:rPr lang="en-US" altLang="en-US" sz="2200" kern="0" dirty="0" smtClean="0">
                <a:effectLst/>
              </a:rPr>
              <a:t>characters, used only </a:t>
            </a:r>
            <a:r>
              <a:rPr lang="en-US" altLang="en-US" sz="2200" kern="0" dirty="0" smtClean="0">
                <a:solidFill>
                  <a:srgbClr val="FFCC00"/>
                </a:solidFill>
                <a:effectLst/>
              </a:rPr>
              <a:t>one time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kern="0" dirty="0" smtClean="0">
                <a:effectLst/>
              </a:rPr>
              <a:t>The pad is the cipher device, nothing else is needed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kern="0" dirty="0" smtClean="0">
                <a:effectLst/>
              </a:rPr>
              <a:t>OTP is unbreakable, and the only cipher that is unbreakable</a:t>
            </a:r>
            <a:r>
              <a:rPr lang="en-US" altLang="en-US" sz="1200" b="0" kern="0" dirty="0" smtClean="0">
                <a:effectLst/>
              </a:rPr>
              <a:t> 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*2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54824" y="5466208"/>
            <a:ext cx="5486400" cy="187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85750" lvl="1" indent="-285750" eaLnBrk="1" hangingPunct="1">
              <a:lnSpc>
                <a:spcPct val="120000"/>
              </a:lnSpc>
              <a:spcBef>
                <a:spcPts val="200"/>
              </a:spcBef>
              <a:buSzPct val="100000"/>
              <a:buFont typeface="+mj-lt"/>
              <a:buAutoNum type="arabicPeriod"/>
              <a:defRPr/>
            </a:pPr>
            <a:r>
              <a:rPr lang="en-US" altLang="en-US" sz="2200" kern="0" dirty="0">
                <a:effectLst/>
              </a:rPr>
              <a:t>R</a:t>
            </a:r>
            <a:r>
              <a:rPr lang="en-US" altLang="en-US" sz="2200" kern="0" dirty="0" smtClean="0">
                <a:effectLst/>
              </a:rPr>
              <a:t>andom </a:t>
            </a:r>
          </a:p>
          <a:p>
            <a:pPr marL="285750" lvl="1" indent="-285750" eaLnBrk="1" hangingPunct="1">
              <a:lnSpc>
                <a:spcPct val="120000"/>
              </a:lnSpc>
              <a:spcBef>
                <a:spcPts val="200"/>
              </a:spcBef>
              <a:buSzPct val="100000"/>
              <a:buFont typeface="+mj-lt"/>
              <a:buAutoNum type="arabicPeriod"/>
              <a:defRPr/>
            </a:pPr>
            <a:r>
              <a:rPr lang="en-US" altLang="en-US" sz="2200" kern="0" dirty="0" smtClean="0">
                <a:effectLst/>
              </a:rPr>
              <a:t>Used once</a:t>
            </a:r>
          </a:p>
          <a:p>
            <a:pPr marL="285750" lvl="1" indent="-285750" eaLnBrk="1" hangingPunct="1">
              <a:lnSpc>
                <a:spcPct val="120000"/>
              </a:lnSpc>
              <a:spcBef>
                <a:spcPts val="200"/>
              </a:spcBef>
              <a:buSzPct val="100000"/>
              <a:buFont typeface="+mj-lt"/>
              <a:buAutoNum type="arabicPeriod"/>
              <a:defRPr/>
            </a:pPr>
            <a:r>
              <a:rPr lang="en-US" altLang="en-US" sz="2200" kern="0" dirty="0">
                <a:effectLst/>
              </a:rPr>
              <a:t>A</a:t>
            </a:r>
            <a:r>
              <a:rPr lang="en-US" altLang="en-US" sz="2200" kern="0" dirty="0" smtClean="0">
                <a:effectLst/>
              </a:rPr>
              <a:t>s </a:t>
            </a:r>
            <a:r>
              <a:rPr lang="en-US" altLang="en-US" sz="2200" kern="0" dirty="0">
                <a:effectLst/>
              </a:rPr>
              <a:t>long as the </a:t>
            </a:r>
            <a:r>
              <a:rPr lang="en-US" altLang="en-US" sz="2200" kern="0" dirty="0" smtClean="0">
                <a:effectLst/>
              </a:rPr>
              <a:t>message</a:t>
            </a:r>
          </a:p>
          <a:p>
            <a:pPr marL="285750" lvl="1" indent="-285750" eaLnBrk="1" hangingPunct="1">
              <a:lnSpc>
                <a:spcPct val="120000"/>
              </a:lnSpc>
              <a:spcBef>
                <a:spcPts val="200"/>
              </a:spcBef>
              <a:buSzPct val="100000"/>
              <a:buFont typeface="+mj-lt"/>
              <a:buAutoNum type="arabicPeriod"/>
              <a:defRPr/>
            </a:pPr>
            <a:r>
              <a:rPr lang="en-US" altLang="en-US" sz="2200" kern="0" dirty="0" smtClean="0">
                <a:effectLst/>
              </a:rPr>
              <a:t>Destroyed after use  or  kept secure</a:t>
            </a:r>
            <a:endParaRPr lang="en-US" altLang="en-US" sz="2200" kern="0" dirty="0">
              <a:effectLst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13860" y="6961632"/>
            <a:ext cx="4800600" cy="277368"/>
            <a:chOff x="4213860" y="6922737"/>
            <a:chExt cx="4800600" cy="27736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4213860" y="6922737"/>
              <a:ext cx="2667000" cy="27736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4213860" y="6941025"/>
              <a:ext cx="2667000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405116" y="6944073"/>
              <a:ext cx="1609344" cy="2560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7405116" y="6944073"/>
              <a:ext cx="1609344" cy="2255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One-Time Pads – Cryptosmi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11119" r="22282" b="14482"/>
          <a:stretch/>
        </p:blipFill>
        <p:spPr bwMode="auto">
          <a:xfrm>
            <a:off x="5547358" y="1295400"/>
            <a:ext cx="4172609" cy="3419833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Other One-Time Tape Machines</a:t>
            </a:r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966561" y="1295400"/>
            <a:ext cx="7720239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Examples of teletype one-time cipher machines: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US SIGTOT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Norway ETCRRM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Hagelin T-55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German T-37 ICA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E. German T-304</a:t>
            </a:r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lvl="1" eaLnBrk="1" hangingPunct="1">
              <a:spcBef>
                <a:spcPts val="553"/>
              </a:spcBef>
              <a:buSzTx/>
            </a:pPr>
            <a:endParaRPr lang="en-US" altLang="en-US" sz="2200" dirty="0"/>
          </a:p>
          <a:p>
            <a:pPr marL="481889" lvl="1" indent="0" eaLnBrk="1" hangingPunct="1">
              <a:lnSpc>
                <a:spcPct val="150000"/>
              </a:lnSpc>
              <a:spcBef>
                <a:spcPts val="553"/>
              </a:spcBef>
              <a:buSzTx/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150000"/>
              </a:lnSpc>
              <a:spcBef>
                <a:spcPts val="553"/>
              </a:spcBef>
              <a:buNone/>
            </a:pPr>
            <a:endParaRPr lang="en-US" altLang="en-US" sz="2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66562" y="4482663"/>
            <a:ext cx="8424842" cy="279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Examples of </a:t>
            </a:r>
            <a:r>
              <a:rPr lang="en-US" altLang="en-US" sz="2200" dirty="0" smtClean="0"/>
              <a:t>manual one-time </a:t>
            </a:r>
            <a:r>
              <a:rPr lang="en-US" altLang="en-US" sz="2200" dirty="0"/>
              <a:t>cipher machines: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Hagelin C-446-RT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Hagelin CX-52-RT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Hagelin CD-57-RT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altLang="en-US" sz="2200" dirty="0"/>
              <a:t>German Hell STG-61</a:t>
            </a:r>
          </a:p>
          <a:p>
            <a:pPr lvl="1" indent="-240944" eaLnBrk="1" hangingPunct="1">
              <a:lnSpc>
                <a:spcPct val="120000"/>
              </a:lnSpc>
              <a:spcBef>
                <a:spcPts val="843"/>
              </a:spcBef>
              <a:buSzTx/>
            </a:pPr>
            <a:endParaRPr lang="en-US" altLang="en-US" sz="2200" dirty="0"/>
          </a:p>
          <a:p>
            <a:pPr lvl="1" eaLnBrk="1" hangingPunct="1">
              <a:spcBef>
                <a:spcPts val="553"/>
              </a:spcBef>
              <a:buSzTx/>
            </a:pPr>
            <a:endParaRPr lang="en-US" altLang="en-US" sz="2200" dirty="0"/>
          </a:p>
          <a:p>
            <a:pPr lvl="1" eaLnBrk="1" hangingPunct="1">
              <a:spcBef>
                <a:spcPts val="553"/>
              </a:spcBef>
              <a:buSzTx/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lvl="1" eaLnBrk="1" hangingPunct="1">
              <a:spcBef>
                <a:spcPts val="553"/>
              </a:spcBef>
              <a:buSzTx/>
            </a:pPr>
            <a:endParaRPr lang="en-US" altLang="en-US" sz="2200" dirty="0"/>
          </a:p>
          <a:p>
            <a:pPr lvl="1" eaLnBrk="1" hangingPunct="1">
              <a:lnSpc>
                <a:spcPct val="150000"/>
              </a:lnSpc>
              <a:spcBef>
                <a:spcPts val="553"/>
              </a:spcBef>
              <a:buSzTx/>
              <a:buFont typeface="Wingdings" pitchFamily="2" charset="2"/>
              <a:buChar char="§"/>
            </a:pPr>
            <a:endParaRPr lang="en-US" altLang="en-US" sz="2200" dirty="0"/>
          </a:p>
          <a:p>
            <a:pPr lvl="1" eaLnBrk="1" hangingPunct="1">
              <a:lnSpc>
                <a:spcPct val="150000"/>
              </a:lnSpc>
              <a:spcBef>
                <a:spcPts val="553"/>
              </a:spcBef>
              <a:buSzTx/>
              <a:buFont typeface="Wingdings" pitchFamily="2" charset="2"/>
              <a:buChar char="§"/>
            </a:pPr>
            <a:endParaRPr lang="en-US" altLang="en-US" sz="2200" dirty="0"/>
          </a:p>
          <a:p>
            <a:pPr marL="0" indent="0" eaLnBrk="1" hangingPunct="1">
              <a:lnSpc>
                <a:spcPct val="150000"/>
              </a:lnSpc>
              <a:spcBef>
                <a:spcPts val="553"/>
              </a:spcBef>
              <a:buNone/>
            </a:pPr>
            <a:endParaRPr lang="en-US" alt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873171" y="1862137"/>
            <a:ext cx="3087384" cy="2811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629133" lvl="1" indent="-240944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+mj-lt"/>
              </a:rPr>
              <a:t>British BID-590</a:t>
            </a:r>
          </a:p>
          <a:p>
            <a:pPr marL="629133" lvl="1" indent="-240944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+mj-lt"/>
              </a:rPr>
              <a:t>Dutch ECOLEX</a:t>
            </a:r>
          </a:p>
          <a:p>
            <a:pPr marL="629133" lvl="1" indent="-240944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+mj-lt"/>
              </a:rPr>
              <a:t>Canadian </a:t>
            </a:r>
            <a:r>
              <a:rPr lang="en-US" altLang="en-US" sz="2200" b="1" dirty="0" err="1">
                <a:latin typeface="+mj-lt"/>
              </a:rPr>
              <a:t>Rockex</a:t>
            </a:r>
            <a:endParaRPr lang="en-US" altLang="en-US" sz="2200" b="1" dirty="0">
              <a:latin typeface="+mj-lt"/>
            </a:endParaRPr>
          </a:p>
          <a:p>
            <a:pPr marL="629133" lvl="1" indent="-240944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+mj-lt"/>
              </a:rPr>
              <a:t>Russian M100</a:t>
            </a:r>
          </a:p>
          <a:p>
            <a:pPr marL="629133" lvl="1" indent="-240944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+mj-lt"/>
              </a:rPr>
              <a:t>Czech SD1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9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Hagelin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One-Time Devices</a:t>
            </a:r>
          </a:p>
        </p:txBody>
      </p:sp>
      <p:sp>
        <p:nvSpPr>
          <p:cNvPr id="27653" name="Rectangle 3"/>
          <p:cNvSpPr txBox="1">
            <a:spLocks noChangeArrowheads="1"/>
          </p:cNvSpPr>
          <p:nvPr/>
        </p:nvSpPr>
        <p:spPr bwMode="auto">
          <a:xfrm>
            <a:off x="690789" y="4262438"/>
            <a:ext cx="5753770" cy="22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Hagelin replaced pin and lug cipher with one-time tape readers in C-446-RT, CX-52-RT, and handheld CD-57-RT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Hagelin also sold a traditional teletype one-time tape machine, the T-55</a:t>
            </a:r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pic>
        <p:nvPicPr>
          <p:cNvPr id="276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08" y="1295401"/>
            <a:ext cx="3036471" cy="4369285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59" y="1295400"/>
            <a:ext cx="3230841" cy="245755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3"/>
          <p:cNvSpPr txBox="1">
            <a:spLocks noChangeArrowheads="1"/>
          </p:cNvSpPr>
          <p:nvPr/>
        </p:nvSpPr>
        <p:spPr bwMode="auto">
          <a:xfrm>
            <a:off x="685800" y="6479381"/>
            <a:ext cx="8915400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Some T-55’s included CX-52 or M-209 pin and lug options, which is not a random one-time function, so it is breakable</a:t>
            </a:r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pic>
        <p:nvPicPr>
          <p:cNvPr id="27657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12" y="1295400"/>
            <a:ext cx="2512691" cy="245755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Box 1"/>
          <p:cNvSpPr txBox="1">
            <a:spLocks noChangeArrowheads="1"/>
          </p:cNvSpPr>
          <p:nvPr/>
        </p:nvSpPr>
        <p:spPr bwMode="auto">
          <a:xfrm>
            <a:off x="6705601" y="5704484"/>
            <a:ext cx="3036471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Hagelin T-55</a:t>
            </a:r>
          </a:p>
        </p:txBody>
      </p:sp>
      <p:sp>
        <p:nvSpPr>
          <p:cNvPr id="27659" name="TextBox 1"/>
          <p:cNvSpPr txBox="1">
            <a:spLocks noChangeArrowheads="1"/>
          </p:cNvSpPr>
          <p:nvPr/>
        </p:nvSpPr>
        <p:spPr bwMode="auto">
          <a:xfrm>
            <a:off x="3309040" y="3752950"/>
            <a:ext cx="3244160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Hagelin CX-52-RT</a:t>
            </a:r>
          </a:p>
        </p:txBody>
      </p:sp>
      <p:sp>
        <p:nvSpPr>
          <p:cNvPr id="27660" name="TextBox 1"/>
          <p:cNvSpPr txBox="1">
            <a:spLocks noChangeArrowheads="1"/>
          </p:cNvSpPr>
          <p:nvPr/>
        </p:nvSpPr>
        <p:spPr bwMode="auto">
          <a:xfrm>
            <a:off x="641094" y="3768130"/>
            <a:ext cx="2539109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Hagelin C-446-RT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Other One-Time Ciphers</a:t>
            </a: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638629" y="1066800"/>
            <a:ext cx="911497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Invented in 1943, US </a:t>
            </a:r>
            <a:r>
              <a:rPr lang="en-US" altLang="en-US" sz="2200" dirty="0"/>
              <a:t>SIGSALY voice encryption was the first digital voice cipher, using </a:t>
            </a:r>
            <a:r>
              <a:rPr lang="en-US" altLang="en-US" sz="2200" dirty="0" smtClean="0"/>
              <a:t>noise on records as random </a:t>
            </a:r>
            <a:r>
              <a:rPr lang="en-US" altLang="en-US" sz="2200" b="0" dirty="0" smtClean="0"/>
              <a:t>data</a:t>
            </a:r>
            <a:r>
              <a:rPr lang="en-US" altLang="en-US" sz="1200" b="0" dirty="0" smtClean="0"/>
              <a:t> </a:t>
            </a:r>
            <a:r>
              <a:rPr lang="en-US" altLang="en-US" sz="2200" b="0" dirty="0" smtClean="0">
                <a:solidFill>
                  <a:srgbClr val="FF0000"/>
                </a:solidFill>
              </a:rPr>
              <a:t>*</a:t>
            </a:r>
            <a:r>
              <a:rPr lang="en-US" altLang="en-US" sz="2200" b="0" baseline="30000" dirty="0" smtClean="0">
                <a:solidFill>
                  <a:srgbClr val="FF0000"/>
                </a:solidFill>
              </a:rPr>
              <a:t>22</a:t>
            </a:r>
            <a:endParaRPr lang="en-US" altLang="en-US" sz="2200" b="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Since </a:t>
            </a:r>
            <a:r>
              <a:rPr lang="en-US" altLang="en-US" sz="2200" dirty="0" smtClean="0"/>
              <a:t>a record was used, </a:t>
            </a:r>
            <a:r>
              <a:rPr lang="en-US" altLang="en-US" sz="2200" dirty="0"/>
              <a:t>some writers erroneously report this as an analog cipher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Used by Churchill and </a:t>
            </a:r>
            <a:r>
              <a:rPr lang="en-US" altLang="en-US" sz="2200" dirty="0" smtClean="0"/>
              <a:t>Roosevelt and Allied military leaders in 12 locations, </a:t>
            </a:r>
            <a:r>
              <a:rPr lang="en-US" altLang="en-US" sz="2200" dirty="0"/>
              <a:t>and never broken</a:t>
            </a:r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pic>
        <p:nvPicPr>
          <p:cNvPr id="286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"/>
          <a:stretch>
            <a:fillRect/>
          </a:stretch>
        </p:blipFill>
        <p:spPr bwMode="auto">
          <a:xfrm>
            <a:off x="897467" y="4191000"/>
            <a:ext cx="4284133" cy="3110309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12" y="4191000"/>
            <a:ext cx="4087888" cy="3110309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Box 1"/>
          <p:cNvSpPr txBox="1">
            <a:spLocks noChangeArrowheads="1"/>
          </p:cNvSpPr>
          <p:nvPr/>
        </p:nvSpPr>
        <p:spPr bwMode="auto">
          <a:xfrm>
            <a:off x="5411712" y="3841912"/>
            <a:ext cx="4087888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Random noise on records</a:t>
            </a:r>
          </a:p>
        </p:txBody>
      </p:sp>
      <p:sp>
        <p:nvSpPr>
          <p:cNvPr id="28681" name="TextBox 1"/>
          <p:cNvSpPr txBox="1">
            <a:spLocks noChangeArrowheads="1"/>
          </p:cNvSpPr>
          <p:nvPr/>
        </p:nvSpPr>
        <p:spPr bwMode="auto">
          <a:xfrm>
            <a:off x="897467" y="3841912"/>
            <a:ext cx="4284133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SIGSALY in NCM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Other One-Time Ciphers</a:t>
            </a: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638629" y="1295400"/>
            <a:ext cx="910045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OTP also can be used as a key for a password to another cipher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KOI-18 is a manual OTT device which connects to a key fill device, such as the KYK-13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KYK-13 is then used to load a radio or secure phone, and still used today!</a:t>
            </a: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sp>
        <p:nvSpPr>
          <p:cNvPr id="28680" name="TextBox 1"/>
          <p:cNvSpPr txBox="1">
            <a:spLocks noChangeArrowheads="1"/>
          </p:cNvSpPr>
          <p:nvPr/>
        </p:nvSpPr>
        <p:spPr bwMode="auto">
          <a:xfrm>
            <a:off x="1066800" y="3878267"/>
            <a:ext cx="5486400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KYK-13 fill device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8681" name="TextBox 1"/>
          <p:cNvSpPr txBox="1">
            <a:spLocks noChangeArrowheads="1"/>
          </p:cNvSpPr>
          <p:nvPr/>
        </p:nvSpPr>
        <p:spPr bwMode="auto">
          <a:xfrm>
            <a:off x="6705600" y="3300579"/>
            <a:ext cx="2895600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KOI-18 manual tape reader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71239"/>
            <a:ext cx="2561205" cy="3567761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59267"/>
            <a:ext cx="5486400" cy="2979733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</p:spTree>
    <p:extLst>
      <p:ext uri="{BB962C8B-B14F-4D97-AF65-F5344CB8AC3E}">
        <p14:creationId xmlns:p14="http://schemas.microsoft.com/office/powerpoint/2010/main" val="29736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Is the OTP </a:t>
            </a:r>
            <a:r>
              <a:rPr lang="en-US" dirty="0" smtClean="0"/>
              <a:t>Unbreakable?</a:t>
            </a:r>
            <a:endParaRPr lang="en-US" dirty="0"/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685800" y="3761232"/>
            <a:ext cx="582993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In 1945, Claude Shannon </a:t>
            </a:r>
            <a:r>
              <a:rPr lang="en-US" altLang="en-US" sz="2200" dirty="0" smtClean="0"/>
              <a:t>proved the OTP is mathematically unbreakable</a:t>
            </a:r>
            <a:r>
              <a:rPr lang="en-US" altLang="en-US" sz="1200" dirty="0" smtClean="0"/>
              <a:t> </a:t>
            </a:r>
            <a:r>
              <a:rPr lang="en-US" altLang="en-US" sz="2200" b="0" dirty="0" smtClean="0">
                <a:solidFill>
                  <a:srgbClr val="FF0000"/>
                </a:solidFill>
              </a:rPr>
              <a:t>*</a:t>
            </a:r>
            <a:r>
              <a:rPr lang="en-US" altLang="en-US" sz="2200" b="0" baseline="30000" dirty="0" smtClean="0">
                <a:solidFill>
                  <a:srgbClr val="FF0000"/>
                </a:solidFill>
              </a:rPr>
              <a:t>24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Shannon’s proof made </a:t>
            </a:r>
            <a:r>
              <a:rPr lang="en-US" altLang="en-US" sz="2200" dirty="0"/>
              <a:t>public in Oct. 1949 issue of Bell Technical </a:t>
            </a:r>
            <a:r>
              <a:rPr lang="en-US" altLang="en-US" sz="2200" dirty="0" smtClean="0"/>
              <a:t>Journal</a:t>
            </a:r>
          </a:p>
          <a:p>
            <a:pPr marL="0" indent="0" eaLnBrk="1" hangingPunct="1">
              <a:lnSpc>
                <a:spcPct val="120000"/>
              </a:lnSpc>
              <a:spcBef>
                <a:spcPts val="800"/>
              </a:spcBef>
              <a:buNone/>
            </a:pPr>
            <a:endParaRPr lang="en-US" altLang="en-US" sz="220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baseline="30000" dirty="0" smtClean="0">
              <a:solidFill>
                <a:srgbClr val="FF0000"/>
              </a:solidFill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baseline="30000" dirty="0" smtClean="0">
              <a:solidFill>
                <a:srgbClr val="FF0000"/>
              </a:solidFill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dirty="0" smtClean="0"/>
          </a:p>
          <a:p>
            <a:pPr marL="0" indent="0" eaLnBrk="1" hangingPunct="1">
              <a:lnSpc>
                <a:spcPct val="120000"/>
              </a:lnSpc>
              <a:spcBef>
                <a:spcPts val="843"/>
              </a:spcBef>
              <a:buNone/>
            </a:pPr>
            <a:endParaRPr lang="en-US" altLang="en-US" sz="2200" dirty="0"/>
          </a:p>
        </p:txBody>
      </p:sp>
      <p:pic>
        <p:nvPicPr>
          <p:cNvPr id="4098" name="Picture 2" descr="https://www.ias.edu/sites/default/files/styles/editor_lg/public/Screen%20Shot%202016-05-10%20at%209.59.20%20AM.png?itok=aWES4a0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 bwMode="auto">
          <a:xfrm>
            <a:off x="810972" y="1219201"/>
            <a:ext cx="3346579" cy="2542032"/>
          </a:xfrm>
          <a:prstGeom prst="rect">
            <a:avLst/>
          </a:prstGeom>
          <a:noFill/>
          <a:ln w="254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67200" y="2005301"/>
            <a:ext cx="2514600" cy="8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Claude Shannon “Father of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Information Theory”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1" y="5553589"/>
            <a:ext cx="8686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Brings information theory into world of cryptology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tabLst>
                <a:tab pos="631825" algn="l"/>
              </a:tabLst>
            </a:pPr>
            <a:r>
              <a:rPr lang="en-US" altLang="en-US" sz="2200" dirty="0" smtClean="0"/>
              <a:t>Shannon </a:t>
            </a:r>
            <a:r>
              <a:rPr lang="en-US" altLang="en-US" sz="2200" dirty="0"/>
              <a:t>also proved </a:t>
            </a:r>
            <a:r>
              <a:rPr lang="en-US" altLang="en-US" sz="2200" dirty="0" smtClean="0"/>
              <a:t>OTP is the </a:t>
            </a:r>
            <a:r>
              <a:rPr lang="en-US" altLang="en-US" sz="2200" i="1" dirty="0" smtClean="0"/>
              <a:t>only</a:t>
            </a:r>
            <a:r>
              <a:rPr lang="en-US" altLang="en-US" sz="2200" dirty="0" smtClean="0"/>
              <a:t> unbreakable cipher: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If key is random, </a:t>
            </a:r>
            <a:r>
              <a:rPr lang="en-US" altLang="en-US" sz="2200" dirty="0"/>
              <a:t>used once, as long as </a:t>
            </a:r>
            <a:r>
              <a:rPr lang="en-US" altLang="en-US" sz="2200" dirty="0" smtClean="0"/>
              <a:t>message, that is  “necessary and sufficient” for perfect secrecy</a:t>
            </a:r>
            <a:r>
              <a:rPr lang="en-US" altLang="en-US" sz="1200" dirty="0" smtClean="0"/>
              <a:t> </a:t>
            </a:r>
            <a:endParaRPr lang="en-US" altLang="en-US" sz="2200" b="0" dirty="0"/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824333" y="1219200"/>
            <a:ext cx="2878620" cy="4331075"/>
            <a:chOff x="304800" y="2944675"/>
            <a:chExt cx="2971800" cy="447127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944675"/>
              <a:ext cx="2971800" cy="4471271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767080" y="5488401"/>
              <a:ext cx="2014220" cy="228600"/>
            </a:xfrm>
            <a:prstGeom prst="rect">
              <a:avLst/>
            </a:prstGeom>
            <a:solidFill>
              <a:srgbClr val="FFCC00">
                <a:alpha val="3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Proof OTP is Unbreakable</a:t>
            </a:r>
            <a:endParaRPr lang="en-US" dirty="0"/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762000" y="1143000"/>
            <a:ext cx="8915400" cy="32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Here is my “non-math” translation of Shannon’s proof: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Take </a:t>
            </a:r>
            <a:r>
              <a:rPr lang="en-US" altLang="en-US" sz="2200" dirty="0"/>
              <a:t>any </a:t>
            </a:r>
            <a:r>
              <a:rPr lang="en-US" altLang="en-US" sz="2200" dirty="0" smtClean="0"/>
              <a:t>cipher message </a:t>
            </a:r>
            <a:r>
              <a:rPr lang="en-US" altLang="en-US" sz="2200" dirty="0"/>
              <a:t>of N </a:t>
            </a:r>
            <a:r>
              <a:rPr lang="en-US" altLang="en-US" sz="2200" dirty="0" smtClean="0"/>
              <a:t>characters (below left)</a:t>
            </a:r>
            <a:endParaRPr lang="en-US" altLang="en-US" sz="2200" dirty="0"/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OTP can change that message to EVERY </a:t>
            </a:r>
            <a:r>
              <a:rPr lang="en-US" altLang="en-US" sz="2200" dirty="0"/>
              <a:t>possible </a:t>
            </a:r>
            <a:r>
              <a:rPr lang="en-US" altLang="en-US" sz="2200" dirty="0" smtClean="0"/>
              <a:t>plaintext </a:t>
            </a:r>
            <a:r>
              <a:rPr lang="en-US" altLang="en-US" sz="2200" dirty="0"/>
              <a:t>of N </a:t>
            </a:r>
            <a:r>
              <a:rPr lang="en-US" altLang="en-US" sz="2200" dirty="0" smtClean="0"/>
              <a:t>characters or less (below right)</a:t>
            </a:r>
            <a:endParaRPr lang="en-US" altLang="en-US" sz="2200" dirty="0"/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Because of random key, </a:t>
            </a:r>
            <a:r>
              <a:rPr lang="en-US" altLang="en-US" sz="2200" dirty="0" smtClean="0"/>
              <a:t>all possible </a:t>
            </a:r>
            <a:r>
              <a:rPr lang="en-US" altLang="en-US" sz="2200" dirty="0"/>
              <a:t>messages are equally likely, so there is no way to </a:t>
            </a:r>
            <a:r>
              <a:rPr lang="en-US" altLang="en-US" sz="2200" dirty="0" smtClean="0"/>
              <a:t>know which message is correct 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Result is perfect secrecy</a:t>
            </a:r>
            <a:endParaRPr lang="en-US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296981"/>
            <a:ext cx="2819400" cy="110799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1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XUIXP 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DKEGA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SBTQL RBPTS 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CNWPW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LSEIG 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PZWCQ EBXIU VSOOU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461518"/>
            <a:ext cx="2514600" cy="492443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1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 at dawn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220781"/>
            <a:ext cx="2514600" cy="492443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1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Retreat at noon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401762"/>
            <a:ext cx="2514600" cy="80021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1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Bring home milk and eggs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9964036">
            <a:off x="4554487" y="4945372"/>
            <a:ext cx="1257779" cy="2286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0940092">
            <a:off x="4615994" y="5482126"/>
            <a:ext cx="1164090" cy="2286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299516">
            <a:off x="4573507" y="6447334"/>
            <a:ext cx="1242650" cy="2286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8124" y="5815141"/>
            <a:ext cx="73152" cy="7315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88124" y="6007165"/>
            <a:ext cx="73152" cy="7315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088124" y="6214429"/>
            <a:ext cx="73152" cy="7315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76400" y="4941026"/>
            <a:ext cx="2801178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Cipher message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867400" y="4112430"/>
            <a:ext cx="2514600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Possible solutions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1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Is </a:t>
            </a:r>
            <a:r>
              <a:rPr lang="en-US" dirty="0"/>
              <a:t>OTP </a:t>
            </a:r>
            <a:r>
              <a:rPr lang="en-US" dirty="0" smtClean="0"/>
              <a:t>CPA-Secure?</a:t>
            </a:r>
            <a:endParaRPr lang="en-US" dirty="0"/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719819" y="1219200"/>
            <a:ext cx="933858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tabLst>
                <a:tab pos="228600" algn="l"/>
              </a:tabLst>
            </a:pPr>
            <a:r>
              <a:rPr lang="en-US" altLang="en-US" sz="2200" dirty="0" smtClean="0"/>
              <a:t>“CPA-secure” means secure from a “chosen plaintext attack”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tabLst>
                <a:tab pos="228600" algn="l"/>
              </a:tabLst>
            </a:pPr>
            <a:r>
              <a:rPr lang="en-US" altLang="en-US" sz="2200" dirty="0"/>
              <a:t>I</a:t>
            </a:r>
            <a:r>
              <a:rPr lang="en-US" altLang="en-US" sz="2200" dirty="0" smtClean="0"/>
              <a:t>f a codebreaker has known plaintext from OTP, can she break another message using that same key?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Of course, but that other message would be a two-time pad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The rest of the message would be secure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Conclusion: one-time pad does not fit model and cannot be categorized as CPA-secure or not CPA-secure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But… CPA-secure highlights a shortcoming of OTP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If a codebreaker has known plaintext, she could alter the message, or have a woman-in-the-middle attack</a:t>
            </a:r>
          </a:p>
          <a:p>
            <a:pPr marL="571500" lvl="1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OTP does not have message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40325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Limitations of One-Time Tape</a:t>
            </a:r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4800600" y="5038725"/>
            <a:ext cx="51054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No message </a:t>
            </a:r>
            <a:r>
              <a:rPr lang="en-US" altLang="en-US" sz="2200" dirty="0"/>
              <a:t>authentication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Creating random tape not trivial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Not suitable for broadcast to </a:t>
            </a:r>
            <a:r>
              <a:rPr lang="en-US" altLang="en-US" sz="2200" dirty="0" smtClean="0"/>
              <a:t>many</a:t>
            </a:r>
            <a:endParaRPr lang="en-US" alt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30" y="1219201"/>
            <a:ext cx="4336219" cy="3429000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105400" y="4648201"/>
            <a:ext cx="4410058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Tape disintegrator, turns tape to dust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85800" y="6172201"/>
            <a:ext cx="4032876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Tape management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018842" cy="4953001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6562725"/>
            <a:ext cx="9525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Producing</a:t>
            </a:r>
            <a:r>
              <a:rPr lang="en-US" altLang="en-US" sz="2200" dirty="0"/>
              <a:t>, distributing, managing, and destroying tapes is a burden and security risk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</a:pPr>
            <a:endParaRPr lang="en-US" altLang="en-US" sz="2200" dirty="0"/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endParaRPr lang="en-US" altLang="en-US" sz="2200" dirty="0"/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653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 eaLnBrk="1" hangingPunct="1">
              <a:defRPr/>
            </a:pPr>
            <a:r>
              <a:rPr lang="en-US" dirty="0" smtClean="0"/>
              <a:t>Three Vulnerabilities </a:t>
            </a:r>
            <a:r>
              <a:rPr lang="en-US" dirty="0"/>
              <a:t>of </a:t>
            </a:r>
            <a:r>
              <a:rPr lang="en-US" dirty="0" smtClean="0"/>
              <a:t>OTP</a:t>
            </a:r>
            <a:endParaRPr lang="en-US" dirty="0"/>
          </a:p>
        </p:txBody>
      </p:sp>
      <p:sp>
        <p:nvSpPr>
          <p:cNvPr id="18439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449580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61417" indent="-361417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200" b="1" dirty="0">
                <a:latin typeface="Arial" charset="0"/>
                <a:cs typeface="+mn-cs"/>
              </a:rPr>
              <a:t>Reuse of one-time pads, ex. </a:t>
            </a:r>
            <a:r>
              <a:rPr lang="en-US" sz="2200" b="1" dirty="0" err="1">
                <a:latin typeface="Arial" charset="0"/>
                <a:cs typeface="+mn-cs"/>
              </a:rPr>
              <a:t>Venona</a:t>
            </a:r>
            <a:r>
              <a:rPr lang="en-US" sz="2200" b="1" dirty="0">
                <a:latin typeface="Arial" charset="0"/>
                <a:cs typeface="+mn-cs"/>
              </a:rPr>
              <a:t> Project</a:t>
            </a:r>
          </a:p>
          <a:p>
            <a:pPr marL="6318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charset="0"/>
                <a:cs typeface="+mn-cs"/>
              </a:rPr>
              <a:t>In 1942, Russians had so many spies, they carbon-copied 35,000 </a:t>
            </a:r>
            <a:r>
              <a:rPr lang="en-US" sz="2200" b="1" dirty="0" smtClean="0">
                <a:latin typeface="+mj-lt"/>
                <a:cs typeface="+mn-cs"/>
              </a:rPr>
              <a:t>pads</a:t>
            </a:r>
            <a:r>
              <a:rPr lang="en-US" sz="1200" b="1" dirty="0" smtClean="0">
                <a:latin typeface="+mj-lt"/>
                <a:cs typeface="+mn-cs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altLang="en-US" sz="2200" baseline="30000" dirty="0" smtClean="0">
                <a:solidFill>
                  <a:srgbClr val="FF0000"/>
                </a:solidFill>
                <a:latin typeface="+mj-lt"/>
              </a:rPr>
              <a:t>28</a:t>
            </a:r>
            <a:endParaRPr lang="en-US" sz="2200" dirty="0">
              <a:latin typeface="+mj-lt"/>
              <a:cs typeface="+mn-cs"/>
            </a:endParaRPr>
          </a:p>
          <a:p>
            <a:pPr marL="6318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During 1942-48, 1.5M </a:t>
            </a:r>
            <a:r>
              <a:rPr lang="en-US" sz="2200" b="1" dirty="0">
                <a:latin typeface="Arial" charset="0"/>
                <a:cs typeface="+mn-cs"/>
              </a:rPr>
              <a:t>total </a:t>
            </a:r>
            <a:r>
              <a:rPr lang="en-US" sz="2200" b="1" dirty="0" smtClean="0">
                <a:latin typeface="Arial" charset="0"/>
                <a:cs typeface="+mn-cs"/>
              </a:rPr>
              <a:t>OTP messages were sent, </a:t>
            </a:r>
            <a:endParaRPr lang="en-US" sz="2200" b="1" dirty="0">
              <a:latin typeface="Arial" charset="0"/>
              <a:cs typeface="+mn-cs"/>
            </a:endParaRPr>
          </a:p>
        </p:txBody>
      </p:sp>
      <p:pic>
        <p:nvPicPr>
          <p:cNvPr id="6146" name="Picture 2" descr="https://upload.wikimedia.org/wikipedia/commons/0/0f/Meredith_Gardner%2C_at_far_left%2C_working_with_cryptanaly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71" y="1219200"/>
            <a:ext cx="4806000" cy="3048000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1" y="4191000"/>
            <a:ext cx="9220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6318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defRPr/>
            </a:pPr>
            <a:r>
              <a:rPr lang="en-US" sz="2200" b="1" dirty="0" smtClean="0">
                <a:latin typeface="Arial" charset="0"/>
              </a:rPr>
              <a:t>	1M </a:t>
            </a:r>
            <a:r>
              <a:rPr lang="en-US" sz="2200" b="1" dirty="0">
                <a:latin typeface="Arial" charset="0"/>
              </a:rPr>
              <a:t>intercepted, </a:t>
            </a:r>
            <a:r>
              <a:rPr lang="en-US" sz="2200" b="1" dirty="0" smtClean="0">
                <a:latin typeface="Arial" charset="0"/>
              </a:rPr>
              <a:t>30,000 </a:t>
            </a:r>
          </a:p>
          <a:p>
            <a:pPr marL="631825" lvl="1" indent="-22860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sz="2200" b="1" dirty="0">
                <a:latin typeface="Arial" charset="0"/>
              </a:rPr>
              <a:t>	</a:t>
            </a:r>
            <a:r>
              <a:rPr lang="en-US" sz="2200" b="1" dirty="0" smtClean="0">
                <a:latin typeface="Arial" charset="0"/>
              </a:rPr>
              <a:t>used </a:t>
            </a:r>
            <a:r>
              <a:rPr lang="en-US" sz="2200" b="1" dirty="0">
                <a:latin typeface="Arial" charset="0"/>
              </a:rPr>
              <a:t>duplicate pads, 2,900 partially </a:t>
            </a:r>
            <a:r>
              <a:rPr lang="en-US" sz="2200" b="1" dirty="0" smtClean="0">
                <a:latin typeface="Arial" charset="0"/>
              </a:rPr>
              <a:t>decrypted</a:t>
            </a:r>
            <a:endParaRPr lang="en-US" sz="2200" b="1" dirty="0" smtClean="0">
              <a:latin typeface="Arial" charset="0"/>
              <a:cs typeface="+mn-cs"/>
            </a:endParaRPr>
          </a:p>
          <a:p>
            <a:pPr marL="6318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US </a:t>
            </a:r>
            <a:r>
              <a:rPr lang="en-US" sz="2200" b="1" dirty="0">
                <a:latin typeface="Arial" charset="0"/>
                <a:cs typeface="+mn-cs"/>
              </a:rPr>
              <a:t>decryption </a:t>
            </a:r>
            <a:r>
              <a:rPr lang="en-US" sz="2200" b="1" dirty="0" smtClean="0">
                <a:latin typeface="Arial" charset="0"/>
                <a:cs typeface="+mn-cs"/>
              </a:rPr>
              <a:t>of </a:t>
            </a:r>
            <a:r>
              <a:rPr lang="en-US" sz="2200" b="1" dirty="0">
                <a:latin typeface="Arial" charset="0"/>
                <a:cs typeface="+mn-cs"/>
              </a:rPr>
              <a:t>Russian spying on Manhattan Project, spies in almost every major military and diplomatic organization, including White House, OSS, MI6, etc.</a:t>
            </a:r>
          </a:p>
          <a:p>
            <a:pPr marL="6318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charset="0"/>
                <a:cs typeface="+mn-cs"/>
              </a:rPr>
              <a:t>349 Americans mentioned, about half identified</a:t>
            </a:r>
          </a:p>
          <a:p>
            <a:pPr marL="6318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err="1">
                <a:latin typeface="Arial" charset="0"/>
                <a:cs typeface="+mn-cs"/>
              </a:rPr>
              <a:t>Venona</a:t>
            </a:r>
            <a:r>
              <a:rPr lang="en-US" sz="2200" b="1" dirty="0">
                <a:latin typeface="Arial" charset="0"/>
                <a:cs typeface="+mn-cs"/>
              </a:rPr>
              <a:t> Project closed in 1980, declassified in 1995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914471" y="4267200"/>
            <a:ext cx="4839129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Most </a:t>
            </a:r>
            <a:r>
              <a:rPr lang="en-US" altLang="en-US" sz="1600" dirty="0" err="1" smtClean="0">
                <a:solidFill>
                  <a:srgbClr val="FFCC00"/>
                </a:solidFill>
                <a:latin typeface="+mj-lt"/>
              </a:rPr>
              <a:t>Venona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 code beakers were women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4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8912" y="1143000"/>
            <a:ext cx="3886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325438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Pseudo-random pads, ex. German Foreign Office in WW2</a:t>
            </a:r>
          </a:p>
          <a:p>
            <a:pPr marL="7461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German Foreign Office used machine generated, pseudo-random keys, for a system codenamed </a:t>
            </a:r>
            <a:r>
              <a:rPr lang="en-US" sz="2200" b="1" dirty="0" smtClean="0">
                <a:latin typeface="+mj-lt"/>
                <a:cs typeface="+mn-cs"/>
              </a:rPr>
              <a:t>GEE</a:t>
            </a:r>
            <a:r>
              <a:rPr lang="en-US" sz="1200" b="1" dirty="0" smtClean="0">
                <a:latin typeface="+mj-lt"/>
                <a:cs typeface="+mn-cs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altLang="en-US" sz="2200" baseline="30000" dirty="0" smtClean="0">
                <a:solidFill>
                  <a:srgbClr val="FF0000"/>
                </a:solidFill>
                <a:latin typeface="+mj-lt"/>
              </a:rPr>
              <a:t>29</a:t>
            </a:r>
            <a:endParaRPr lang="en-US" sz="2200" dirty="0" smtClean="0">
              <a:latin typeface="+mj-lt"/>
              <a:cs typeface="+mn-cs"/>
            </a:endParaRPr>
          </a:p>
          <a:p>
            <a:pPr marL="7461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Used for high-level diplomatic messages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509359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1018718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528077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2037437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/>
              <a:t>Three Vulnerabilities of OTP</a:t>
            </a:r>
            <a:endParaRPr lang="en-US" sz="2800" kern="0" dirty="0"/>
          </a:p>
        </p:txBody>
      </p:sp>
      <p:pic>
        <p:nvPicPr>
          <p:cNvPr id="2050" name="Picture 2" descr="http://users.telenet.be/d.rijmenants/pics/germano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12" y="1371600"/>
            <a:ext cx="5395686" cy="3785961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912" y="5876215"/>
            <a:ext cx="9448800" cy="13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</a:rPr>
              <a:t>Random numbers added to codes from code book</a:t>
            </a:r>
          </a:p>
          <a:p>
            <a:pPr marL="7461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</a:rPr>
              <a:t>The </a:t>
            </a:r>
            <a:r>
              <a:rPr lang="en-US" sz="2200" b="1" dirty="0">
                <a:latin typeface="Arial" charset="0"/>
              </a:rPr>
              <a:t>US solved this cipher in 1944, Germans continued to use GEE until </a:t>
            </a:r>
            <a:r>
              <a:rPr lang="en-US" sz="2200" b="1" dirty="0" smtClean="0">
                <a:latin typeface="Arial" charset="0"/>
              </a:rPr>
              <a:t>1955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267200" y="5213512"/>
            <a:ext cx="5453598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GEE codebook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 eaLnBrk="1" hangingPunct="1">
              <a:defRPr/>
            </a:pPr>
            <a:r>
              <a:rPr lang="en-US" dirty="0" smtClean="0"/>
              <a:t>OTP Invention - the Classical Story</a:t>
            </a:r>
            <a:endParaRPr 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352800" y="1451724"/>
            <a:ext cx="1828800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Gilbert </a:t>
            </a:r>
            <a:r>
              <a:rPr lang="en-US" altLang="en-US" sz="1600" dirty="0" err="1" smtClean="0">
                <a:solidFill>
                  <a:srgbClr val="FFCC00"/>
                </a:solidFill>
                <a:latin typeface="+mj-lt"/>
              </a:rPr>
              <a:t>Vernam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 AT&amp;T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28" y="1219200"/>
            <a:ext cx="2341771" cy="2999133"/>
          </a:xfrm>
          <a:prstGeom prst="rect">
            <a:avLst/>
          </a:prstGeom>
          <a:ln w="12700">
            <a:solidFill>
              <a:srgbClr val="FFCC00"/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28" y="1219200"/>
            <a:ext cx="2150639" cy="2999133"/>
          </a:xfrm>
          <a:prstGeom prst="rect">
            <a:avLst/>
          </a:prstGeom>
          <a:ln w="12700">
            <a:solidFill>
              <a:srgbClr val="FFCC00"/>
            </a:solidFill>
            <a:miter lim="800000"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418907" y="3505200"/>
            <a:ext cx="2210493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Joseph 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Mauborgne US Army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2257" y="4419600"/>
            <a:ext cx="911134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kern="0" dirty="0">
                <a:effectLst/>
              </a:rPr>
              <a:t>Gilbert </a:t>
            </a:r>
            <a:r>
              <a:rPr lang="en-US" altLang="en-US" sz="2200" kern="0" dirty="0" err="1">
                <a:effectLst/>
              </a:rPr>
              <a:t>Vernam</a:t>
            </a:r>
            <a:r>
              <a:rPr lang="en-US" altLang="en-US" sz="2200" kern="0" dirty="0">
                <a:effectLst/>
              </a:rPr>
              <a:t> of AT&amp;T </a:t>
            </a:r>
            <a:r>
              <a:rPr lang="en-US" altLang="en-US" sz="2200" kern="0" dirty="0" smtClean="0">
                <a:effectLst/>
              </a:rPr>
              <a:t>invented teletype OTP in Dec. 1917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kern="0" dirty="0" smtClean="0">
                <a:effectLst/>
              </a:rPr>
              <a:t>Informed Navy in Feb., demonstrated to Army in Mar. 1918</a:t>
            </a:r>
            <a:r>
              <a:rPr lang="en-US" altLang="en-US" sz="1200" kern="0" dirty="0">
                <a:effectLst/>
              </a:rPr>
              <a:t> </a:t>
            </a:r>
            <a:r>
              <a:rPr lang="en-US" sz="2200" b="0" baseline="30000" dirty="0">
                <a:solidFill>
                  <a:srgbClr val="FF0000"/>
                </a:solidFill>
                <a:effectLst/>
              </a:rPr>
              <a:t>*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3a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smtClean="0">
                <a:effectLst/>
              </a:rPr>
              <a:t>Applied for patent in Sept. </a:t>
            </a:r>
            <a:r>
              <a:rPr lang="en-US" altLang="en-US" sz="2200" kern="0" dirty="0" smtClean="0">
                <a:effectLst/>
              </a:rPr>
              <a:t>1918, granted Jul. 1919</a:t>
            </a:r>
            <a:r>
              <a:rPr lang="en-US" altLang="en-US" sz="1200" kern="0" dirty="0" smtClean="0">
                <a:effectLst/>
              </a:rPr>
              <a:t> </a:t>
            </a:r>
            <a:r>
              <a:rPr lang="en-US" sz="2200" b="0" baseline="30000" dirty="0">
                <a:solidFill>
                  <a:srgbClr val="FF0000"/>
                </a:solidFill>
                <a:effectLst/>
              </a:rPr>
              <a:t>*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3b</a:t>
            </a:r>
            <a:endParaRPr lang="en-US" sz="2200" kern="0" dirty="0" smtClean="0">
              <a:effectLst/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 err="1" smtClean="0">
                <a:effectLst/>
              </a:rPr>
              <a:t>Vernam</a:t>
            </a:r>
            <a:r>
              <a:rPr lang="en-US" sz="2200" kern="0" dirty="0" smtClean="0">
                <a:effectLst/>
              </a:rPr>
              <a:t> credited with inventing random key, as long as message</a:t>
            </a:r>
            <a:endParaRPr lang="en-US" sz="2200" kern="0" dirty="0">
              <a:effectLst/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kern="0" dirty="0" smtClean="0">
                <a:effectLst/>
              </a:rPr>
              <a:t>Co-credit given </a:t>
            </a:r>
            <a:r>
              <a:rPr lang="en-US" altLang="en-US" sz="2200" kern="0" dirty="0">
                <a:effectLst/>
              </a:rPr>
              <a:t>to Capt. Joseph Mauborgne (later Major General and Chief Signal </a:t>
            </a:r>
            <a:r>
              <a:rPr lang="en-US" altLang="en-US" sz="2200" kern="0" dirty="0" smtClean="0">
                <a:effectLst/>
              </a:rPr>
              <a:t>Officer) for codifying one-time use of key</a:t>
            </a:r>
            <a:r>
              <a:rPr lang="en-US" altLang="en-US" sz="1200" kern="0" dirty="0" smtClean="0">
                <a:effectLst/>
              </a:rPr>
              <a:t> </a:t>
            </a:r>
            <a:r>
              <a:rPr lang="en-US" sz="2200" b="0" baseline="30000" dirty="0">
                <a:solidFill>
                  <a:srgbClr val="FF0000"/>
                </a:solidFill>
                <a:effectLst/>
              </a:rPr>
              <a:t>*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3c</a:t>
            </a:r>
            <a:endParaRPr lang="en-US" altLang="en-US" sz="2200" b="0" kern="0" dirty="0">
              <a:effectLst/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endParaRPr lang="en-US" sz="22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31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5715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John </a:t>
            </a:r>
            <a:r>
              <a:rPr lang="en-US" sz="2200" b="1" dirty="0" err="1" smtClean="0">
                <a:latin typeface="Arial" charset="0"/>
                <a:cs typeface="+mn-cs"/>
              </a:rPr>
              <a:t>Tiltman</a:t>
            </a:r>
            <a:r>
              <a:rPr lang="en-US" sz="2200" b="1" dirty="0">
                <a:latin typeface="Arial" charset="0"/>
                <a:cs typeface="+mn-cs"/>
              </a:rPr>
              <a:t> </a:t>
            </a:r>
            <a:r>
              <a:rPr lang="en-US" sz="2200" b="1" dirty="0" smtClean="0">
                <a:latin typeface="Arial" charset="0"/>
                <a:cs typeface="+mn-cs"/>
              </a:rPr>
              <a:t>call the break of GEE: </a:t>
            </a:r>
          </a:p>
          <a:p>
            <a:pPr marL="914400" lvl="1" indent="-168275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tabLst>
                <a:tab pos="1317625" algn="l"/>
              </a:tabLst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“	entirely the work of the US cryptanalysts and perhaps one  of the greatest US cryptologic accomplishments of WW2… led to the solution to a large part of the material passing between Berlin and Tokyo.”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altLang="en-US" sz="2200" baseline="30000" dirty="0" smtClean="0">
                <a:solidFill>
                  <a:srgbClr val="FF0000"/>
                </a:solidFill>
                <a:latin typeface="+mj-lt"/>
              </a:rPr>
              <a:t>30</a:t>
            </a:r>
            <a:endParaRPr lang="en-US" sz="2200" b="1" dirty="0" smtClean="0">
              <a:latin typeface="+mj-lt"/>
              <a:cs typeface="+mn-cs"/>
            </a:endParaRPr>
          </a:p>
          <a:p>
            <a:pPr marL="5715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14,000 GEE one-time pads were broken for Berlin – Tokyo traffic</a:t>
            </a:r>
          </a:p>
          <a:p>
            <a:pPr marL="5715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200" b="1" dirty="0" smtClean="0">
                <a:latin typeface="Arial" charset="0"/>
              </a:rPr>
              <a:t>Earliest </a:t>
            </a:r>
            <a:r>
              <a:rPr lang="en-US" sz="2200" b="1" dirty="0">
                <a:latin typeface="Arial" charset="0"/>
              </a:rPr>
              <a:t>intercepted message solved from 1925, so 30 years of diplomatic </a:t>
            </a:r>
            <a:r>
              <a:rPr lang="en-US" sz="2200" b="1" dirty="0" smtClean="0">
                <a:latin typeface="Arial" charset="0"/>
              </a:rPr>
              <a:t>messages were </a:t>
            </a:r>
            <a:r>
              <a:rPr lang="en-US" sz="2200" b="1" dirty="0">
                <a:latin typeface="Arial" charset="0"/>
              </a:rPr>
              <a:t>broken</a:t>
            </a:r>
            <a:endParaRPr lang="en-US" sz="2400" dirty="0"/>
          </a:p>
          <a:p>
            <a:pPr marL="685800" lvl="1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lang="en-US" altLang="en-US" sz="2200" b="1" dirty="0" smtClean="0">
              <a:latin typeface="+mj-lt"/>
            </a:endParaRPr>
          </a:p>
          <a:p>
            <a:pPr marL="685800" lvl="1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lang="en-US" altLang="en-US" sz="2200" b="1" dirty="0">
              <a:latin typeface="+mj-lt"/>
            </a:endParaRPr>
          </a:p>
          <a:p>
            <a:pPr marL="6858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lang="en-US" sz="2200" b="1" dirty="0" smtClean="0">
              <a:latin typeface="Arial" charset="0"/>
              <a:cs typeface="+mn-cs"/>
            </a:endParaRPr>
          </a:p>
          <a:p>
            <a:pPr marL="952064" lvl="1" indent="-361417">
              <a:lnSpc>
                <a:spcPct val="150000"/>
              </a:lnSpc>
              <a:spcBef>
                <a:spcPts val="558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latin typeface="Arial" charset="0"/>
              <a:cs typeface="+mn-cs"/>
            </a:endParaRPr>
          </a:p>
          <a:p>
            <a:pPr marL="952064" lvl="1" indent="-361417">
              <a:lnSpc>
                <a:spcPct val="150000"/>
              </a:lnSpc>
              <a:spcBef>
                <a:spcPts val="558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latin typeface="Arial" charset="0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509359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1018718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528077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2037437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/>
              <a:t>Three Vulnerabilities of OTP</a:t>
            </a:r>
            <a:endParaRPr lang="en-US" sz="2800" kern="0" dirty="0"/>
          </a:p>
        </p:txBody>
      </p:sp>
      <p:pic>
        <p:nvPicPr>
          <p:cNvPr id="2052" name="Picture 4" descr="An image of John Tilt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5" t="2410" r="21659" b="6497"/>
          <a:stretch/>
        </p:blipFill>
        <p:spPr bwMode="auto">
          <a:xfrm>
            <a:off x="5791200" y="1457507"/>
            <a:ext cx="3935694" cy="4528743"/>
          </a:xfrm>
          <a:prstGeom prst="rect">
            <a:avLst/>
          </a:prstGeom>
          <a:solidFill>
            <a:srgbClr val="EAEAEA"/>
          </a:solidFill>
          <a:ln w="12700">
            <a:solidFill>
              <a:srgbClr val="FFCC00"/>
            </a:solidFill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91200" y="6034091"/>
            <a:ext cx="3947886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Brigadier John </a:t>
            </a:r>
            <a:r>
              <a:rPr lang="en-US" altLang="en-US" sz="1600" dirty="0" err="1" smtClean="0">
                <a:solidFill>
                  <a:srgbClr val="FFCC00"/>
                </a:solidFill>
                <a:latin typeface="+mj-lt"/>
              </a:rPr>
              <a:t>Tiltman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Deputy Director GCHQ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6125" y="1538287"/>
            <a:ext cx="9077174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60363" indent="-300038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+mj-lt"/>
              <a:buAutoNum type="arabicPeriod" startAt="3"/>
              <a:defRPr/>
            </a:pPr>
            <a:r>
              <a:rPr lang="en-US" sz="2200" b="1" dirty="0">
                <a:latin typeface="Arial" charset="0"/>
                <a:cs typeface="+mn-cs"/>
              </a:rPr>
              <a:t>Electronic emissions, ex. </a:t>
            </a:r>
            <a:r>
              <a:rPr lang="en-US" sz="2200" b="1" dirty="0" smtClean="0">
                <a:latin typeface="Arial" charset="0"/>
                <a:cs typeface="+mn-cs"/>
              </a:rPr>
              <a:t>NSA code named Tempest</a:t>
            </a:r>
            <a:endParaRPr lang="en-US" sz="2200" b="1" dirty="0">
              <a:latin typeface="Arial" charset="0"/>
              <a:cs typeface="+mn-cs"/>
            </a:endParaRPr>
          </a:p>
          <a:p>
            <a:pPr marL="6858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charset="0"/>
              </a:rPr>
              <a:t>First </a:t>
            </a:r>
            <a:r>
              <a:rPr lang="en-US" sz="2200" b="1" dirty="0">
                <a:latin typeface="+mj-lt"/>
              </a:rPr>
              <a:t>discovered by AT&amp;T in 1943, e</a:t>
            </a:r>
            <a:r>
              <a:rPr lang="en-US" sz="2200" b="1" dirty="0">
                <a:latin typeface="+mj-lt"/>
                <a:cs typeface="+mn-cs"/>
              </a:rPr>
              <a:t>lectronic emissions </a:t>
            </a:r>
            <a:r>
              <a:rPr lang="en-US" sz="2200" b="1" dirty="0" smtClean="0">
                <a:latin typeface="+mj-lt"/>
                <a:cs typeface="+mn-cs"/>
              </a:rPr>
              <a:t>from teletype relays,  </a:t>
            </a:r>
            <a:r>
              <a:rPr lang="en-US" sz="2200" b="1" dirty="0">
                <a:latin typeface="+mj-lt"/>
                <a:cs typeface="+mn-cs"/>
              </a:rPr>
              <a:t>keyboards, </a:t>
            </a:r>
            <a:r>
              <a:rPr lang="en-US" sz="2200" b="1" dirty="0" smtClean="0">
                <a:latin typeface="+mj-lt"/>
                <a:cs typeface="+mn-cs"/>
              </a:rPr>
              <a:t>printers, etc. can be detected before encryption takes place</a:t>
            </a:r>
            <a:r>
              <a:rPr lang="en-US" sz="1200" b="1" dirty="0" smtClean="0">
                <a:latin typeface="+mj-lt"/>
                <a:cs typeface="+mn-cs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altLang="en-US" sz="2200" baseline="30000" dirty="0" smtClean="0">
                <a:solidFill>
                  <a:srgbClr val="FF0000"/>
                </a:solidFill>
                <a:latin typeface="+mj-lt"/>
              </a:rPr>
              <a:t>31a</a:t>
            </a:r>
            <a:endParaRPr lang="en-US" sz="2200" dirty="0" smtClean="0">
              <a:latin typeface="+mj-lt"/>
              <a:cs typeface="+mn-cs"/>
            </a:endParaRPr>
          </a:p>
          <a:p>
            <a:pPr marL="6858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+mj-lt"/>
                <a:cs typeface="+mn-cs"/>
              </a:rPr>
              <a:t>Faint </a:t>
            </a:r>
            <a:r>
              <a:rPr lang="en-US" sz="2200" b="1" dirty="0">
                <a:latin typeface="+mj-lt"/>
                <a:cs typeface="+mn-cs"/>
              </a:rPr>
              <a:t>artifacts of plaintext travels through the air, signal wires, electric wires, plumbing and can be tapped for up to 20 miles</a:t>
            </a:r>
          </a:p>
          <a:p>
            <a:pPr marL="6858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+mj-lt"/>
                <a:cs typeface="+mn-cs"/>
              </a:rPr>
              <a:t>US exploited this capability to capture messages in the Berlin hub in 1955, tunneling under the Berlin wall to tap phone and teletype </a:t>
            </a:r>
            <a:r>
              <a:rPr lang="en-US" sz="2200" b="1" dirty="0" smtClean="0">
                <a:latin typeface="+mj-lt"/>
                <a:cs typeface="+mn-cs"/>
              </a:rPr>
              <a:t>lines</a:t>
            </a:r>
            <a:r>
              <a:rPr lang="en-US" sz="1200" b="1" dirty="0" smtClean="0">
                <a:latin typeface="+mj-lt"/>
                <a:cs typeface="+mn-cs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altLang="en-US" sz="2200" baseline="30000" dirty="0" smtClean="0">
                <a:solidFill>
                  <a:srgbClr val="FF0000"/>
                </a:solidFill>
                <a:latin typeface="+mj-lt"/>
              </a:rPr>
              <a:t>31b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Vulnerabilities #1 and #2 were improper </a:t>
            </a:r>
            <a:r>
              <a:rPr lang="en-US" sz="2200" b="1" dirty="0" smtClean="0">
                <a:latin typeface="Arial" charset="0"/>
              </a:rPr>
              <a:t>use of OTP, but #3 shows how the OTP can be exploited, even when used correctly</a:t>
            </a:r>
            <a:endParaRPr lang="en-US" sz="2200" b="1" dirty="0">
              <a:latin typeface="Arial" charset="0"/>
            </a:endParaRPr>
          </a:p>
          <a:p>
            <a:pPr marL="6858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endParaRPr lang="en-US" altLang="en-US" sz="22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509359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1018718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528077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2037437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/>
              <a:t>Three Vulnerabilities of OTP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 smtClean="0"/>
              <a:t>Is There a Future for OTP?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9525000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4429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Arial" charset="0"/>
              </a:rPr>
              <a:t>Burden of </a:t>
            </a:r>
            <a:r>
              <a:rPr lang="en-US" sz="2200" b="1" dirty="0" smtClean="0">
                <a:latin typeface="Arial" charset="0"/>
              </a:rPr>
              <a:t>managing pads or tapes </a:t>
            </a:r>
            <a:r>
              <a:rPr lang="en-US" sz="2200" b="1" dirty="0">
                <a:latin typeface="Arial" charset="0"/>
              </a:rPr>
              <a:t>limits </a:t>
            </a:r>
            <a:r>
              <a:rPr lang="en-US" sz="2200" b="1" dirty="0" smtClean="0">
                <a:latin typeface="Arial" charset="0"/>
              </a:rPr>
              <a:t>use of OTP </a:t>
            </a:r>
            <a:endParaRPr lang="en-US" sz="2200" b="1" dirty="0">
              <a:latin typeface="Arial" charset="0"/>
            </a:endParaRPr>
          </a:p>
          <a:p>
            <a:pPr marL="24429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OTP also limited to one-to-one communications</a:t>
            </a:r>
          </a:p>
          <a:p>
            <a:pPr marL="24429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Today, two main uses of OTP remain:</a:t>
            </a:r>
            <a:endParaRPr lang="en-US" sz="2200" b="1" dirty="0">
              <a:latin typeface="Arial" charset="0"/>
              <a:cs typeface="+mn-cs"/>
            </a:endParaRPr>
          </a:p>
          <a:p>
            <a:pPr marL="6858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charset="0"/>
                <a:cs typeface="+mn-cs"/>
              </a:rPr>
              <a:t>Allows countries to </a:t>
            </a:r>
            <a:r>
              <a:rPr lang="en-US" sz="2200" b="1" dirty="0" smtClean="0">
                <a:latin typeface="Arial" charset="0"/>
                <a:cs typeface="+mn-cs"/>
              </a:rPr>
              <a:t>safely exchange </a:t>
            </a:r>
            <a:r>
              <a:rPr lang="en-US" sz="2200" b="1" dirty="0">
                <a:latin typeface="Arial" charset="0"/>
                <a:cs typeface="+mn-cs"/>
              </a:rPr>
              <a:t>messages without revealing </a:t>
            </a:r>
            <a:r>
              <a:rPr lang="en-US" sz="2200" b="1" dirty="0" smtClean="0">
                <a:latin typeface="Arial" charset="0"/>
                <a:cs typeface="+mn-cs"/>
              </a:rPr>
              <a:t>their own cipher secrets</a:t>
            </a:r>
          </a:p>
          <a:p>
            <a:pPr marL="6858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Spies, ambassadors, other high-value messages</a:t>
            </a:r>
            <a:endParaRPr lang="en-US" sz="2200" b="1" dirty="0">
              <a:latin typeface="Arial" charset="0"/>
              <a:cs typeface="+mn-cs"/>
            </a:endParaRPr>
          </a:p>
          <a:p>
            <a:pPr marL="244291" indent="-244291">
              <a:lnSpc>
                <a:spcPct val="120000"/>
              </a:lnSpc>
              <a:spcBef>
                <a:spcPts val="843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Arial" charset="0"/>
              <a:cs typeface="+mn-cs"/>
            </a:endParaRPr>
          </a:p>
          <a:p>
            <a:pPr marL="244291" lvl="1" indent="-244291">
              <a:lnSpc>
                <a:spcPct val="120000"/>
              </a:lnSpc>
              <a:spcBef>
                <a:spcPts val="843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latin typeface="Arial" charset="0"/>
              <a:cs typeface="+mn-cs"/>
            </a:endParaRPr>
          </a:p>
          <a:p>
            <a:pPr marL="952064" lvl="1" indent="-361417">
              <a:lnSpc>
                <a:spcPct val="150000"/>
              </a:lnSpc>
              <a:spcBef>
                <a:spcPts val="558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latin typeface="Arial" charset="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4092657"/>
            <a:ext cx="4953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28600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But, OTP may </a:t>
            </a:r>
            <a:r>
              <a:rPr lang="en-US" sz="2200" b="1" dirty="0">
                <a:latin typeface="Arial" charset="0"/>
                <a:cs typeface="+mn-cs"/>
              </a:rPr>
              <a:t>return to prominence when quantum </a:t>
            </a:r>
            <a:r>
              <a:rPr lang="en-US" sz="2200" b="1" dirty="0" smtClean="0">
                <a:latin typeface="Arial" charset="0"/>
                <a:cs typeface="+mn-cs"/>
              </a:rPr>
              <a:t>computers are available</a:t>
            </a:r>
          </a:p>
          <a:p>
            <a:pPr marL="228600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Arial" charset="0"/>
                <a:cs typeface="+mn-cs"/>
              </a:rPr>
              <a:t>Quantum entanglement eliminates problem of managing random tapes and also gives message </a:t>
            </a:r>
            <a:r>
              <a:rPr lang="en-US" sz="2200" b="1" dirty="0" smtClean="0">
                <a:latin typeface="+mj-lt"/>
                <a:cs typeface="+mn-cs"/>
              </a:rPr>
              <a:t>authentication</a:t>
            </a:r>
            <a:r>
              <a:rPr lang="en-US" sz="1200" b="1" dirty="0" smtClean="0">
                <a:latin typeface="+mj-lt"/>
                <a:cs typeface="+mn-cs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altLang="en-US" sz="2200" baseline="30000" dirty="0" smtClean="0">
                <a:solidFill>
                  <a:srgbClr val="FF0000"/>
                </a:solidFill>
                <a:latin typeface="+mj-lt"/>
              </a:rPr>
              <a:t>32</a:t>
            </a:r>
            <a:endParaRPr lang="en-US" altLang="en-US" sz="2200" dirty="0">
              <a:latin typeface="+mj-lt"/>
            </a:endParaRPr>
          </a:p>
          <a:p>
            <a:pPr marL="228600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 smtClean="0">
              <a:latin typeface="Arial" charset="0"/>
              <a:cs typeface="+mn-cs"/>
            </a:endParaRPr>
          </a:p>
          <a:p>
            <a:pPr marL="952064" lvl="1" indent="-361417">
              <a:lnSpc>
                <a:spcPct val="150000"/>
              </a:lnSpc>
              <a:spcBef>
                <a:spcPts val="558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latin typeface="Arial" charset="0"/>
              <a:cs typeface="+mn-cs"/>
            </a:endParaRPr>
          </a:p>
          <a:p>
            <a:pPr marL="952064" lvl="1" indent="-361417">
              <a:lnSpc>
                <a:spcPct val="150000"/>
              </a:lnSpc>
              <a:spcBef>
                <a:spcPts val="558"/>
              </a:spcBef>
              <a:buClr>
                <a:srgbClr val="FFCC00"/>
              </a:buClr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latin typeface="Arial" charset="0"/>
              <a:cs typeface="+mn-cs"/>
            </a:endParaRPr>
          </a:p>
        </p:txBody>
      </p:sp>
      <p:pic>
        <p:nvPicPr>
          <p:cNvPr id="1026" name="Picture 2" descr="quantum-comp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72951"/>
            <a:ext cx="4114800" cy="2741487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562600" y="4114800"/>
            <a:ext cx="4114799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Quantum chip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9372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*2	</a:t>
            </a:r>
            <a:r>
              <a:rPr lang="en-US" sz="1200" dirty="0" smtClean="0">
                <a:latin typeface="+mj-lt"/>
              </a:rPr>
              <a:t>Shannon</a:t>
            </a:r>
            <a:r>
              <a:rPr lang="en-US" sz="1200" dirty="0">
                <a:latin typeface="+mj-lt"/>
              </a:rPr>
              <a:t>, Claude. "Communication Theory of Secrecy </a:t>
            </a:r>
            <a:r>
              <a:rPr lang="en-US" sz="1200" dirty="0" smtClean="0">
                <a:latin typeface="+mj-lt"/>
              </a:rPr>
              <a:t>Systems.“ </a:t>
            </a:r>
            <a:r>
              <a:rPr lang="en-US" sz="1200" i="1" dirty="0" smtClean="0">
                <a:latin typeface="+mj-lt"/>
              </a:rPr>
              <a:t>The Bell System Technical Journal</a:t>
            </a:r>
            <a:r>
              <a:rPr lang="en-US" sz="1200" dirty="0" smtClean="0">
                <a:latin typeface="+mj-lt"/>
              </a:rPr>
              <a:t>, Bell Labs, NJ, Vol:28, Issue:4, Oct. 1949, pp.679-83.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*</a:t>
            </a: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3a</a:t>
            </a:r>
            <a:r>
              <a:rPr lang="en-US" sz="1200" dirty="0">
                <a:latin typeface="+mj-lt"/>
              </a:rPr>
              <a:t>	</a:t>
            </a:r>
            <a:r>
              <a:rPr lang="en-US" sz="1200" dirty="0" smtClean="0">
                <a:latin typeface="+mj-lt"/>
              </a:rPr>
              <a:t>Kahn</a:t>
            </a:r>
            <a:r>
              <a:rPr lang="en-US" sz="1200" dirty="0">
                <a:latin typeface="+mj-lt"/>
              </a:rPr>
              <a:t>, David. </a:t>
            </a:r>
            <a:r>
              <a:rPr lang="en-US" sz="1200" i="1" dirty="0">
                <a:latin typeface="+mj-lt"/>
              </a:rPr>
              <a:t>The Codebreakers: The Story of Secret Writing</a:t>
            </a:r>
            <a:r>
              <a:rPr lang="en-US" sz="1200" dirty="0">
                <a:latin typeface="+mj-lt"/>
              </a:rPr>
              <a:t>. Macmillan, NY, 1967, </a:t>
            </a:r>
            <a:r>
              <a:rPr lang="en-US" sz="1200" dirty="0" smtClean="0">
                <a:latin typeface="+mj-lt"/>
              </a:rPr>
              <a:t>p.397.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*3b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err="1" smtClean="0">
                <a:latin typeface="+mj-lt"/>
              </a:rPr>
              <a:t>Vernam</a:t>
            </a:r>
            <a:r>
              <a:rPr lang="en-US" sz="1200" dirty="0">
                <a:latin typeface="+mj-lt"/>
              </a:rPr>
              <a:t>, Gilbert. “Secret Signaling System.” US Patent #1310719, filed 13 Sept</a:t>
            </a:r>
            <a:r>
              <a:rPr lang="en-US" sz="1200" dirty="0" smtClean="0">
                <a:latin typeface="+mj-lt"/>
              </a:rPr>
              <a:t>. 1918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smtClean="0">
                <a:latin typeface="+mj-lt"/>
              </a:rPr>
              <a:t>granted </a:t>
            </a:r>
            <a:r>
              <a:rPr lang="en-US" sz="1200" dirty="0">
                <a:latin typeface="+mj-lt"/>
              </a:rPr>
              <a:t>22 Jul</a:t>
            </a:r>
            <a:r>
              <a:rPr lang="en-US" sz="1200" dirty="0" smtClean="0">
                <a:latin typeface="+mj-lt"/>
              </a:rPr>
              <a:t>. 1919.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*</a:t>
            </a: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3c</a:t>
            </a:r>
            <a:r>
              <a:rPr lang="en-US" sz="1200" dirty="0">
                <a:latin typeface="+mj-lt"/>
              </a:rPr>
              <a:t>	Kahn. </a:t>
            </a:r>
            <a:r>
              <a:rPr lang="en-US" sz="1200" i="1" dirty="0">
                <a:latin typeface="+mj-lt"/>
              </a:rPr>
              <a:t>The Codebreakers. </a:t>
            </a:r>
            <a:r>
              <a:rPr lang="en-US" sz="1200" dirty="0" smtClean="0">
                <a:latin typeface="+mj-lt"/>
              </a:rPr>
              <a:t>p.398.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*4</a:t>
            </a:r>
            <a:r>
              <a:rPr lang="en-US" sz="1200" dirty="0" smtClean="0">
                <a:latin typeface="+mj-lt"/>
              </a:rPr>
              <a:t>	</a:t>
            </a:r>
            <a:r>
              <a:rPr lang="en-US" sz="1200" dirty="0" err="1" smtClean="0">
                <a:latin typeface="+mj-lt"/>
              </a:rPr>
              <a:t>Vernam</a:t>
            </a:r>
            <a:r>
              <a:rPr lang="en-US" sz="1200" dirty="0" smtClean="0">
                <a:latin typeface="+mj-lt"/>
              </a:rPr>
              <a:t>. “Secret Signaling System.”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a </a:t>
            </a:r>
            <a:r>
              <a:rPr lang="en-US" sz="1200" dirty="0">
                <a:latin typeface="+mj-lt"/>
              </a:rPr>
              <a:t>	Morehouse, Lyman. “Ciphering System.” US Patent #1356546, filed 4 Dec</a:t>
            </a:r>
            <a:r>
              <a:rPr lang="en-US" sz="1200" dirty="0" smtClean="0">
                <a:latin typeface="+mj-lt"/>
              </a:rPr>
              <a:t>. 1918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smtClean="0">
                <a:latin typeface="+mj-lt"/>
              </a:rPr>
              <a:t>granted </a:t>
            </a:r>
            <a:r>
              <a:rPr lang="en-US" sz="1200" dirty="0">
                <a:latin typeface="+mj-lt"/>
              </a:rPr>
              <a:t>26 Oct</a:t>
            </a:r>
            <a:r>
              <a:rPr lang="en-US" sz="1200" dirty="0" smtClean="0">
                <a:latin typeface="+mj-lt"/>
              </a:rPr>
              <a:t>. 1920</a:t>
            </a:r>
            <a:r>
              <a:rPr lang="en-US" sz="1200" dirty="0">
                <a:latin typeface="+mj-lt"/>
              </a:rPr>
              <a:t>.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 </a:t>
            </a:r>
            <a:endParaRPr lang="en-US" sz="1200" i="1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*5b</a:t>
            </a:r>
            <a:r>
              <a:rPr lang="en-US" sz="1200" dirty="0">
                <a:latin typeface="+mj-lt"/>
              </a:rPr>
              <a:t>	</a:t>
            </a:r>
            <a:r>
              <a:rPr lang="en-US" sz="1200" dirty="0" smtClean="0">
                <a:latin typeface="+mj-lt"/>
              </a:rPr>
              <a:t>Bellovin, Steven. “The Oldest Algorithmic Patent?” Columbia University, NY, 21 May 2013, accessed 17 Dec. </a:t>
            </a:r>
            <a:r>
              <a:rPr lang="en-US" sz="1200" dirty="0">
                <a:latin typeface="+mj-lt"/>
              </a:rPr>
              <a:t>2020, </a:t>
            </a:r>
            <a:r>
              <a:rPr lang="en-US" sz="1200" dirty="0" smtClean="0">
                <a:latin typeface="+mj-lt"/>
              </a:rPr>
              <a:t>www.cs.columbia.edu</a:t>
            </a:r>
            <a:r>
              <a:rPr lang="en-US" sz="1200" dirty="0">
                <a:latin typeface="+mj-lt"/>
              </a:rPr>
              <a:t>/~</a:t>
            </a:r>
            <a:r>
              <a:rPr lang="en-US" sz="1200" dirty="0" smtClean="0">
                <a:latin typeface="+mj-lt"/>
              </a:rPr>
              <a:t>smb/blog/2013-05/2013-05-21.html.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*6	</a:t>
            </a:r>
            <a:r>
              <a:rPr lang="en-US" sz="1200" dirty="0" err="1">
                <a:latin typeface="+mj-lt"/>
              </a:rPr>
              <a:t>Bellovin</a:t>
            </a:r>
            <a:r>
              <a:rPr lang="en-US" sz="1200" dirty="0">
                <a:latin typeface="+mj-lt"/>
              </a:rPr>
              <a:t>, Steven. “</a:t>
            </a:r>
            <a:r>
              <a:rPr lang="en-US" sz="1200" dirty="0" err="1">
                <a:latin typeface="+mj-lt"/>
              </a:rPr>
              <a:t>Vernam</a:t>
            </a:r>
            <a:r>
              <a:rPr lang="en-US" sz="1200" dirty="0">
                <a:latin typeface="+mj-lt"/>
              </a:rPr>
              <a:t>, Mauborgne, and Friedman: The One-Time Pad and the Index of Coincidence.” Columbia </a:t>
            </a:r>
            <a:r>
              <a:rPr lang="en-US" sz="1200" dirty="0" smtClean="0">
                <a:latin typeface="+mj-lt"/>
              </a:rPr>
              <a:t>University, NY, 2013</a:t>
            </a:r>
            <a:r>
              <a:rPr lang="en-US" sz="1200" dirty="0">
                <a:latin typeface="+mj-lt"/>
              </a:rPr>
              <a:t>, accessed 3 Dec. 2020, m</a:t>
            </a:r>
            <a:r>
              <a:rPr lang="en-US" sz="1200" dirty="0" smtClean="0">
                <a:latin typeface="+mj-lt"/>
              </a:rPr>
              <a:t>ice.cs.columbia.edu/</a:t>
            </a:r>
            <a:r>
              <a:rPr lang="en-US" sz="1200" dirty="0" err="1" smtClean="0">
                <a:latin typeface="+mj-lt"/>
              </a:rPr>
              <a:t>getTechreport.php?techreportID</a:t>
            </a:r>
            <a:r>
              <a:rPr lang="en-US" sz="1200" dirty="0" smtClean="0">
                <a:latin typeface="+mj-lt"/>
              </a:rPr>
              <a:t>=1576</a:t>
            </a:r>
            <a:r>
              <a:rPr lang="en-US" sz="1200" dirty="0">
                <a:latin typeface="+mj-lt"/>
              </a:rPr>
              <a:t>#:~:</a:t>
            </a:r>
            <a:r>
              <a:rPr lang="en-US" sz="1200" dirty="0" smtClean="0">
                <a:latin typeface="+mj-lt"/>
              </a:rPr>
              <a:t>text=It%20is%20most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>
                <a:latin typeface="+mj-lt"/>
              </a:rPr>
              <a:t>		</a:t>
            </a:r>
            <a:r>
              <a:rPr lang="en-US" sz="1200" dirty="0" smtClean="0">
                <a:latin typeface="+mj-lt"/>
              </a:rPr>
              <a:t>%20likely%20that,of%20the%20two-tape%20variant</a:t>
            </a:r>
            <a:r>
              <a:rPr lang="en-US" sz="1200" dirty="0">
                <a:latin typeface="+mj-lt"/>
              </a:rPr>
              <a:t>.&amp;text=The%20one-time%20pad%20as,Mauborgne%20%5B22%5D. </a:t>
            </a:r>
            <a:endParaRPr lang="en-US" sz="1200" dirty="0" smtClean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*7a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>
                <a:latin typeface="+mj-lt"/>
              </a:rPr>
              <a:t>Klein, Melvin</a:t>
            </a:r>
            <a:r>
              <a:rPr lang="en-US" sz="1200" i="1" dirty="0">
                <a:latin typeface="+mj-lt"/>
              </a:rPr>
              <a:t>. Securing Record Communications: The TSEC/KW-26. </a:t>
            </a:r>
            <a:r>
              <a:rPr lang="en-US" sz="1200" dirty="0">
                <a:latin typeface="+mj-lt"/>
              </a:rPr>
              <a:t>NSA, Ft. Meade, </a:t>
            </a:r>
            <a:r>
              <a:rPr lang="en-US" sz="1200" dirty="0" smtClean="0">
                <a:latin typeface="+mj-lt"/>
              </a:rPr>
              <a:t>MD, 2003, p.3</a:t>
            </a:r>
            <a:r>
              <a:rPr lang="en-US" sz="1200" dirty="0">
                <a:latin typeface="+mj-lt"/>
              </a:rPr>
              <a:t>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*7b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err="1">
                <a:latin typeface="+mj-lt"/>
              </a:rPr>
              <a:t>Mehl</a:t>
            </a:r>
            <a:r>
              <a:rPr lang="en-US" sz="1200" dirty="0">
                <a:latin typeface="+mj-lt"/>
              </a:rPr>
              <a:t>, Donald</a:t>
            </a:r>
            <a:r>
              <a:rPr lang="en-US" sz="1200" i="1" dirty="0">
                <a:latin typeface="+mj-lt"/>
              </a:rPr>
              <a:t>. Top Secret Communications of World War II. </a:t>
            </a:r>
            <a:r>
              <a:rPr lang="en-US" sz="1200" dirty="0">
                <a:latin typeface="+mj-lt"/>
              </a:rPr>
              <a:t>Published by Donald </a:t>
            </a:r>
            <a:r>
              <a:rPr lang="en-US" sz="1200" dirty="0" err="1">
                <a:latin typeface="+mj-lt"/>
              </a:rPr>
              <a:t>Mehl</a:t>
            </a:r>
            <a:r>
              <a:rPr lang="en-US" sz="1200" dirty="0">
                <a:latin typeface="+mj-lt"/>
              </a:rPr>
              <a:t>, Raymore, MO, 2002, p.157</a:t>
            </a:r>
            <a:r>
              <a:rPr lang="en-US" sz="1200" dirty="0" smtClean="0">
                <a:latin typeface="+mj-lt"/>
              </a:rPr>
              <a:t>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*8	</a:t>
            </a:r>
            <a:r>
              <a:rPr lang="en-US" sz="1200" dirty="0" smtClean="0">
                <a:latin typeface="+mj-lt"/>
              </a:rPr>
              <a:t>Bellovin, Steven. “Frank Miller: Inventor of the One-Time Pad.” </a:t>
            </a:r>
            <a:r>
              <a:rPr lang="en-US" sz="1200" dirty="0">
                <a:latin typeface="+mj-lt"/>
              </a:rPr>
              <a:t>Columbia University</a:t>
            </a:r>
            <a:r>
              <a:rPr lang="en-US" sz="1200" dirty="0" smtClean="0">
                <a:latin typeface="+mj-lt"/>
              </a:rPr>
              <a:t>, NY, </a:t>
            </a:r>
            <a:r>
              <a:rPr lang="en-US" sz="1200" dirty="0">
                <a:latin typeface="+mj-lt"/>
              </a:rPr>
              <a:t>2011, </a:t>
            </a:r>
            <a:r>
              <a:rPr lang="en-US" sz="1200" dirty="0" smtClean="0">
                <a:latin typeface="+mj-lt"/>
              </a:rPr>
              <a:t>accessed 3 Dec. 2020, www.cs.columbia.edu</a:t>
            </a:r>
            <a:r>
              <a:rPr lang="en-US" sz="1200" dirty="0">
                <a:latin typeface="+mj-lt"/>
              </a:rPr>
              <a:t>/~</a:t>
            </a:r>
            <a:r>
              <a:rPr lang="en-US" sz="1200" dirty="0" smtClean="0">
                <a:latin typeface="+mj-lt"/>
              </a:rPr>
              <a:t>CS4HS/talks/FrankMillerOneTimePad.pdf.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*9	</a:t>
            </a:r>
            <a:r>
              <a:rPr lang="en-US" sz="1200" dirty="0" smtClean="0">
                <a:latin typeface="+mj-lt"/>
              </a:rPr>
              <a:t>Miller, Frank. </a:t>
            </a:r>
            <a:r>
              <a:rPr lang="en-US" sz="1200" i="1" dirty="0" smtClean="0">
                <a:latin typeface="+mj-lt"/>
              </a:rPr>
              <a:t>Telegraphic </a:t>
            </a:r>
            <a:r>
              <a:rPr lang="en-US" sz="1200" i="1" dirty="0">
                <a:latin typeface="+mj-lt"/>
              </a:rPr>
              <a:t>Code to Insure Privacy and Secrecy in the Transmission of Telegrams</a:t>
            </a:r>
            <a:r>
              <a:rPr lang="en-US" sz="1200" i="1" dirty="0" smtClean="0">
                <a:latin typeface="+mj-lt"/>
              </a:rPr>
              <a:t>. </a:t>
            </a:r>
            <a:r>
              <a:rPr lang="en-US" sz="1200" dirty="0" smtClean="0">
                <a:latin typeface="+mj-lt"/>
              </a:rPr>
              <a:t>Charles M. Cornwell, NY, 1882, p.4.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*10a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smtClean="0">
                <a:latin typeface="+mj-lt"/>
              </a:rPr>
              <a:t>Bellovin. “</a:t>
            </a:r>
            <a:r>
              <a:rPr lang="en-US" sz="1200" dirty="0" err="1">
                <a:latin typeface="+mj-lt"/>
              </a:rPr>
              <a:t>Vernam</a:t>
            </a:r>
            <a:r>
              <a:rPr lang="en-US" sz="1200" dirty="0">
                <a:latin typeface="+mj-lt"/>
              </a:rPr>
              <a:t>, Mauborgne, and </a:t>
            </a:r>
            <a:r>
              <a:rPr lang="en-US" sz="1200" dirty="0" smtClean="0">
                <a:latin typeface="+mj-lt"/>
              </a:rPr>
              <a:t>Friedman.” p.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*10b	</a:t>
            </a:r>
            <a:r>
              <a:rPr lang="en-US" sz="1200" dirty="0" smtClean="0">
                <a:latin typeface="+mj-lt"/>
              </a:rPr>
              <a:t>Kahn. </a:t>
            </a:r>
            <a:r>
              <a:rPr lang="en-US" sz="1200" i="1" dirty="0" smtClean="0">
                <a:latin typeface="+mj-lt"/>
              </a:rPr>
              <a:t>The Codebreakers. </a:t>
            </a:r>
            <a:r>
              <a:rPr lang="en-US" sz="1200" dirty="0" smtClean="0">
                <a:latin typeface="+mj-lt"/>
              </a:rPr>
              <a:t>p.376.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*11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err="1">
                <a:latin typeface="+mj-lt"/>
              </a:rPr>
              <a:t>Bellovin</a:t>
            </a:r>
            <a:r>
              <a:rPr lang="en-US" sz="1200" dirty="0">
                <a:latin typeface="+mj-lt"/>
              </a:rPr>
              <a:t>. “</a:t>
            </a:r>
            <a:r>
              <a:rPr lang="en-US" sz="1200" dirty="0" err="1">
                <a:latin typeface="+mj-lt"/>
              </a:rPr>
              <a:t>Vernam</a:t>
            </a:r>
            <a:r>
              <a:rPr lang="en-US" sz="1200" dirty="0">
                <a:latin typeface="+mj-lt"/>
              </a:rPr>
              <a:t>, Mauborgne, and Friedman.” </a:t>
            </a:r>
            <a:r>
              <a:rPr lang="en-US" sz="1200" dirty="0" smtClean="0">
                <a:latin typeface="+mj-lt"/>
              </a:rPr>
              <a:t> p.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*12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err="1">
                <a:latin typeface="+mj-lt"/>
              </a:rPr>
              <a:t>Bellovin</a:t>
            </a:r>
            <a:r>
              <a:rPr lang="en-US" sz="1200" dirty="0">
                <a:latin typeface="+mj-lt"/>
              </a:rPr>
              <a:t>. “</a:t>
            </a:r>
            <a:r>
              <a:rPr lang="en-US" sz="1200" dirty="0" err="1">
                <a:latin typeface="+mj-lt"/>
              </a:rPr>
              <a:t>Vernam</a:t>
            </a:r>
            <a:r>
              <a:rPr lang="en-US" sz="1200" dirty="0">
                <a:latin typeface="+mj-lt"/>
              </a:rPr>
              <a:t>, Mauborgne, and Friedman.” </a:t>
            </a:r>
            <a:r>
              <a:rPr lang="en-US" sz="1200" dirty="0" smtClean="0">
                <a:latin typeface="+mj-lt"/>
              </a:rPr>
              <a:t>p.</a:t>
            </a:r>
          </a:p>
          <a:p>
            <a:pPr marL="914400" indent="-9144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endParaRPr lang="en-US" sz="1200" dirty="0" smtClean="0"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12523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83263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66526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449788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933052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/>
              <a:t>Works Cited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0204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6125" y="1371600"/>
            <a:ext cx="907717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*</a:t>
            </a: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13</a:t>
            </a:r>
            <a:r>
              <a:rPr lang="en-US" sz="1200" baseline="300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>
                <a:latin typeface="+mj-lt"/>
              </a:rPr>
              <a:t>Kahn. </a:t>
            </a:r>
            <a:r>
              <a:rPr lang="en-US" sz="1200" i="1" dirty="0">
                <a:latin typeface="+mj-lt"/>
              </a:rPr>
              <a:t>The Codebreakers. </a:t>
            </a:r>
            <a:r>
              <a:rPr lang="en-US" sz="1200" dirty="0">
                <a:latin typeface="+mj-lt"/>
              </a:rPr>
              <a:t>p</a:t>
            </a:r>
            <a:r>
              <a:rPr lang="en-US" sz="1200" dirty="0" smtClean="0">
                <a:latin typeface="+mj-lt"/>
              </a:rPr>
              <a:t>p.1044-5.</a:t>
            </a:r>
            <a:endParaRPr lang="en-US" sz="1200" dirty="0" smtClean="0">
              <a:solidFill>
                <a:srgbClr val="FF0000"/>
              </a:solidFill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*16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>
                <a:latin typeface="+mj-lt"/>
              </a:rPr>
              <a:t>Marks, Leo. </a:t>
            </a:r>
            <a:r>
              <a:rPr lang="en-US" sz="1200" i="1" dirty="0">
                <a:latin typeface="+mj-lt"/>
              </a:rPr>
              <a:t>Between Silk and Cyanide: A </a:t>
            </a:r>
            <a:r>
              <a:rPr lang="en-US" sz="1200" i="1" dirty="0" err="1">
                <a:latin typeface="+mj-lt"/>
              </a:rPr>
              <a:t>Codemaker’s</a:t>
            </a:r>
            <a:r>
              <a:rPr lang="en-US" sz="1200" i="1" dirty="0">
                <a:latin typeface="+mj-lt"/>
              </a:rPr>
              <a:t> Story, 1941-1945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smtClean="0">
                <a:latin typeface="+mj-lt"/>
              </a:rPr>
              <a:t>The Free Press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smtClean="0">
                <a:latin typeface="+mj-lt"/>
              </a:rPr>
              <a:t>NY, 1998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smtClean="0">
                <a:latin typeface="+mj-lt"/>
              </a:rPr>
              <a:t>pp.246-53.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*17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err="1">
                <a:latin typeface="+mj-lt"/>
              </a:rPr>
              <a:t>Boak</a:t>
            </a:r>
            <a:r>
              <a:rPr lang="en-US" sz="1200" dirty="0">
                <a:latin typeface="+mj-lt"/>
              </a:rPr>
              <a:t>, David G. “A History of US Communications Security (Volumes I and II).” NSA, Ft. Meade, </a:t>
            </a:r>
            <a:r>
              <a:rPr lang="en-US" sz="1200" dirty="0" smtClean="0">
                <a:latin typeface="+mj-lt"/>
              </a:rPr>
              <a:t>MD, 1973</a:t>
            </a:r>
            <a:r>
              <a:rPr lang="en-US" sz="1200" dirty="0">
                <a:latin typeface="+mj-lt"/>
              </a:rPr>
              <a:t>, p.22.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*18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>
                <a:latin typeface="+mj-lt"/>
              </a:rPr>
              <a:t>Ibid. </a:t>
            </a:r>
            <a:r>
              <a:rPr lang="en-US" sz="1200" dirty="0" smtClean="0">
                <a:latin typeface="+mj-lt"/>
              </a:rPr>
              <a:t>p.23.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*</a:t>
            </a: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19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>
                <a:latin typeface="+mj-lt"/>
              </a:rPr>
              <a:t>Ibid. </a:t>
            </a:r>
            <a:r>
              <a:rPr lang="en-US" sz="1200" dirty="0" smtClean="0">
                <a:latin typeface="+mj-lt"/>
              </a:rPr>
              <a:t>p.24.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*22	</a:t>
            </a:r>
            <a:r>
              <a:rPr lang="en-US" sz="1200" dirty="0" err="1" smtClean="0">
                <a:latin typeface="+mj-lt"/>
              </a:rPr>
              <a:t>Mehl</a:t>
            </a:r>
            <a:r>
              <a:rPr lang="en-US" sz="1200" i="1" dirty="0">
                <a:latin typeface="+mj-lt"/>
              </a:rPr>
              <a:t>. Top Secret Communications of World War II.</a:t>
            </a:r>
            <a:r>
              <a:rPr lang="en-US" sz="1200" dirty="0">
                <a:latin typeface="+mj-lt"/>
              </a:rPr>
              <a:t> pp.1-123.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*24</a:t>
            </a:r>
            <a:r>
              <a:rPr lang="en-US" sz="1200" i="1" dirty="0">
                <a:latin typeface="+mj-lt"/>
              </a:rPr>
              <a:t>	</a:t>
            </a:r>
            <a:r>
              <a:rPr lang="en-US" sz="1200" dirty="0">
                <a:latin typeface="+mj-lt"/>
              </a:rPr>
              <a:t>Shannon. "Communication Theory of Secrecy Systems.” pp.679-83.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*28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smtClean="0">
                <a:latin typeface="+mj-lt"/>
              </a:rPr>
              <a:t>Benson</a:t>
            </a:r>
            <a:r>
              <a:rPr lang="en-US" sz="1200" dirty="0">
                <a:latin typeface="+mj-lt"/>
              </a:rPr>
              <a:t>, Robert L. </a:t>
            </a:r>
            <a:r>
              <a:rPr lang="en-US" sz="1200" i="1" dirty="0">
                <a:latin typeface="+mj-lt"/>
              </a:rPr>
              <a:t>The </a:t>
            </a:r>
            <a:r>
              <a:rPr lang="en-US" sz="1200" i="1" dirty="0" err="1">
                <a:latin typeface="+mj-lt"/>
              </a:rPr>
              <a:t>Venona</a:t>
            </a:r>
            <a:r>
              <a:rPr lang="en-US" sz="1200" i="1" dirty="0">
                <a:latin typeface="+mj-lt"/>
              </a:rPr>
              <a:t> Story. </a:t>
            </a:r>
            <a:r>
              <a:rPr lang="en-US" sz="1200" dirty="0">
                <a:latin typeface="+mj-lt"/>
              </a:rPr>
              <a:t>Center for Cryptologic History, NSA, Ft. Meade, MD, 2001.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*29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smtClean="0">
                <a:latin typeface="+mj-lt"/>
              </a:rPr>
              <a:t>Waggoner, T.A. and </a:t>
            </a:r>
            <a:r>
              <a:rPr lang="en-US" sz="1200" dirty="0" err="1" smtClean="0">
                <a:latin typeface="+mj-lt"/>
              </a:rPr>
              <a:t>Jache</a:t>
            </a:r>
            <a:r>
              <a:rPr lang="en-US" sz="1200" dirty="0" smtClean="0">
                <a:latin typeface="+mj-lt"/>
              </a:rPr>
              <a:t>, R. </a:t>
            </a:r>
            <a:r>
              <a:rPr lang="en-US" sz="1200" dirty="0">
                <a:latin typeface="+mj-lt"/>
              </a:rPr>
              <a:t>“The GEE </a:t>
            </a:r>
            <a:r>
              <a:rPr lang="en-US" sz="1200" dirty="0" smtClean="0">
                <a:latin typeface="+mj-lt"/>
              </a:rPr>
              <a:t>System - V,” </a:t>
            </a:r>
            <a:r>
              <a:rPr lang="en-US" sz="1200" i="1" dirty="0" smtClean="0">
                <a:latin typeface="+mj-lt"/>
              </a:rPr>
              <a:t>NSA Technical Journal</a:t>
            </a:r>
            <a:r>
              <a:rPr lang="en-US" sz="1200" dirty="0" smtClean="0">
                <a:latin typeface="+mj-lt"/>
              </a:rPr>
              <a:t>. </a:t>
            </a:r>
            <a:r>
              <a:rPr lang="en-US" sz="1200" dirty="0">
                <a:latin typeface="+mj-lt"/>
              </a:rPr>
              <a:t>NSA, Ft. Meade, MD, </a:t>
            </a:r>
            <a:r>
              <a:rPr lang="en-US" sz="1200" dirty="0" smtClean="0">
                <a:latin typeface="+mj-lt"/>
              </a:rPr>
              <a:t>Fall 1962, </a:t>
            </a:r>
            <a:r>
              <a:rPr lang="en-US" sz="1200" dirty="0" err="1" smtClean="0">
                <a:latin typeface="+mj-lt"/>
              </a:rPr>
              <a:t>Vol.VII</a:t>
            </a:r>
            <a:r>
              <a:rPr lang="en-US" sz="1200" dirty="0" smtClean="0">
                <a:latin typeface="+mj-lt"/>
              </a:rPr>
              <a:t>: No.4, </a:t>
            </a:r>
            <a:r>
              <a:rPr lang="en-US" sz="1200" dirty="0">
                <a:latin typeface="+mj-lt"/>
              </a:rPr>
              <a:t>declassified 29 Sept. 2008, accessed 19 Dec. </a:t>
            </a:r>
            <a:r>
              <a:rPr lang="en-US" sz="1200" dirty="0" smtClean="0">
                <a:latin typeface="+mj-lt"/>
              </a:rPr>
              <a:t>2020, www.nsa.gov/Portals/70/documents/news-features/declassified-documents/tech-journals/gee-system-v.pdf.</a:t>
            </a:r>
            <a:endParaRPr lang="en-US" sz="1200" dirty="0">
              <a:latin typeface="+mj-lt"/>
            </a:endParaRP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*30	</a:t>
            </a:r>
            <a:r>
              <a:rPr lang="en-US" sz="1200" dirty="0" err="1" smtClean="0">
                <a:latin typeface="+mj-lt"/>
              </a:rPr>
              <a:t>Tiltman</a:t>
            </a:r>
            <a:r>
              <a:rPr lang="en-US" sz="1200" dirty="0" smtClean="0">
                <a:latin typeface="+mj-lt"/>
              </a:rPr>
              <a:t>, John. “The GEE System - Introduction.” </a:t>
            </a:r>
            <a:r>
              <a:rPr lang="en-US" sz="1200" i="1" dirty="0">
                <a:latin typeface="+mj-lt"/>
              </a:rPr>
              <a:t>NSA Technical </a:t>
            </a:r>
            <a:r>
              <a:rPr lang="en-US" sz="1200" i="1" dirty="0" smtClean="0">
                <a:latin typeface="+mj-lt"/>
              </a:rPr>
              <a:t>Journal.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NSA, Ft. Meade, MD, </a:t>
            </a:r>
            <a:r>
              <a:rPr lang="en-US" sz="1200" dirty="0" smtClean="0">
                <a:latin typeface="+mj-lt"/>
              </a:rPr>
              <a:t>Fall 1961, </a:t>
            </a:r>
            <a:r>
              <a:rPr lang="en-US" sz="1200" dirty="0" err="1" smtClean="0">
                <a:latin typeface="+mj-lt"/>
              </a:rPr>
              <a:t>Vol.IV</a:t>
            </a:r>
            <a:r>
              <a:rPr lang="en-US" sz="1200" dirty="0" smtClean="0">
                <a:latin typeface="+mj-lt"/>
              </a:rPr>
              <a:t>: No.4, declassified 29 Sept. 2008, accessed 19 Dec. </a:t>
            </a:r>
            <a:r>
              <a:rPr lang="en-US" sz="1200" dirty="0">
                <a:latin typeface="+mj-lt"/>
              </a:rPr>
              <a:t>2020, </a:t>
            </a:r>
            <a:r>
              <a:rPr lang="en-US" sz="1200" dirty="0" smtClean="0">
                <a:latin typeface="+mj-lt"/>
              </a:rPr>
              <a:t>www.nsa.gov/Portals/70/documents/news-features/declassified-documents/tech-journals/gee-system-i.pdf, p.1.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*31a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smtClean="0">
                <a:latin typeface="+mj-lt"/>
              </a:rPr>
              <a:t>NSA. “TEMPEST: A Signal Problem,” </a:t>
            </a:r>
            <a:r>
              <a:rPr lang="en-US" sz="1200" i="1" dirty="0" smtClean="0">
                <a:latin typeface="+mj-lt"/>
              </a:rPr>
              <a:t>Cryptologic Spectrum. </a:t>
            </a:r>
            <a:r>
              <a:rPr lang="en-US" sz="1200" dirty="0">
                <a:latin typeface="+mj-lt"/>
              </a:rPr>
              <a:t>NSA, Ft. Meade, MD, </a:t>
            </a:r>
            <a:r>
              <a:rPr lang="en-US" sz="1200" dirty="0" smtClean="0">
                <a:latin typeface="+mj-lt"/>
              </a:rPr>
              <a:t>1972, declassified 27 Sep. 2007, 		accessed 16 Dec. 2020, www.nsa.gov/Portals/70/documents/news-features/declassified-documents/cryptologic-		spectrum/tempest.pdf.</a:t>
            </a:r>
            <a:endParaRPr lang="en-US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*31b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smtClean="0">
                <a:latin typeface="+mj-lt"/>
              </a:rPr>
              <a:t>Easter, David. “</a:t>
            </a:r>
            <a:r>
              <a:rPr lang="en-US" sz="1200" dirty="0">
                <a:latin typeface="+mj-lt"/>
              </a:rPr>
              <a:t>The impact of ‘Tempest’ on Anglo-American communications security and intelligence, 1943–1970</a:t>
            </a:r>
            <a:r>
              <a:rPr lang="en-US" sz="1200" dirty="0" smtClean="0">
                <a:latin typeface="+mj-lt"/>
              </a:rPr>
              <a:t>,” 			</a:t>
            </a:r>
            <a:r>
              <a:rPr lang="en-US" sz="1200" i="1" dirty="0" smtClean="0">
                <a:latin typeface="+mj-lt"/>
              </a:rPr>
              <a:t>Intelligence and National Security. </a:t>
            </a:r>
            <a:r>
              <a:rPr lang="en-US" sz="1200" dirty="0" smtClean="0">
                <a:latin typeface="+mj-lt"/>
              </a:rPr>
              <a:t>Taylor &amp; Francis, UK, 26 Jul. 2020, accessed 17 Dec. </a:t>
            </a:r>
            <a:r>
              <a:rPr lang="en-US" sz="1200" dirty="0">
                <a:latin typeface="+mj-lt"/>
              </a:rPr>
              <a:t>2020, </a:t>
            </a:r>
            <a:r>
              <a:rPr lang="en-US" sz="1200" dirty="0" smtClean="0">
                <a:latin typeface="+mj-lt"/>
              </a:rPr>
              <a:t>				www.cryptome.org/2020/08/tempest-impact-uk-us-comms.pdf, p.8.</a:t>
            </a:r>
            <a:endParaRPr lang="en-US" sz="1200" i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  <a:tab pos="914400" algn="l"/>
              </a:tabLst>
              <a:defRPr/>
            </a:pP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*32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200" dirty="0" err="1">
                <a:latin typeface="+mj-lt"/>
              </a:rPr>
              <a:t>Cai</a:t>
            </a:r>
            <a:r>
              <a:rPr lang="en-US" sz="1200" dirty="0">
                <a:latin typeface="+mj-lt"/>
              </a:rPr>
              <a:t>, Qing-</a:t>
            </a:r>
            <a:r>
              <a:rPr lang="en-US" sz="1200" dirty="0" err="1">
                <a:latin typeface="+mj-lt"/>
              </a:rPr>
              <a:t>yu</a:t>
            </a:r>
            <a:r>
              <a:rPr lang="en-US" sz="1200" dirty="0">
                <a:latin typeface="+mj-lt"/>
              </a:rPr>
              <a:t>. “An one-time-pad key communication protocol with entanglement.” Cornell </a:t>
            </a:r>
            <a:r>
              <a:rPr lang="en-US" sz="1200" dirty="0" smtClean="0">
                <a:latin typeface="+mj-lt"/>
              </a:rPr>
              <a:t>University, NY, </a:t>
            </a:r>
            <a:r>
              <a:rPr lang="en-US" sz="1200" dirty="0">
                <a:latin typeface="+mj-lt"/>
              </a:rPr>
              <a:t>7 Jun. 2004, </a:t>
            </a:r>
            <a:r>
              <a:rPr lang="en-US" sz="1200" dirty="0" smtClean="0">
                <a:latin typeface="+mj-lt"/>
              </a:rPr>
              <a:t>		accessed 17 Dec</a:t>
            </a:r>
            <a:r>
              <a:rPr lang="en-US" sz="1200" dirty="0">
                <a:latin typeface="+mj-lt"/>
              </a:rPr>
              <a:t>. 2020, www.arxiv.org/abs/quant-ph/0309108.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83263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66526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449788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933052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/>
              <a:t>Works Cited</a:t>
            </a:r>
          </a:p>
        </p:txBody>
      </p:sp>
    </p:spTree>
    <p:extLst>
      <p:ext uri="{BB962C8B-B14F-4D97-AF65-F5344CB8AC3E}">
        <p14:creationId xmlns:p14="http://schemas.microsoft.com/office/powerpoint/2010/main" val="16531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924987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>
                <a:latin typeface="+mj-lt"/>
              </a:rPr>
              <a:t>Kahn, David. </a:t>
            </a:r>
            <a:r>
              <a:rPr lang="en-US" sz="1200" i="1" dirty="0">
                <a:latin typeface="+mj-lt"/>
              </a:rPr>
              <a:t>The Codebreakers: The Story of Secret Writing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smtClean="0">
                <a:latin typeface="+mj-lt"/>
              </a:rPr>
              <a:t>Macmillan, </a:t>
            </a:r>
            <a:r>
              <a:rPr lang="en-US" sz="1200" dirty="0">
                <a:latin typeface="+mj-lt"/>
              </a:rPr>
              <a:t>NY, 1967</a:t>
            </a:r>
            <a:r>
              <a:rPr lang="en-US" sz="1200" dirty="0" smtClean="0">
                <a:latin typeface="+mj-lt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Shannon, Claude. “Communication Theory of Secrecy Systems.” </a:t>
            </a:r>
            <a:r>
              <a:rPr lang="en-US" sz="1200" i="1" dirty="0" smtClean="0">
                <a:latin typeface="+mj-lt"/>
              </a:rPr>
              <a:t>The Bell System Technical Journal</a:t>
            </a:r>
            <a:r>
              <a:rPr lang="en-US" sz="1200" dirty="0" smtClean="0">
                <a:latin typeface="+mj-lt"/>
              </a:rPr>
              <a:t>, Bell Labs, NJ, Vol:28, 	Issue:4, Oct. 1949.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err="1" smtClean="0">
                <a:latin typeface="+mj-lt"/>
              </a:rPr>
              <a:t>Vernam</a:t>
            </a:r>
            <a:r>
              <a:rPr lang="en-US" sz="1200" dirty="0" smtClean="0">
                <a:latin typeface="+mj-lt"/>
              </a:rPr>
              <a:t>, Gilbert. “Secret Signaling System.” US Patent #1310719, filed 13 Sept. 1918, granted 22 Oct. 1919.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Morehouse, Lyman. “Ciphering System.” US Patent #1356546, filed 4 Dec.1918, granted 26 Oct. 1920.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Friedman, William. </a:t>
            </a:r>
            <a:r>
              <a:rPr lang="en-US" sz="1200" i="1" dirty="0" smtClean="0">
                <a:latin typeface="+mj-lt"/>
              </a:rPr>
              <a:t>The Index of Coincidence and Its Applications in Cryptanalysis. </a:t>
            </a:r>
            <a:r>
              <a:rPr lang="en-US" sz="1200" dirty="0" smtClean="0">
                <a:latin typeface="+mj-lt"/>
              </a:rPr>
              <a:t>Riverbank Labs, IL, 1922.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Miller, Frank. </a:t>
            </a:r>
            <a:r>
              <a:rPr lang="en-US" sz="1200" i="1" dirty="0" smtClean="0">
                <a:latin typeface="+mj-lt"/>
              </a:rPr>
              <a:t>Telegraphic Code to Insure Privacy and Secrecy in the Transmission of Telegrams. </a:t>
            </a:r>
            <a:r>
              <a:rPr lang="en-US" sz="1200" dirty="0" smtClean="0">
                <a:latin typeface="+mj-lt"/>
              </a:rPr>
              <a:t>Charles M. Cornwell, NY, 1882.</a:t>
            </a:r>
            <a:endParaRPr lang="en-US" sz="1200" i="1" dirty="0" smtClean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Klein, Melvin</a:t>
            </a:r>
            <a:r>
              <a:rPr lang="en-US" sz="1200" i="1" dirty="0" smtClean="0">
                <a:latin typeface="+mj-lt"/>
              </a:rPr>
              <a:t>. Securing Record Communications: The TSEC/KW-26. </a:t>
            </a:r>
            <a:r>
              <a:rPr lang="en-US" sz="1200" dirty="0" smtClean="0">
                <a:latin typeface="+mj-lt"/>
              </a:rPr>
              <a:t>NSA, Ft. Meade, MD, 2003.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err="1" smtClean="0">
                <a:latin typeface="+mj-lt"/>
              </a:rPr>
              <a:t>Mehl</a:t>
            </a:r>
            <a:r>
              <a:rPr lang="en-US" sz="1200" dirty="0" smtClean="0">
                <a:latin typeface="+mj-lt"/>
              </a:rPr>
              <a:t>, Donald</a:t>
            </a:r>
            <a:r>
              <a:rPr lang="en-US" sz="1200" i="1" dirty="0" smtClean="0">
                <a:latin typeface="+mj-lt"/>
              </a:rPr>
              <a:t>. Top Secret Communications of World War II. </a:t>
            </a:r>
            <a:r>
              <a:rPr lang="en-US" sz="1200" dirty="0" smtClean="0">
                <a:latin typeface="+mj-lt"/>
              </a:rPr>
              <a:t>Published by Donald </a:t>
            </a:r>
            <a:r>
              <a:rPr lang="en-US" sz="1200" dirty="0" err="1" smtClean="0">
                <a:latin typeface="+mj-lt"/>
              </a:rPr>
              <a:t>Mehl</a:t>
            </a:r>
            <a:r>
              <a:rPr lang="en-US" sz="1200" dirty="0" smtClean="0">
                <a:latin typeface="+mj-lt"/>
              </a:rPr>
              <a:t>, Raymore, MO, 2002.</a:t>
            </a:r>
            <a:endParaRPr lang="en-US" sz="1200" i="1" dirty="0" smtClean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Bellovin, Steven. “Frank Miller: Inventor of the One-Time Pad.” Columbia University, NY, 2011, accessed 3 Dec. 2020, 	www.cs.columbia.edu/~CS4HS/talks/FrankMillerOneTimePad.pdf.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Bellovin, Steven. “</a:t>
            </a:r>
            <a:r>
              <a:rPr lang="en-US" sz="1200" dirty="0" err="1" smtClean="0">
                <a:latin typeface="+mj-lt"/>
              </a:rPr>
              <a:t>Vernam</a:t>
            </a:r>
            <a:r>
              <a:rPr lang="en-US" sz="1200" dirty="0" smtClean="0">
                <a:latin typeface="+mj-lt"/>
              </a:rPr>
              <a:t>, Mauborgne, Friedman: The One-Time Pad and the Index of Coincidence.” </a:t>
            </a:r>
            <a:r>
              <a:rPr lang="en-US" sz="1200" dirty="0">
                <a:latin typeface="+mj-lt"/>
              </a:rPr>
              <a:t>Columbia University, </a:t>
            </a:r>
            <a:r>
              <a:rPr lang="en-US" sz="1200" dirty="0" smtClean="0">
                <a:latin typeface="+mj-lt"/>
              </a:rPr>
              <a:t>NY, 	10 Oct. 2013, accessed 3 Dec. 2020, www.cs.columbia.edu/~smb/talks/VernamMauborgneFriedman.pdf.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/>
              <a:tabLst>
                <a:tab pos="342900" algn="l"/>
                <a:tab pos="800100" algn="l"/>
              </a:tabLst>
              <a:defRPr/>
            </a:pPr>
            <a:r>
              <a:rPr lang="en-US" sz="1200" dirty="0">
                <a:latin typeface="+mj-lt"/>
              </a:rPr>
              <a:t>Bellovin, Steven. “</a:t>
            </a:r>
            <a:r>
              <a:rPr lang="en-US" sz="1200" dirty="0" err="1">
                <a:latin typeface="+mj-lt"/>
              </a:rPr>
              <a:t>Vernam</a:t>
            </a:r>
            <a:r>
              <a:rPr lang="en-US" sz="1200" dirty="0">
                <a:latin typeface="+mj-lt"/>
              </a:rPr>
              <a:t>, Mauborgne, and Friedman: The One-Time Pad and the Index of Coincidence.” Columbia University, </a:t>
            </a:r>
            <a:r>
              <a:rPr lang="en-US" sz="1200" dirty="0" smtClean="0">
                <a:latin typeface="+mj-lt"/>
              </a:rPr>
              <a:t>	NY, 2013</a:t>
            </a:r>
            <a:r>
              <a:rPr lang="en-US" sz="1200" dirty="0">
                <a:latin typeface="+mj-lt"/>
              </a:rPr>
              <a:t>, accessed 3 Dec. 2020, mice.cs.columbia.edu/</a:t>
            </a:r>
            <a:r>
              <a:rPr lang="en-US" sz="1200" dirty="0" err="1">
                <a:latin typeface="+mj-lt"/>
              </a:rPr>
              <a:t>getTechreport.php?techreportID</a:t>
            </a:r>
            <a:r>
              <a:rPr lang="en-US" sz="1200" dirty="0">
                <a:latin typeface="+mj-lt"/>
              </a:rPr>
              <a:t>=1576#:~:text=It%20is%20most%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tabLst>
                <a:tab pos="342900" algn="l"/>
                <a:tab pos="800100" algn="l"/>
              </a:tabLst>
              <a:defRPr/>
            </a:pPr>
            <a:r>
              <a:rPr lang="en-US" sz="1200" dirty="0">
                <a:latin typeface="+mj-lt"/>
              </a:rPr>
              <a:t>		20likely%20that,of%20the%20two-tape%20variant.&amp;</a:t>
            </a:r>
            <a:r>
              <a:rPr lang="en-US" sz="1200" dirty="0" smtClean="0">
                <a:latin typeface="+mj-lt"/>
              </a:rPr>
              <a:t>text=The%20one-time%20pad%20as,Mauborgne%20%5B22%5D. </a:t>
            </a:r>
            <a:endParaRPr lang="en-US" sz="12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2"/>
              <a:tabLst>
                <a:tab pos="342900" algn="l"/>
                <a:tab pos="800100" algn="l"/>
              </a:tabLst>
              <a:defRPr/>
            </a:pPr>
            <a:r>
              <a:rPr lang="en-US" sz="1200" dirty="0" err="1" smtClean="0">
                <a:latin typeface="+mj-lt"/>
              </a:rPr>
              <a:t>Boak</a:t>
            </a:r>
            <a:r>
              <a:rPr lang="en-US" sz="1200" dirty="0" smtClean="0">
                <a:latin typeface="+mj-lt"/>
              </a:rPr>
              <a:t>, David G. “A History of US Communications Security (Volumes I and II).” NSA, Ft. Meade, MD, 1973.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2"/>
              <a:tabLst>
                <a:tab pos="342900" algn="l"/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Marks, Leo. </a:t>
            </a:r>
            <a:r>
              <a:rPr lang="en-US" sz="1200" i="1" dirty="0" smtClean="0">
                <a:latin typeface="+mj-lt"/>
              </a:rPr>
              <a:t>Between Silk and Cyanide: A </a:t>
            </a:r>
            <a:r>
              <a:rPr lang="en-US" sz="1200" i="1" dirty="0" err="1" smtClean="0">
                <a:latin typeface="+mj-lt"/>
              </a:rPr>
              <a:t>Codemaker’s</a:t>
            </a:r>
            <a:r>
              <a:rPr lang="en-US" sz="1200" i="1" dirty="0" smtClean="0">
                <a:latin typeface="+mj-lt"/>
              </a:rPr>
              <a:t> Story, 1941-1945</a:t>
            </a:r>
            <a:r>
              <a:rPr lang="en-US" sz="1200" dirty="0" smtClean="0">
                <a:latin typeface="+mj-lt"/>
              </a:rPr>
              <a:t>. The Free Press, NY, 1998.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2"/>
              <a:tabLst>
                <a:tab pos="342900" algn="l"/>
                <a:tab pos="800100" algn="l"/>
              </a:tabLst>
              <a:defRPr/>
            </a:pPr>
            <a:r>
              <a:rPr lang="en-US" sz="1200" dirty="0" err="1" smtClean="0">
                <a:latin typeface="+mj-lt"/>
              </a:rPr>
              <a:t>Cai</a:t>
            </a:r>
            <a:r>
              <a:rPr lang="en-US" sz="1200" dirty="0" smtClean="0">
                <a:latin typeface="+mj-lt"/>
              </a:rPr>
              <a:t>, Qing-</a:t>
            </a:r>
            <a:r>
              <a:rPr lang="en-US" sz="1200" dirty="0" err="1" smtClean="0">
                <a:latin typeface="+mj-lt"/>
              </a:rPr>
              <a:t>yu</a:t>
            </a:r>
            <a:r>
              <a:rPr lang="en-US" sz="1200" dirty="0" smtClean="0">
                <a:latin typeface="+mj-lt"/>
              </a:rPr>
              <a:t>. “An </a:t>
            </a:r>
            <a:r>
              <a:rPr lang="en-US" sz="1200" dirty="0">
                <a:latin typeface="+mj-lt"/>
              </a:rPr>
              <a:t>one-time-pad key communication protocol with </a:t>
            </a:r>
            <a:r>
              <a:rPr lang="en-US" sz="1200" dirty="0" smtClean="0">
                <a:latin typeface="+mj-lt"/>
              </a:rPr>
              <a:t>entanglement.” </a:t>
            </a:r>
            <a:r>
              <a:rPr lang="en-US" sz="1200" dirty="0">
                <a:latin typeface="+mj-lt"/>
              </a:rPr>
              <a:t>Cornell </a:t>
            </a:r>
            <a:r>
              <a:rPr lang="en-US" sz="1200" dirty="0" smtClean="0">
                <a:latin typeface="+mj-lt"/>
              </a:rPr>
              <a:t>University, NY, 7 Jun. 2004, accessed 	17 Dec. 2020, www.arxiv.org/abs/quant-ph/0309108</a:t>
            </a:r>
            <a:r>
              <a:rPr lang="en-US" sz="1200" dirty="0">
                <a:latin typeface="+mj-lt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2"/>
              <a:tabLst>
                <a:tab pos="342900" algn="l"/>
                <a:tab pos="800100" algn="l"/>
              </a:tabLst>
              <a:defRPr/>
            </a:pPr>
            <a:r>
              <a:rPr lang="en-US" sz="1200" dirty="0">
                <a:latin typeface="+mj-lt"/>
              </a:rPr>
              <a:t>NSA. “TEMPEST: A Signal Problem,” </a:t>
            </a:r>
            <a:r>
              <a:rPr lang="en-US" sz="1200" i="1" dirty="0">
                <a:latin typeface="+mj-lt"/>
              </a:rPr>
              <a:t>Cryptologic Spectrum. </a:t>
            </a:r>
            <a:r>
              <a:rPr lang="en-US" sz="1200" dirty="0">
                <a:latin typeface="+mj-lt"/>
              </a:rPr>
              <a:t>NSA</a:t>
            </a:r>
            <a:r>
              <a:rPr lang="en-US" sz="1200" dirty="0" smtClean="0">
                <a:latin typeface="+mj-lt"/>
              </a:rPr>
              <a:t>, Ft. Meade, MD, </a:t>
            </a:r>
            <a:r>
              <a:rPr lang="en-US" sz="1200" dirty="0">
                <a:latin typeface="+mj-lt"/>
              </a:rPr>
              <a:t>1972, declassified 27 Sep. 2007,</a:t>
            </a:r>
            <a:r>
              <a:rPr lang="en-US" sz="1200" i="1" dirty="0">
                <a:latin typeface="+mj-lt"/>
              </a:rPr>
              <a:t> accessed </a:t>
            </a:r>
            <a:r>
              <a:rPr lang="en-US" sz="1200" i="1" dirty="0" smtClean="0">
                <a:latin typeface="+mj-lt"/>
              </a:rPr>
              <a:t>	16 </a:t>
            </a:r>
            <a:r>
              <a:rPr lang="en-US" sz="1200" i="1" dirty="0">
                <a:latin typeface="+mj-lt"/>
              </a:rPr>
              <a:t>Dec. 2020, </a:t>
            </a:r>
            <a:r>
              <a:rPr lang="en-US" sz="1200" dirty="0" smtClean="0">
                <a:latin typeface="+mj-lt"/>
              </a:rPr>
              <a:t>www.nsa.gov/Portals/70/documents/news-features/declassified-documents/cryptologic-	spectrum/tempest.pdf.</a:t>
            </a:r>
            <a:endParaRPr lang="en-US" sz="12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+mj-lt"/>
              <a:buAutoNum type="arabicPeriod" startAt="12"/>
              <a:tabLst>
                <a:tab pos="342900" algn="l"/>
                <a:tab pos="800100" algn="l"/>
              </a:tabLst>
              <a:defRPr/>
            </a:pPr>
            <a:endParaRPr lang="en-US" sz="1200" dirty="0" smtClean="0">
              <a:latin typeface="+mj-lt"/>
            </a:endParaRPr>
          </a:p>
          <a:p>
            <a:pPr marL="288925" indent="-288925">
              <a:lnSpc>
                <a:spcPct val="11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endParaRPr lang="en-US" sz="1400" dirty="0"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83263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66526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449788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933052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/>
              <a:t>References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5049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924987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6"/>
              <a:tabLst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Easter</a:t>
            </a:r>
            <a:r>
              <a:rPr lang="en-US" sz="1200" dirty="0">
                <a:latin typeface="+mj-lt"/>
              </a:rPr>
              <a:t>, David. “The impact of ‘Tempest’ on Anglo-American communications security and intelligence, 1943–1970,” </a:t>
            </a:r>
            <a:r>
              <a:rPr lang="en-US" sz="1200" i="1" dirty="0" smtClean="0">
                <a:latin typeface="+mj-lt"/>
              </a:rPr>
              <a:t>Intelligence 	and </a:t>
            </a:r>
            <a:r>
              <a:rPr lang="en-US" sz="1200" i="1" dirty="0">
                <a:latin typeface="+mj-lt"/>
              </a:rPr>
              <a:t>National Security. </a:t>
            </a:r>
            <a:r>
              <a:rPr lang="en-US" sz="1200" dirty="0">
                <a:latin typeface="+mj-lt"/>
              </a:rPr>
              <a:t>Taylor &amp; Francis</a:t>
            </a:r>
            <a:r>
              <a:rPr lang="en-US" sz="1200" dirty="0" smtClean="0">
                <a:latin typeface="+mj-lt"/>
              </a:rPr>
              <a:t>, UK, </a:t>
            </a:r>
            <a:r>
              <a:rPr lang="en-US" sz="1200" dirty="0">
                <a:latin typeface="+mj-lt"/>
              </a:rPr>
              <a:t>26 Jul. 2020, accessed 17 Dec. 2020, </a:t>
            </a:r>
            <a:r>
              <a:rPr lang="en-US" sz="1200" dirty="0" smtClean="0">
                <a:latin typeface="+mj-lt"/>
              </a:rPr>
              <a:t>www.cryptome.org/2020/08/tempest-	impact-uk-us-comms.pdf.</a:t>
            </a:r>
            <a:endParaRPr lang="en-US" sz="1200" i="1" dirty="0" smtClean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6"/>
              <a:tabLst>
                <a:tab pos="800100" algn="l"/>
              </a:tabLst>
              <a:defRPr/>
            </a:pPr>
            <a:r>
              <a:rPr lang="en-US" sz="1200" dirty="0" err="1">
                <a:latin typeface="+mj-lt"/>
              </a:rPr>
              <a:t>Tiltman</a:t>
            </a:r>
            <a:r>
              <a:rPr lang="en-US" sz="1200" dirty="0">
                <a:latin typeface="+mj-lt"/>
              </a:rPr>
              <a:t>, John. “The GEE </a:t>
            </a:r>
            <a:r>
              <a:rPr lang="en-US" sz="1200" dirty="0" smtClean="0">
                <a:latin typeface="+mj-lt"/>
              </a:rPr>
              <a:t>System – I, Introduction</a:t>
            </a:r>
            <a:r>
              <a:rPr lang="en-US" sz="1200" dirty="0">
                <a:latin typeface="+mj-lt"/>
              </a:rPr>
              <a:t>.” </a:t>
            </a:r>
            <a:r>
              <a:rPr lang="en-US" sz="1200" i="1" dirty="0">
                <a:latin typeface="+mj-lt"/>
              </a:rPr>
              <a:t>NSA Technical Journal.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NSA, Ft. Meade, MD, </a:t>
            </a:r>
            <a:r>
              <a:rPr lang="en-US" sz="1200" dirty="0">
                <a:latin typeface="+mj-lt"/>
              </a:rPr>
              <a:t>Fall 1961, </a:t>
            </a:r>
            <a:r>
              <a:rPr lang="en-US" sz="1200" dirty="0" err="1" smtClean="0">
                <a:latin typeface="+mj-lt"/>
              </a:rPr>
              <a:t>Vol.IV</a:t>
            </a:r>
            <a:r>
              <a:rPr lang="en-US" sz="1200" dirty="0">
                <a:latin typeface="+mj-lt"/>
              </a:rPr>
              <a:t>: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No.4, </a:t>
            </a:r>
            <a:r>
              <a:rPr lang="en-US" sz="1200" dirty="0" smtClean="0">
                <a:latin typeface="+mj-lt"/>
              </a:rPr>
              <a:t>	declassified </a:t>
            </a:r>
            <a:r>
              <a:rPr lang="en-US" sz="1200" dirty="0">
                <a:latin typeface="+mj-lt"/>
              </a:rPr>
              <a:t>29 Sept. </a:t>
            </a:r>
            <a:r>
              <a:rPr lang="en-US" sz="1200" dirty="0" smtClean="0">
                <a:latin typeface="+mj-lt"/>
              </a:rPr>
              <a:t>2008</a:t>
            </a:r>
            <a:r>
              <a:rPr lang="en-US" sz="1200" dirty="0">
                <a:latin typeface="+mj-lt"/>
              </a:rPr>
              <a:t>, accessed 19 Dec. 2020, </a:t>
            </a:r>
            <a:r>
              <a:rPr lang="en-US" sz="1200" dirty="0" smtClean="0">
                <a:latin typeface="+mj-lt"/>
              </a:rPr>
              <a:t>www.nsa.gov/Portals/70/documents/news-features/declassified-	documents/tech-journals/gee-system-i.pdf.</a:t>
            </a:r>
            <a:endParaRPr lang="en-US" sz="12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6"/>
              <a:tabLst>
                <a:tab pos="800100" algn="l"/>
              </a:tabLst>
              <a:defRPr/>
            </a:pPr>
            <a:r>
              <a:rPr lang="en-US" sz="1200" dirty="0">
                <a:latin typeface="+mj-lt"/>
              </a:rPr>
              <a:t>Waggoner, T.A. and </a:t>
            </a:r>
            <a:r>
              <a:rPr lang="en-US" sz="1200" dirty="0" err="1">
                <a:latin typeface="+mj-lt"/>
              </a:rPr>
              <a:t>Jache</a:t>
            </a:r>
            <a:r>
              <a:rPr lang="en-US" sz="1200" dirty="0">
                <a:latin typeface="+mj-lt"/>
              </a:rPr>
              <a:t>, R. “The GEE System - V,” </a:t>
            </a:r>
            <a:r>
              <a:rPr lang="en-US" sz="1200" i="1" dirty="0">
                <a:latin typeface="+mj-lt"/>
              </a:rPr>
              <a:t>NSA Technical Journal</a:t>
            </a:r>
            <a:r>
              <a:rPr lang="en-US" sz="1200" dirty="0">
                <a:latin typeface="+mj-lt"/>
              </a:rPr>
              <a:t>. NSA</a:t>
            </a:r>
            <a:r>
              <a:rPr lang="en-US" sz="1200" dirty="0" smtClean="0">
                <a:latin typeface="+mj-lt"/>
              </a:rPr>
              <a:t>, Ft. Meade, MD, </a:t>
            </a:r>
            <a:r>
              <a:rPr lang="en-US" sz="1200" dirty="0">
                <a:latin typeface="+mj-lt"/>
              </a:rPr>
              <a:t>Fall 1962, </a:t>
            </a:r>
            <a:r>
              <a:rPr lang="en-US" sz="1200" dirty="0" err="1" smtClean="0">
                <a:latin typeface="+mj-lt"/>
              </a:rPr>
              <a:t>Vol.VII</a:t>
            </a:r>
            <a:r>
              <a:rPr lang="en-US" sz="1200" dirty="0">
                <a:latin typeface="+mj-lt"/>
              </a:rPr>
              <a:t>: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No.4, </a:t>
            </a:r>
            <a:r>
              <a:rPr lang="en-US" sz="1200" dirty="0" smtClean="0">
                <a:latin typeface="+mj-lt"/>
              </a:rPr>
              <a:t>	declassified </a:t>
            </a:r>
            <a:r>
              <a:rPr lang="en-US" sz="1200" dirty="0">
                <a:latin typeface="+mj-lt"/>
              </a:rPr>
              <a:t>29 Sept. </a:t>
            </a:r>
            <a:r>
              <a:rPr lang="en-US" sz="1200" dirty="0" smtClean="0">
                <a:latin typeface="+mj-lt"/>
              </a:rPr>
              <a:t>2008</a:t>
            </a:r>
            <a:r>
              <a:rPr lang="en-US" sz="1200" dirty="0">
                <a:latin typeface="+mj-lt"/>
              </a:rPr>
              <a:t>, accessed 19 Dec. 2020, </a:t>
            </a:r>
            <a:r>
              <a:rPr lang="en-US" sz="1200" dirty="0" smtClean="0">
                <a:latin typeface="+mj-lt"/>
              </a:rPr>
              <a:t>www.nsa.gov/Portals/70/documents/news-features/declassified-	documents/tech-journals/gee-system-v.pdf.</a:t>
            </a:r>
            <a:endParaRPr lang="en-US" sz="12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CC00"/>
              </a:buClr>
              <a:buFont typeface="+mj-lt"/>
              <a:buAutoNum type="arabicPeriod" startAt="16"/>
              <a:tabLst>
                <a:tab pos="800100" algn="l"/>
              </a:tabLst>
              <a:defRPr/>
            </a:pPr>
            <a:r>
              <a:rPr lang="en-US" sz="1200" dirty="0" smtClean="0">
                <a:latin typeface="+mj-lt"/>
              </a:rPr>
              <a:t>Benson, Robert L. </a:t>
            </a:r>
            <a:r>
              <a:rPr lang="en-US" sz="1200" i="1" dirty="0" smtClean="0">
                <a:latin typeface="+mj-lt"/>
              </a:rPr>
              <a:t>The </a:t>
            </a:r>
            <a:r>
              <a:rPr lang="en-US" sz="1200" i="1" dirty="0" err="1" smtClean="0">
                <a:latin typeface="+mj-lt"/>
              </a:rPr>
              <a:t>Venona</a:t>
            </a:r>
            <a:r>
              <a:rPr lang="en-US" sz="1200" i="1" dirty="0" smtClean="0">
                <a:latin typeface="+mj-lt"/>
              </a:rPr>
              <a:t> Story. </a:t>
            </a:r>
            <a:r>
              <a:rPr lang="en-US" sz="1200" dirty="0" smtClean="0">
                <a:latin typeface="+mj-lt"/>
              </a:rPr>
              <a:t>Center for Cryptologic History, NSA, Ft. Meade MD, 2001.</a:t>
            </a:r>
          </a:p>
          <a:p>
            <a:pPr marL="288925" indent="-288925">
              <a:lnSpc>
                <a:spcPct val="110000"/>
              </a:lnSpc>
              <a:spcBef>
                <a:spcPts val="600"/>
              </a:spcBef>
              <a:buClr>
                <a:srgbClr val="FFCC00"/>
              </a:buClr>
              <a:tabLst>
                <a:tab pos="457200" algn="l"/>
              </a:tabLst>
              <a:defRPr/>
            </a:pPr>
            <a:endParaRPr lang="en-US" sz="1400" dirty="0"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83263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66526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449788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933052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/>
              <a:t>References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075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Download this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6423" y="1219200"/>
            <a:ext cx="6625771" cy="92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50936" rIns="0" bIns="50936"/>
          <a:lstStyle>
            <a:lvl1pPr marL="182563" indent="-182563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ts val="553"/>
              </a:spcBef>
              <a:buClr>
                <a:srgbClr val="FFCC00"/>
              </a:buClr>
              <a:defRPr/>
            </a:pPr>
            <a:r>
              <a:rPr lang="en-US" altLang="en-US" sz="2200" b="1" dirty="0" smtClean="0">
                <a:latin typeface="Arial" charset="0"/>
              </a:rPr>
              <a:t>CipherHistory.com/slides/otp.pptx  </a:t>
            </a:r>
            <a:endParaRPr lang="en-US" altLang="en-US" sz="2200" b="1" dirty="0">
              <a:latin typeface="Arial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553"/>
              </a:spcBef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altLang="en-US" sz="2200" b="1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9" y="1981200"/>
            <a:ext cx="6872991" cy="5386387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36541"/>
            <a:ext cx="3046953" cy="1676401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573379"/>
            <a:ext cx="1371600" cy="1913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73379"/>
            <a:ext cx="1371600" cy="1913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73379"/>
            <a:ext cx="1371600" cy="1913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73379"/>
            <a:ext cx="1371600" cy="1913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73379"/>
            <a:ext cx="1371600" cy="19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09800" y="3124200"/>
            <a:ext cx="7010400" cy="1170432"/>
          </a:xfrm>
          <a:prstGeom prst="rect">
            <a:avLst/>
          </a:prstGeom>
          <a:solidFill>
            <a:srgbClr val="C00000">
              <a:alpha val="4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How </a:t>
            </a:r>
            <a:r>
              <a:rPr lang="en-US" dirty="0" err="1" smtClean="0"/>
              <a:t>Vernam</a:t>
            </a:r>
            <a:r>
              <a:rPr lang="en-US" dirty="0" smtClean="0"/>
              <a:t> Teletype Cipher Works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09800" y="4572000"/>
            <a:ext cx="7010400" cy="1170432"/>
          </a:xfrm>
          <a:prstGeom prst="rect">
            <a:avLst/>
          </a:prstGeom>
          <a:solidFill>
            <a:srgbClr val="C00000">
              <a:alpha val="4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316733"/>
            <a:ext cx="9329057" cy="63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Teletype characters </a:t>
            </a:r>
            <a:r>
              <a:rPr lang="en-US" altLang="en-US" sz="2200" dirty="0">
                <a:effectLst/>
              </a:rPr>
              <a:t>represented in 5 bit Baudot code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Plaintext and random key </a:t>
            </a:r>
            <a:r>
              <a:rPr lang="en-US" altLang="en-US" sz="2200" dirty="0" err="1" smtClean="0">
                <a:effectLst/>
              </a:rPr>
              <a:t>XORed</a:t>
            </a:r>
            <a:r>
              <a:rPr lang="en-US" altLang="en-US" sz="2200" dirty="0" smtClean="0">
                <a:effectLst/>
              </a:rPr>
              <a:t> by relays (before computers)</a:t>
            </a:r>
            <a:endParaRPr lang="en-US" altLang="en-US" sz="2200" dirty="0">
              <a:effectLst/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>
                <a:effectLst/>
              </a:rPr>
              <a:t>Example of XOR </a:t>
            </a:r>
            <a:r>
              <a:rPr lang="en-US" altLang="en-US" sz="2200" dirty="0" smtClean="0">
                <a:effectLst/>
              </a:rPr>
              <a:t>function (from </a:t>
            </a:r>
            <a:r>
              <a:rPr lang="en-US" altLang="en-US" sz="2200" dirty="0" err="1">
                <a:effectLst/>
              </a:rPr>
              <a:t>Vernam</a:t>
            </a:r>
            <a:r>
              <a:rPr lang="en-US" altLang="en-US" sz="2200" dirty="0">
                <a:effectLst/>
              </a:rPr>
              <a:t> </a:t>
            </a:r>
            <a:r>
              <a:rPr lang="en-US" altLang="en-US" sz="2200" dirty="0" smtClean="0">
                <a:effectLst/>
              </a:rPr>
              <a:t>patent):</a:t>
            </a:r>
            <a:r>
              <a:rPr lang="en-US" altLang="en-US" sz="1200" kern="0" dirty="0" smtClean="0">
                <a:effectLst/>
              </a:rPr>
              <a:t> 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*4</a:t>
            </a:r>
            <a:endParaRPr lang="en-US" altLang="en-US" sz="2200" b="0" dirty="0" smtClean="0">
              <a:effectLst/>
            </a:endParaRPr>
          </a:p>
          <a:p>
            <a:pPr marL="228600" lvl="2" indent="-228600" eaLnBrk="1" hangingPunct="1">
              <a:lnSpc>
                <a:spcPct val="120000"/>
              </a:lnSpc>
              <a:spcBef>
                <a:spcPts val="843"/>
              </a:spcBef>
              <a:buNone/>
              <a:defRPr/>
            </a:pPr>
            <a:endParaRPr lang="en-US" altLang="en-US" sz="2200" dirty="0" smtClean="0"/>
          </a:p>
          <a:p>
            <a:pPr marL="228600" lvl="2" indent="-228600" eaLnBrk="1" hangingPunct="1">
              <a:lnSpc>
                <a:spcPct val="120000"/>
              </a:lnSpc>
              <a:spcBef>
                <a:spcPts val="843"/>
              </a:spcBef>
              <a:buNone/>
              <a:defRPr/>
            </a:pPr>
            <a:endParaRPr lang="en-US" altLang="en-US" sz="2200" dirty="0"/>
          </a:p>
          <a:p>
            <a:pPr marL="228600" lvl="2" indent="-228600" eaLnBrk="1" hangingPunct="1">
              <a:lnSpc>
                <a:spcPct val="120000"/>
              </a:lnSpc>
              <a:spcBef>
                <a:spcPts val="843"/>
              </a:spcBef>
              <a:buNone/>
              <a:defRPr/>
            </a:pPr>
            <a:endParaRPr lang="en-US" altLang="en-US" sz="2200" dirty="0" smtClean="0"/>
          </a:p>
          <a:p>
            <a:pPr marL="228600" lvl="2" indent="-228600" eaLnBrk="1" hangingPunct="1">
              <a:lnSpc>
                <a:spcPct val="120000"/>
              </a:lnSpc>
              <a:spcBef>
                <a:spcPts val="843"/>
              </a:spcBef>
              <a:buNone/>
              <a:defRPr/>
            </a:pPr>
            <a:endParaRPr lang="en-US" altLang="en-US" sz="2200" dirty="0"/>
          </a:p>
          <a:p>
            <a:pPr marL="228600" lvl="2" indent="-228600" eaLnBrk="1" hangingPunct="1">
              <a:lnSpc>
                <a:spcPct val="120000"/>
              </a:lnSpc>
              <a:spcBef>
                <a:spcPts val="843"/>
              </a:spcBef>
              <a:buNone/>
              <a:defRPr/>
            </a:pPr>
            <a:endParaRPr lang="en-US" altLang="en-US" sz="2200" dirty="0" smtClean="0"/>
          </a:p>
          <a:p>
            <a:pPr marL="228600" lvl="2" indent="-228600" eaLnBrk="1" hangingPunct="1">
              <a:lnSpc>
                <a:spcPct val="120000"/>
              </a:lnSpc>
              <a:spcBef>
                <a:spcPts val="843"/>
              </a:spcBef>
              <a:buNone/>
              <a:defRPr/>
            </a:pPr>
            <a:endParaRPr lang="en-US" altLang="en-US" sz="2200" dirty="0"/>
          </a:p>
          <a:p>
            <a:pPr marL="228600" lvl="2" indent="-228600" eaLnBrk="1" hangingPunct="1">
              <a:lnSpc>
                <a:spcPct val="120000"/>
              </a:lnSpc>
              <a:spcBef>
                <a:spcPts val="843"/>
              </a:spcBef>
              <a:buNone/>
              <a:defRPr/>
            </a:pPr>
            <a:r>
              <a:rPr lang="en-US" altLang="en-US" sz="200" dirty="0"/>
              <a:t> 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Automatic, reciprocal, and elegant!</a:t>
            </a:r>
            <a:endParaRPr lang="en-US" altLang="en-US" sz="2200" dirty="0">
              <a:effectLst/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>
                <a:effectLst/>
              </a:rPr>
              <a:t>Giant leap in technology compared to the common ciphering systems at the time: code </a:t>
            </a:r>
            <a:r>
              <a:rPr lang="en-US" altLang="en-US" sz="2200" dirty="0" smtClean="0">
                <a:effectLst/>
              </a:rPr>
              <a:t>books and Vigen</a:t>
            </a:r>
            <a:r>
              <a:rPr lang="en-US" sz="2200" dirty="0" smtClean="0">
                <a:effectLst/>
              </a:rPr>
              <a:t>ère</a:t>
            </a:r>
            <a:r>
              <a:rPr lang="en-US" altLang="en-US" sz="2200" dirty="0" smtClean="0">
                <a:effectLst/>
              </a:rPr>
              <a:t> disks</a:t>
            </a:r>
            <a:endParaRPr lang="en-US" sz="2200" kern="0" dirty="0">
              <a:effectLst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53"/>
              </a:spcBef>
              <a:buNone/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048000"/>
            <a:ext cx="7848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" b="1" dirty="0" smtClean="0">
              <a:solidFill>
                <a:srgbClr val="FFC000"/>
              </a:solidFill>
              <a:latin typeface="+mj-lt"/>
            </a:endParaRPr>
          </a:p>
          <a:p>
            <a:r>
              <a:rPr lang="en-US" sz="2200" b="1" dirty="0" smtClean="0">
                <a:solidFill>
                  <a:srgbClr val="FFC000"/>
                </a:solidFill>
                <a:latin typeface="+mj-lt"/>
              </a:rPr>
              <a:t>1 </a:t>
            </a:r>
            <a:r>
              <a:rPr lang="en-US" sz="2200" b="1" dirty="0">
                <a:solidFill>
                  <a:srgbClr val="FFC000"/>
                </a:solidFill>
                <a:latin typeface="+mj-lt"/>
              </a:rPr>
              <a:t>1 0 0 0 </a:t>
            </a:r>
            <a:r>
              <a:rPr lang="en-US" sz="2200" b="1" dirty="0">
                <a:latin typeface="+mj-lt"/>
              </a:rPr>
              <a:t>  Plaintext letter A</a:t>
            </a:r>
            <a:br>
              <a:rPr lang="en-US" sz="2200" b="1" dirty="0">
                <a:latin typeface="+mj-lt"/>
              </a:rPr>
            </a:br>
            <a:r>
              <a:rPr lang="en-US" sz="2200" b="1" u="sng" dirty="0">
                <a:solidFill>
                  <a:srgbClr val="FFC000"/>
                </a:solidFill>
                <a:latin typeface="+mj-lt"/>
              </a:rPr>
              <a:t>1 0 0 1 </a:t>
            </a:r>
            <a:r>
              <a:rPr lang="en-US" sz="2200" b="1" u="sng" dirty="0" smtClean="0">
                <a:solidFill>
                  <a:srgbClr val="FFC000"/>
                </a:solidFill>
                <a:latin typeface="+mj-lt"/>
              </a:rPr>
              <a:t>1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  Random key letter B</a:t>
            </a:r>
            <a:br>
              <a:rPr lang="en-US" sz="2200" b="1" dirty="0">
                <a:latin typeface="+mj-lt"/>
              </a:rPr>
            </a:br>
            <a:r>
              <a:rPr lang="en-US" sz="2200" b="1" dirty="0">
                <a:solidFill>
                  <a:srgbClr val="FFC000"/>
                </a:solidFill>
                <a:latin typeface="+mj-lt"/>
              </a:rPr>
              <a:t>0 1 0 1 1 </a:t>
            </a:r>
            <a:r>
              <a:rPr lang="en-US" sz="2200" b="1" dirty="0">
                <a:latin typeface="+mj-lt"/>
              </a:rPr>
              <a:t>  Result of XOR, </a:t>
            </a:r>
            <a:r>
              <a:rPr lang="en-US" sz="2200" b="1" dirty="0" err="1">
                <a:latin typeface="+mj-lt"/>
              </a:rPr>
              <a:t>ciphertext</a:t>
            </a:r>
            <a:r>
              <a:rPr lang="en-US" sz="2200" b="1" dirty="0">
                <a:latin typeface="+mj-lt"/>
              </a:rPr>
              <a:t> letter </a:t>
            </a:r>
            <a:r>
              <a:rPr lang="en-US" sz="2200" b="1" dirty="0" smtClean="0">
                <a:latin typeface="+mj-lt"/>
              </a:rPr>
              <a:t>G </a:t>
            </a:r>
            <a:r>
              <a:rPr lang="en-US" sz="2200" b="1" dirty="0">
                <a:latin typeface="+mj-lt"/>
              </a:rPr>
              <a:t>is sent</a:t>
            </a:r>
            <a:br>
              <a:rPr lang="en-US" sz="2200" b="1" dirty="0">
                <a:latin typeface="+mj-lt"/>
              </a:rPr>
            </a:br>
            <a:r>
              <a:rPr lang="en-US" sz="3100" b="1" dirty="0">
                <a:latin typeface="+mj-lt"/>
              </a:rPr>
              <a:t/>
            </a:r>
            <a:br>
              <a:rPr lang="en-US" sz="3100" b="1" dirty="0">
                <a:latin typeface="+mj-lt"/>
              </a:rPr>
            </a:br>
            <a:r>
              <a:rPr lang="en-US" sz="2200" b="1" dirty="0">
                <a:solidFill>
                  <a:srgbClr val="FFC000"/>
                </a:solidFill>
                <a:latin typeface="+mj-lt"/>
              </a:rPr>
              <a:t>0 1 0 1 1</a:t>
            </a:r>
            <a:r>
              <a:rPr lang="en-US" sz="2200" b="1" dirty="0">
                <a:latin typeface="+mj-lt"/>
              </a:rPr>
              <a:t>   </a:t>
            </a:r>
            <a:r>
              <a:rPr lang="en-US" sz="2200" b="1" dirty="0" err="1">
                <a:latin typeface="+mj-lt"/>
              </a:rPr>
              <a:t>Ciphertext</a:t>
            </a:r>
            <a:r>
              <a:rPr lang="en-US" sz="2200" b="1" dirty="0">
                <a:latin typeface="+mj-lt"/>
              </a:rPr>
              <a:t> letter G received</a:t>
            </a:r>
            <a:br>
              <a:rPr lang="en-US" sz="2200" b="1" dirty="0">
                <a:latin typeface="+mj-lt"/>
              </a:rPr>
            </a:br>
            <a:r>
              <a:rPr lang="en-US" sz="2200" b="1" u="sng" dirty="0">
                <a:solidFill>
                  <a:srgbClr val="FFC000"/>
                </a:solidFill>
                <a:latin typeface="+mj-lt"/>
              </a:rPr>
              <a:t>1 0 0 1 1</a:t>
            </a:r>
            <a:r>
              <a:rPr lang="en-US" sz="2200" b="1" dirty="0">
                <a:latin typeface="+mj-lt"/>
              </a:rPr>
              <a:t>   Random key letter B</a:t>
            </a:r>
            <a:br>
              <a:rPr lang="en-US" sz="2200" b="1" dirty="0">
                <a:latin typeface="+mj-lt"/>
              </a:rPr>
            </a:br>
            <a:r>
              <a:rPr lang="en-US" sz="2200" b="1" dirty="0">
                <a:solidFill>
                  <a:srgbClr val="FFC000"/>
                </a:solidFill>
                <a:latin typeface="+mj-lt"/>
              </a:rPr>
              <a:t>1 1 0 0 0</a:t>
            </a:r>
            <a:r>
              <a:rPr lang="en-US" sz="2200" b="1" dirty="0">
                <a:latin typeface="+mj-lt"/>
              </a:rPr>
              <a:t>   Result of XOR, original plaintext letter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6251" y="348609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Sender</a:t>
            </a:r>
            <a:endParaRPr lang="en-US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479" y="493389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Receiver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07177" y="441960"/>
            <a:ext cx="9211884" cy="5486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Morehouse 2-Tape System </a:t>
            </a:r>
            <a:r>
              <a:rPr lang="en-US" sz="2800" b="0" baseline="30000" dirty="0" smtClean="0">
                <a:solidFill>
                  <a:srgbClr val="FF0000"/>
                </a:solidFill>
                <a:effectLst/>
                <a:latin typeface="+mj-lt"/>
              </a:rPr>
              <a:t>*5a</a:t>
            </a:r>
            <a:endParaRPr lang="en-US" sz="2800" b="0" dirty="0">
              <a:effectLst/>
              <a:latin typeface="+mj-lt"/>
              <a:ea typeface="SimHei" pitchFamily="49" charset="-122"/>
            </a:endParaRPr>
          </a:p>
          <a:p>
            <a:endParaRPr lang="en-US" sz="2800" b="0" dirty="0"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3400" y="4114800"/>
            <a:ext cx="6172200" cy="1143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20000"/>
              </a:lnSpc>
              <a:spcBef>
                <a:spcPts val="800"/>
              </a:spcBef>
            </a:pPr>
            <a:r>
              <a:rPr lang="en-US" dirty="0" smtClean="0">
                <a:effectLst/>
              </a:rPr>
              <a:t>Problem:  Each location needs 100,000 character random tape daily = 833 feet</a:t>
            </a:r>
          </a:p>
          <a:p>
            <a:pPr marL="228600" indent="-228600">
              <a:lnSpc>
                <a:spcPct val="120000"/>
              </a:lnSpc>
              <a:spcBef>
                <a:spcPts val="800"/>
              </a:spcBef>
            </a:pPr>
            <a:r>
              <a:rPr lang="en-US" dirty="0" smtClean="0">
                <a:effectLst/>
              </a:rPr>
              <a:t>Morehouse used 2 loops of 1000 and 999</a:t>
            </a:r>
            <a:endParaRPr lang="en-US" dirty="0">
              <a:effectLst/>
            </a:endParaRPr>
          </a:p>
        </p:txBody>
      </p:sp>
      <p:pic>
        <p:nvPicPr>
          <p:cNvPr id="1026" name="Picture 2" descr="Lyman F. More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b="12580"/>
          <a:stretch/>
        </p:blipFill>
        <p:spPr bwMode="auto">
          <a:xfrm>
            <a:off x="7046793" y="1219200"/>
            <a:ext cx="2672268" cy="4133088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29200" y="1389888"/>
            <a:ext cx="2021007" cy="8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Lyman Morehouse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AT&amp;T colleague  of Gilbert </a:t>
            </a:r>
            <a:r>
              <a:rPr lang="en-US" altLang="en-US" sz="1600" dirty="0" err="1" smtClean="0">
                <a:solidFill>
                  <a:srgbClr val="FFCC00"/>
                </a:solidFill>
                <a:latin typeface="+mj-lt"/>
              </a:rPr>
              <a:t>Vernam</a:t>
            </a:r>
            <a:endParaRPr lang="en-US" altLang="en-US" sz="1600" dirty="0" smtClean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867006" cy="2837688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3400" y="5410200"/>
            <a:ext cx="952500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</a:pPr>
            <a:r>
              <a:rPr lang="en-US" sz="2200" b="1" dirty="0">
                <a:latin typeface="+mn-lt"/>
              </a:rPr>
              <a:t>characters </a:t>
            </a:r>
            <a:r>
              <a:rPr lang="en-US" sz="2200" b="1" dirty="0" smtClean="0">
                <a:latin typeface="+mn-lt"/>
              </a:rPr>
              <a:t>(two 32” diameter loops) to represent 999,000 characters</a:t>
            </a:r>
            <a:endParaRPr lang="en-US" sz="2200" b="1" dirty="0">
              <a:latin typeface="+mn-lt"/>
            </a:endParaRPr>
          </a:p>
          <a:p>
            <a:pPr marL="228600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smtClean="0">
                <a:latin typeface="+mn-lt"/>
              </a:rPr>
              <a:t>Two Morehouse loops equivalent to 10 reels random tape</a:t>
            </a:r>
          </a:p>
          <a:p>
            <a:pPr marL="228600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smtClean="0">
                <a:latin typeface="+mn-lt"/>
              </a:rPr>
              <a:t>Morehouse 1918 </a:t>
            </a:r>
            <a:r>
              <a:rPr lang="en-US" altLang="en-US" sz="2200" b="1" dirty="0">
                <a:latin typeface="+mn-lt"/>
              </a:rPr>
              <a:t>patent may be the first patent of an </a:t>
            </a:r>
            <a:r>
              <a:rPr lang="en-US" altLang="en-US" sz="2200" b="1" dirty="0" smtClean="0">
                <a:latin typeface="+mn-lt"/>
              </a:rPr>
              <a:t>algorithm</a:t>
            </a:r>
          </a:p>
          <a:p>
            <a:pPr marL="517525" lvl="1" indent="-228600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latin typeface="+mn-lt"/>
              </a:rPr>
              <a:t>Paper tape, electrical, mechanical… or no “discernable form”</a:t>
            </a:r>
            <a:r>
              <a:rPr lang="en-US" altLang="en-US" sz="1200" b="1" kern="0" dirty="0" smtClean="0">
                <a:latin typeface="+mj-lt"/>
              </a:rPr>
              <a:t> </a:t>
            </a:r>
            <a:r>
              <a:rPr lang="en-US" sz="2200" baseline="30000" dirty="0" smtClean="0">
                <a:solidFill>
                  <a:srgbClr val="FF0000"/>
                </a:solidFill>
                <a:latin typeface="+mj-lt"/>
              </a:rPr>
              <a:t>*5b</a:t>
            </a:r>
            <a:endParaRPr lang="en-US" sz="2200" kern="0" dirty="0">
              <a:latin typeface="+mj-lt"/>
              <a:ea typeface="SimHei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Clr>
                <a:srgbClr val="FFCC00"/>
              </a:buClr>
            </a:pPr>
            <a:endParaRPr lang="en-US" altLang="en-US" sz="2200" b="1" dirty="0">
              <a:latin typeface="+mj-lt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00" y="3062957"/>
            <a:ext cx="1868914" cy="8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Diagram of        2-tape system - AT&amp;T Archives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4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4076" r="8703"/>
          <a:stretch/>
        </p:blipFill>
        <p:spPr bwMode="auto">
          <a:xfrm>
            <a:off x="292608" y="1242812"/>
            <a:ext cx="2764340" cy="2466005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SIGTOT One-Time Tape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4191000"/>
            <a:ext cx="9296400" cy="31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Vernam’s OTT used as early as 1918</a:t>
            </a:r>
            <a:r>
              <a:rPr lang="en-US" altLang="en-US" sz="1200" b="0" kern="0" dirty="0"/>
              <a:t> 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*6</a:t>
            </a:r>
            <a:endParaRPr lang="en-US" altLang="en-US" sz="2200" b="0" dirty="0" smtClean="0">
              <a:effectLst/>
            </a:endParaRPr>
          </a:p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Standard teletype plus “receiving TD” to </a:t>
            </a:r>
          </a:p>
          <a:p>
            <a:pPr marL="15691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288925" algn="l"/>
              </a:tabLst>
              <a:defRPr/>
            </a:pPr>
            <a:r>
              <a:rPr lang="en-US" altLang="en-US" sz="2200" dirty="0">
                <a:effectLst/>
              </a:rPr>
              <a:t>	</a:t>
            </a:r>
            <a:r>
              <a:rPr lang="en-US" altLang="en-US" sz="2200" dirty="0" smtClean="0">
                <a:effectLst/>
              </a:rPr>
              <a:t>read random tape and mixer table to perform XOR function</a:t>
            </a:r>
          </a:p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First used with 2 tape loops, 1000 and 999 characters, combined to give random key</a:t>
            </a:r>
          </a:p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>
                <a:effectLst/>
              </a:rPr>
              <a:t>SIGTOT </a:t>
            </a:r>
            <a:r>
              <a:rPr lang="en-US" altLang="en-US" sz="2200" dirty="0" smtClean="0">
                <a:effectLst/>
              </a:rPr>
              <a:t>was first official product of </a:t>
            </a:r>
            <a:r>
              <a:rPr lang="en-US" altLang="en-US" sz="2200" dirty="0" err="1" smtClean="0">
                <a:effectLst/>
              </a:rPr>
              <a:t>Vernam</a:t>
            </a:r>
            <a:r>
              <a:rPr lang="en-US" altLang="en-US" sz="2200" dirty="0" smtClean="0">
                <a:effectLst/>
              </a:rPr>
              <a:t> patent, used </a:t>
            </a:r>
            <a:r>
              <a:rPr lang="en-US" altLang="en-US" sz="2200" dirty="0">
                <a:effectLst/>
              </a:rPr>
              <a:t>by US military from 1925 to 1959</a:t>
            </a:r>
          </a:p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endParaRPr lang="en-US" alt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altLang="en-US" sz="2200" dirty="0"/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kern="0" dirty="0">
              <a:effectLst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53"/>
              </a:spcBef>
              <a:buNone/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</p:txBody>
      </p:sp>
      <p:pic>
        <p:nvPicPr>
          <p:cNvPr id="2458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8"/>
          <a:stretch>
            <a:fillRect/>
          </a:stretch>
        </p:blipFill>
        <p:spPr bwMode="auto">
          <a:xfrm>
            <a:off x="3200400" y="1242812"/>
            <a:ext cx="3849284" cy="2466005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292608" y="3757412"/>
            <a:ext cx="6757076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 </a:t>
            </a: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Receiving 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Transmitter / Distributor reads random tape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049684" y="4281491"/>
            <a:ext cx="2808438" cy="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B1 Mixer </a:t>
            </a: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Table - XORs plain and random tapes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4" y="1242813"/>
            <a:ext cx="2526015" cy="2971800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441960"/>
            <a:ext cx="9236831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>
              <a:defRPr/>
            </a:pPr>
            <a:r>
              <a:rPr lang="en-US" dirty="0"/>
              <a:t>Importance of OTP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5257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1732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57947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1210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24473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07736" indent="-241632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44291" indent="-244291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dirty="0">
                <a:effectLst/>
              </a:rPr>
              <a:t>The one-time </a:t>
            </a:r>
            <a:r>
              <a:rPr lang="en-US" sz="2200" dirty="0" smtClean="0">
                <a:effectLst/>
              </a:rPr>
              <a:t>teletype </a:t>
            </a:r>
            <a:r>
              <a:rPr lang="en-US" sz="2200" dirty="0">
                <a:effectLst/>
              </a:rPr>
              <a:t>was the first automated, online, and </a:t>
            </a:r>
            <a:r>
              <a:rPr lang="en-US" sz="2200" dirty="0" smtClean="0">
                <a:effectLst/>
              </a:rPr>
              <a:t>immediate cipher device</a:t>
            </a:r>
            <a:endParaRPr lang="en-US" sz="2200" dirty="0">
              <a:effectLst/>
            </a:endParaRPr>
          </a:p>
          <a:p>
            <a:pPr marL="244291" indent="-244291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dirty="0">
                <a:effectLst/>
              </a:rPr>
              <a:t>All previous ciphers were </a:t>
            </a:r>
            <a:r>
              <a:rPr lang="en-US" sz="2200" dirty="0" smtClean="0">
                <a:effectLst/>
              </a:rPr>
              <a:t>offline and manual, subject to human delays and errors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sz="2200" kern="0" dirty="0">
                <a:effectLst/>
                <a:ea typeface="SimHei" pitchFamily="49" charset="-122"/>
              </a:rPr>
              <a:t>The NSA call this patent:</a:t>
            </a:r>
          </a:p>
          <a:p>
            <a:pPr marL="685800" indent="-137160" eaLnBrk="1" hangingPunct="1">
              <a:lnSpc>
                <a:spcPct val="120000"/>
              </a:lnSpc>
              <a:spcBef>
                <a:spcPts val="200"/>
              </a:spcBef>
              <a:buNone/>
              <a:defRPr/>
            </a:pPr>
            <a:r>
              <a:rPr lang="en-US" sz="2200" kern="0" dirty="0" smtClean="0">
                <a:solidFill>
                  <a:srgbClr val="FFCC00"/>
                </a:solidFill>
                <a:effectLst/>
                <a:ea typeface="SimHei" pitchFamily="49" charset="-122"/>
              </a:rPr>
              <a:t>“perhaps </a:t>
            </a:r>
            <a:r>
              <a:rPr lang="en-US" sz="2200" kern="0" dirty="0">
                <a:solidFill>
                  <a:srgbClr val="FFCC00"/>
                </a:solidFill>
                <a:effectLst/>
                <a:ea typeface="SimHei" pitchFamily="49" charset="-122"/>
              </a:rPr>
              <a:t>one of the most important in the history of cryptography</a:t>
            </a:r>
            <a:r>
              <a:rPr lang="en-US" sz="2200" kern="0" dirty="0" smtClean="0">
                <a:solidFill>
                  <a:srgbClr val="FFCC00"/>
                </a:solidFill>
                <a:effectLst/>
                <a:ea typeface="SimHei" pitchFamily="49" charset="-122"/>
              </a:rPr>
              <a:t>”</a:t>
            </a:r>
            <a:r>
              <a:rPr lang="en-US" altLang="en-US" sz="1200" kern="0" dirty="0">
                <a:effectLst/>
              </a:rPr>
              <a:t> 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*7a</a:t>
            </a:r>
            <a:endParaRPr lang="en-US" sz="2200" b="0" kern="0" dirty="0">
              <a:effectLst/>
              <a:ea typeface="SimHei" pitchFamily="49" charset="-122"/>
            </a:endParaRPr>
          </a:p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SIGTOT used in </a:t>
            </a:r>
            <a:r>
              <a:rPr lang="en-US" altLang="en-US" sz="2200" dirty="0">
                <a:effectLst/>
              </a:rPr>
              <a:t>White House and FDR’s airplane (now in the NCM)</a:t>
            </a:r>
          </a:p>
          <a:p>
            <a:pPr marL="244291" indent="-228600"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en-US" altLang="en-US" sz="2200" dirty="0" smtClean="0">
                <a:effectLst/>
              </a:rPr>
              <a:t>During WW2, President </a:t>
            </a:r>
            <a:r>
              <a:rPr lang="en-US" altLang="en-US" sz="2200" dirty="0">
                <a:effectLst/>
              </a:rPr>
              <a:t>Truman personally </a:t>
            </a:r>
            <a:r>
              <a:rPr lang="en-US" altLang="en-US" sz="2200" dirty="0" smtClean="0">
                <a:effectLst/>
              </a:rPr>
              <a:t>typed on SIGTOT</a:t>
            </a:r>
            <a:r>
              <a:rPr lang="en-US" altLang="en-US" sz="1200" dirty="0" smtClean="0">
                <a:effectLst/>
              </a:rPr>
              <a:t> </a:t>
            </a:r>
            <a:r>
              <a:rPr lang="en-US" sz="2200" b="0" baseline="30000" dirty="0" smtClean="0">
                <a:solidFill>
                  <a:srgbClr val="FF0000"/>
                </a:solidFill>
                <a:effectLst/>
              </a:rPr>
              <a:t>*7b</a:t>
            </a:r>
            <a:endParaRPr lang="en-US" sz="2200" b="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kern="0" dirty="0">
              <a:effectLst/>
              <a:ea typeface="SimHei" pitchFamily="49" charset="-122"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kern="0" dirty="0">
              <a:effectLst/>
              <a:ea typeface="SimHei" pitchFamily="49" charset="-122"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kern="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altLang="en-US" sz="2200" dirty="0"/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altLang="en-US" sz="2200" dirty="0"/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kern="0" dirty="0">
              <a:effectLst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53"/>
              </a:spcBef>
              <a:buNone/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  <a:p>
            <a:pPr marL="202461" indent="-202461" eaLnBrk="1" hangingPunct="1">
              <a:lnSpc>
                <a:spcPct val="150000"/>
              </a:lnSpc>
              <a:spcBef>
                <a:spcPts val="553"/>
              </a:spcBef>
              <a:defRPr/>
            </a:pPr>
            <a:endParaRPr lang="en-US" sz="2200" dirty="0">
              <a:effectLst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4229" r="5650" b="5946"/>
          <a:stretch/>
        </p:blipFill>
        <p:spPr bwMode="auto">
          <a:xfrm>
            <a:off x="6019800" y="1512962"/>
            <a:ext cx="3698107" cy="580346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19800" y="1143000"/>
            <a:ext cx="3698107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Vernam 1919 patent</a:t>
            </a:r>
          </a:p>
        </p:txBody>
      </p:sp>
    </p:spTree>
    <p:extLst>
      <p:ext uri="{BB962C8B-B14F-4D97-AF65-F5344CB8AC3E}">
        <p14:creationId xmlns:p14="http://schemas.microsoft.com/office/powerpoint/2010/main" val="6012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 eaLnBrk="1" hangingPunct="1">
              <a:defRPr/>
            </a:pPr>
            <a:r>
              <a:rPr lang="en-US" dirty="0" smtClean="0"/>
              <a:t>OTP History </a:t>
            </a:r>
            <a:r>
              <a:rPr lang="en-US" dirty="0"/>
              <a:t>Rewritten</a:t>
            </a:r>
          </a:p>
        </p:txBody>
      </p: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4267200" y="1171730"/>
            <a:ext cx="5638800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/>
              <a:t>In 2011, Steven Bellovin, a Columbia University professor, discovered a prior invention of the one-time </a:t>
            </a:r>
            <a:r>
              <a:rPr lang="en-US" altLang="en-US" sz="2200" dirty="0" smtClean="0"/>
              <a:t>pad</a:t>
            </a:r>
            <a:r>
              <a:rPr lang="en-US" altLang="en-US" sz="1200" b="0" dirty="0" smtClean="0"/>
              <a:t> </a:t>
            </a:r>
            <a:r>
              <a:rPr lang="en-US" sz="2200" b="0" baseline="30000" dirty="0" smtClean="0">
                <a:solidFill>
                  <a:srgbClr val="FF0000"/>
                </a:solidFill>
              </a:rPr>
              <a:t>*8</a:t>
            </a:r>
            <a:endParaRPr lang="en-US" altLang="en-US" sz="2200" b="0" dirty="0" smtClean="0"/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In 1882, Frank Miller, a Sacramento CA bank president, wrote a </a:t>
            </a:r>
            <a:r>
              <a:rPr lang="en-US" sz="2200" dirty="0" smtClean="0"/>
              <a:t>telegraphic code book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Miller’s code book also described a </a:t>
            </a:r>
            <a:r>
              <a:rPr lang="en-US" altLang="en-US" sz="2200" dirty="0"/>
              <a:t>one-time </a:t>
            </a:r>
            <a:r>
              <a:rPr lang="en-US" altLang="en-US" sz="2200" dirty="0" smtClean="0"/>
              <a:t>pad!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How did this bank president invent OTP 35 years before </a:t>
            </a:r>
            <a:r>
              <a:rPr lang="en-US" altLang="en-US" sz="2200" dirty="0" err="1" smtClean="0"/>
              <a:t>Vernam</a:t>
            </a:r>
            <a:r>
              <a:rPr lang="en-US" altLang="en-US" sz="2200" dirty="0" smtClean="0"/>
              <a:t>?</a:t>
            </a:r>
            <a:endParaRPr lang="en-US" altLang="en-US" sz="2200" dirty="0"/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endParaRPr lang="en-US" altLang="en-US" sz="2200" dirty="0"/>
          </a:p>
        </p:txBody>
      </p:sp>
      <p:sp>
        <p:nvSpPr>
          <p:cNvPr id="29704" name="Rectangle 3"/>
          <p:cNvSpPr txBox="1">
            <a:spLocks noChangeArrowheads="1"/>
          </p:cNvSpPr>
          <p:nvPr/>
        </p:nvSpPr>
        <p:spPr bwMode="auto">
          <a:xfrm>
            <a:off x="609600" y="5619749"/>
            <a:ext cx="883920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During Civil War, Miller was injured in 1</a:t>
            </a:r>
            <a:r>
              <a:rPr lang="en-US" altLang="en-US" sz="2200" baseline="30000" dirty="0" smtClean="0"/>
              <a:t>st</a:t>
            </a:r>
            <a:r>
              <a:rPr lang="en-US" altLang="en-US" sz="2200" dirty="0" smtClean="0"/>
              <a:t> Battle of Bull Run, then worked </a:t>
            </a:r>
            <a:r>
              <a:rPr lang="en-US" altLang="en-US" sz="2200" dirty="0"/>
              <a:t>for Col. Henry Steel </a:t>
            </a:r>
            <a:r>
              <a:rPr lang="en-US" altLang="en-US" sz="2200" dirty="0" err="1" smtClean="0"/>
              <a:t>Olcott</a:t>
            </a:r>
            <a:endParaRPr lang="en-US" altLang="en-US" sz="2200" dirty="0" smtClean="0"/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Col. </a:t>
            </a:r>
            <a:r>
              <a:rPr lang="en-US" altLang="en-US" sz="2200" dirty="0" err="1" smtClean="0"/>
              <a:t>Olcott</a:t>
            </a:r>
            <a:r>
              <a:rPr lang="en-US" altLang="en-US" sz="2200" dirty="0" smtClean="0"/>
              <a:t> investigated fraud and corruption (and Lincoln assassination), some conspirators used ciphers</a:t>
            </a:r>
            <a:endParaRPr lang="en-US" altLang="en-US" sz="2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38200" y="5294375"/>
            <a:ext cx="3070141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CC00"/>
                </a:solidFill>
                <a:latin typeface="Verdana" pitchFamily="34" charset="0"/>
              </a:rPr>
              <a:t>Dr. Steven </a:t>
            </a: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Bellovin</a:t>
            </a:r>
          </a:p>
        </p:txBody>
      </p:sp>
      <p:pic>
        <p:nvPicPr>
          <p:cNvPr id="12290" name="Picture 2" descr="Picture of Steve Bellov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0" y="1219200"/>
            <a:ext cx="3056381" cy="4075176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6" y="441960"/>
            <a:ext cx="9260114" cy="548640"/>
          </a:xfrm>
          <a:prstGeom prst="rect">
            <a:avLst/>
          </a:prstGeom>
        </p:spPr>
        <p:txBody>
          <a:bodyPr lIns="96378" tIns="48189" rIns="96378" bIns="48189"/>
          <a:lstStyle/>
          <a:p>
            <a:pPr eaLnBrk="1" hangingPunct="1">
              <a:defRPr/>
            </a:pPr>
            <a:r>
              <a:rPr lang="en-US" dirty="0" smtClean="0"/>
              <a:t>Frank Miller, Banker &amp; Inventor of OTP</a:t>
            </a:r>
            <a:endParaRPr lang="en-US" dirty="0"/>
          </a:p>
        </p:txBody>
      </p: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2794000" y="990600"/>
            <a:ext cx="7024914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1900" dirty="0"/>
          </a:p>
        </p:txBody>
      </p:sp>
      <p:sp>
        <p:nvSpPr>
          <p:cNvPr id="29704" name="Rectangle 3"/>
          <p:cNvSpPr txBox="1">
            <a:spLocks noChangeArrowheads="1"/>
          </p:cNvSpPr>
          <p:nvPr/>
        </p:nvSpPr>
        <p:spPr bwMode="auto">
          <a:xfrm>
            <a:off x="512064" y="1143000"/>
            <a:ext cx="354433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Miller’s </a:t>
            </a:r>
            <a:r>
              <a:rPr lang="en-US" altLang="en-US" sz="2200" dirty="0"/>
              <a:t>book </a:t>
            </a:r>
            <a:r>
              <a:rPr lang="en-US" altLang="en-US" sz="2200" dirty="0" smtClean="0"/>
              <a:t>was a typical telegraphic code book…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But with “Privacy and Secrecy” in title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Privacy = plain cipher Secrecy = shift cipher</a:t>
            </a:r>
          </a:p>
          <a:p>
            <a:pPr marL="244291" indent="-244291" eaLnBrk="1" hangingPunct="1">
              <a:lnSpc>
                <a:spcPct val="120000"/>
              </a:lnSpc>
              <a:spcBef>
                <a:spcPts val="843"/>
              </a:spcBef>
            </a:pPr>
            <a:r>
              <a:rPr lang="en-US" altLang="en-US" sz="2200" dirty="0" smtClean="0"/>
              <a:t>Explanation of his shift cipher was a OTP:</a:t>
            </a:r>
            <a:endParaRPr lang="en-US" altLang="en-US" sz="2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5181600"/>
            <a:ext cx="88392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/>
          <a:lstStyle>
            <a:lvl1pPr marL="182563" indent="-182563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lvl="1" indent="-137160" eaLnBrk="1" hangingPunct="1">
              <a:lnSpc>
                <a:spcPct val="120000"/>
              </a:lnSpc>
              <a:spcBef>
                <a:spcPts val="843"/>
              </a:spcBef>
              <a:buSzTx/>
              <a:buNone/>
            </a:pPr>
            <a:r>
              <a:rPr lang="en-US" altLang="en-US" sz="2200" dirty="0" smtClean="0">
                <a:latin typeface="+mj-lt"/>
                <a:cs typeface="Times New Roman" pitchFamily="18" charset="0"/>
              </a:rPr>
              <a:t>“A banker in the West should prepare a list of irregular numbers to be called 'shift numbers', such as 483, 281, 175, 892, &amp;c. The differences between such numbers </a:t>
            </a:r>
            <a:r>
              <a:rPr lang="en-US" altLang="en-US" sz="2200" i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must not be regular</a:t>
            </a:r>
            <a:r>
              <a:rPr lang="en-US" altLang="en-US" sz="2200" dirty="0" smtClean="0">
                <a:latin typeface="+mj-lt"/>
                <a:cs typeface="Times New Roman" pitchFamily="18" charset="0"/>
              </a:rPr>
              <a:t>. When a shift-number has been applied, or used, it must be erased from the list </a:t>
            </a:r>
            <a:r>
              <a:rPr lang="en-US" altLang="en-US" sz="2200" i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and not be used again</a:t>
            </a:r>
            <a:r>
              <a:rPr lang="en-US" altLang="en-US" sz="2200" dirty="0" smtClean="0">
                <a:latin typeface="+mj-lt"/>
                <a:cs typeface="Times New Roman" pitchFamily="18" charset="0"/>
              </a:rPr>
              <a:t>.”</a:t>
            </a:r>
            <a:r>
              <a:rPr lang="en-US" sz="1200" b="0" baseline="30000" dirty="0">
                <a:solidFill>
                  <a:srgbClr val="FF0000"/>
                </a:solidFill>
              </a:rPr>
              <a:t> </a:t>
            </a:r>
            <a:r>
              <a:rPr lang="en-US" sz="2200" b="0" baseline="30000" dirty="0" smtClean="0">
                <a:solidFill>
                  <a:srgbClr val="FF0000"/>
                </a:solidFill>
              </a:rPr>
              <a:t>*9</a:t>
            </a:r>
            <a:endParaRPr lang="en-US" altLang="en-US" sz="2200" b="0" dirty="0"/>
          </a:p>
          <a:p>
            <a:pPr marL="685800" lvl="1" indent="-137160" eaLnBrk="1" hangingPunct="1">
              <a:lnSpc>
                <a:spcPct val="120000"/>
              </a:lnSpc>
              <a:spcBef>
                <a:spcPts val="843"/>
              </a:spcBef>
              <a:buSzTx/>
              <a:buNone/>
            </a:pPr>
            <a:endParaRPr lang="en-US" altLang="en-US" sz="2200" dirty="0" smtClean="0">
              <a:latin typeface="+mj-lt"/>
              <a:cs typeface="Times New Roman" pitchFamily="18" charset="0"/>
            </a:endParaRPr>
          </a:p>
          <a:p>
            <a:pPr marL="244291" indent="0" eaLnBrk="1" hangingPunct="1">
              <a:lnSpc>
                <a:spcPct val="150000"/>
              </a:lnSpc>
              <a:spcBef>
                <a:spcPts val="553"/>
              </a:spcBef>
            </a:pP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2829" r="2604" b="6316"/>
          <a:stretch/>
        </p:blipFill>
        <p:spPr>
          <a:xfrm>
            <a:off x="7024964" y="1219200"/>
            <a:ext cx="2689982" cy="3581400"/>
          </a:xfrm>
          <a:prstGeom prst="rect">
            <a:avLst/>
          </a:prstGeom>
          <a:ln w="12700">
            <a:solidFill>
              <a:srgbClr val="FFCC00"/>
            </a:solidFill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84356" y="4800600"/>
            <a:ext cx="2759784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CC00"/>
                </a:solidFill>
                <a:latin typeface="+mj-lt"/>
              </a:rPr>
              <a:t>Frank Miller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56" y="1219200"/>
            <a:ext cx="2759784" cy="3581400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010400" y="4800600"/>
            <a:ext cx="2743200" cy="3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2" tIns="50936" rIns="101872" bIns="50936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SzPct val="110000"/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CC00"/>
                </a:solidFill>
                <a:latin typeface="+mj-lt"/>
              </a:rPr>
              <a:t>Title page of Miller’s book</a:t>
            </a:r>
            <a:endParaRPr lang="en-US" altLang="en-US" sz="16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222628</TotalTime>
  <Words>2490</Words>
  <Application>Microsoft Office PowerPoint</Application>
  <PresentationFormat>Custom</PresentationFormat>
  <Paragraphs>388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Globe</vt:lpstr>
      <vt:lpstr>   The One-Time Pad    Breaking the Unbreakable Cipher     </vt:lpstr>
      <vt:lpstr>What is the One-Time Pad?</vt:lpstr>
      <vt:lpstr>OTP Invention - the Classical Story</vt:lpstr>
      <vt:lpstr>How Vernam Teletype Cipher Works</vt:lpstr>
      <vt:lpstr>PowerPoint Presentation</vt:lpstr>
      <vt:lpstr>SIGTOT One-Time Tape</vt:lpstr>
      <vt:lpstr>Importance of OTP</vt:lpstr>
      <vt:lpstr>OTP History Rewritten</vt:lpstr>
      <vt:lpstr>Frank Miller, Banker &amp; Inventor of OTP</vt:lpstr>
      <vt:lpstr>History Rewritten a Second Time?</vt:lpstr>
      <vt:lpstr>Did Vernam Understand OTP is Unbreakable? *11 </vt:lpstr>
      <vt:lpstr>Bellovin Timeline of OTP Invention*12 </vt:lpstr>
      <vt:lpstr>Bellovin Timeline of OTP Invention (continued) </vt:lpstr>
      <vt:lpstr>OTP Popular with Spies</vt:lpstr>
      <vt:lpstr>NSA Calypso OTP</vt:lpstr>
      <vt:lpstr>OTP used by SOE</vt:lpstr>
      <vt:lpstr>NSA Diana Algorithm </vt:lpstr>
      <vt:lpstr>NSA Orion OTP</vt:lpstr>
      <vt:lpstr>NSA Medea OTP</vt:lpstr>
      <vt:lpstr>Other One-Time Tape Machines</vt:lpstr>
      <vt:lpstr>Hagelin One-Time Devices</vt:lpstr>
      <vt:lpstr>Other One-Time Ciphers</vt:lpstr>
      <vt:lpstr>Other One-Time Ciphers</vt:lpstr>
      <vt:lpstr>Is the OTP Unbreakable?</vt:lpstr>
      <vt:lpstr>Proof OTP is Unbreakable</vt:lpstr>
      <vt:lpstr>Is OTP CPA-Secure?</vt:lpstr>
      <vt:lpstr>Limitations of One-Time Tape</vt:lpstr>
      <vt:lpstr>Three Vulnerabilities of OTP</vt:lpstr>
      <vt:lpstr>PowerPoint Presentation</vt:lpstr>
      <vt:lpstr>PowerPoint Presentation</vt:lpstr>
      <vt:lpstr>PowerPoint Presentation</vt:lpstr>
      <vt:lpstr>Is There a Future for OTP?</vt:lpstr>
      <vt:lpstr>PowerPoint Presentation</vt:lpstr>
      <vt:lpstr>PowerPoint Presentation</vt:lpstr>
      <vt:lpstr>PowerPoint Presentation</vt:lpstr>
      <vt:lpstr>PowerPoint Presentation</vt:lpstr>
      <vt:lpstr>Download this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 Warfare:  The Evolution of Military Cryptology</dc:title>
  <dc:creator>Ralph</dc:creator>
  <cp:lastModifiedBy>Ralph Simpson</cp:lastModifiedBy>
  <cp:revision>1243</cp:revision>
  <dcterms:created xsi:type="dcterms:W3CDTF">2008-04-25T19:30:27Z</dcterms:created>
  <dcterms:modified xsi:type="dcterms:W3CDTF">2022-12-25T21:08:39Z</dcterms:modified>
</cp:coreProperties>
</file>